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 id="2147483732" r:id="rId3"/>
  </p:sldMasterIdLst>
  <p:notesMasterIdLst>
    <p:notesMasterId r:id="rId63"/>
  </p:notesMasterIdLst>
  <p:sldIdLst>
    <p:sldId id="256" r:id="rId4"/>
    <p:sldId id="257" r:id="rId5"/>
    <p:sldId id="259" r:id="rId6"/>
    <p:sldId id="260" r:id="rId7"/>
    <p:sldId id="261" r:id="rId8"/>
    <p:sldId id="262" r:id="rId9"/>
    <p:sldId id="263" r:id="rId10"/>
    <p:sldId id="264" r:id="rId11"/>
    <p:sldId id="265" r:id="rId12"/>
    <p:sldId id="266" r:id="rId13"/>
    <p:sldId id="258"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92" r:id="rId36"/>
    <p:sldId id="289" r:id="rId37"/>
    <p:sldId id="288" r:id="rId38"/>
    <p:sldId id="291" r:id="rId39"/>
    <p:sldId id="290" r:id="rId40"/>
    <p:sldId id="293" r:id="rId41"/>
    <p:sldId id="294" r:id="rId42"/>
    <p:sldId id="296" r:id="rId43"/>
    <p:sldId id="297" r:id="rId44"/>
    <p:sldId id="295" r:id="rId45"/>
    <p:sldId id="298" r:id="rId46"/>
    <p:sldId id="299" r:id="rId47"/>
    <p:sldId id="303" r:id="rId48"/>
    <p:sldId id="304" r:id="rId49"/>
    <p:sldId id="305" r:id="rId50"/>
    <p:sldId id="300" r:id="rId51"/>
    <p:sldId id="301" r:id="rId52"/>
    <p:sldId id="302" r:id="rId53"/>
    <p:sldId id="306" r:id="rId54"/>
    <p:sldId id="307" r:id="rId55"/>
    <p:sldId id="308" r:id="rId56"/>
    <p:sldId id="309" r:id="rId57"/>
    <p:sldId id="311" r:id="rId58"/>
    <p:sldId id="310" r:id="rId59"/>
    <p:sldId id="312" r:id="rId60"/>
    <p:sldId id="316" r:id="rId61"/>
    <p:sldId id="317"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0" autoAdjust="0"/>
    <p:restoredTop sz="94660"/>
  </p:normalViewPr>
  <p:slideViewPr>
    <p:cSldViewPr>
      <p:cViewPr varScale="1">
        <p:scale>
          <a:sx n="109" d="100"/>
          <a:sy n="109" d="100"/>
        </p:scale>
        <p:origin x="16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BA7A9-CAD5-4FDD-9DD8-03B2A156C459}" type="datetimeFigureOut">
              <a:rPr lang="en-US" smtClean="0"/>
              <a:t>7/8/2022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040CBF-F376-4DFE-8837-B5DA2C145B33}" type="slidenum">
              <a:rPr lang="en-US" smtClean="0"/>
              <a:t>‹#›</a:t>
            </a:fld>
            <a:endParaRPr lang="en-US"/>
          </a:p>
        </p:txBody>
      </p:sp>
    </p:spTree>
    <p:extLst>
      <p:ext uri="{BB962C8B-B14F-4D97-AF65-F5344CB8AC3E}">
        <p14:creationId xmlns:p14="http://schemas.microsoft.com/office/powerpoint/2010/main" val="1637303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34484E-351D-4C32-A1D6-5B0D424BC436}" type="slidenum">
              <a:rPr lang="en-US" smtClean="0">
                <a:solidFill>
                  <a:prstClr val="black"/>
                </a:solidFill>
              </a:rPr>
              <a:pPr/>
              <a:t>11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34484E-351D-4C32-A1D6-5B0D424BC436}"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34484E-351D-4C32-A1D6-5B0D424BC436}"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THECB</a:t>
            </a:r>
            <a:r>
              <a:rPr lang="en-US" baseline="0" dirty="0" smtClean="0"/>
              <a:t> Common Calendar sets the earliest date a term can start</a:t>
            </a:r>
            <a:endParaRPr lang="en-US" dirty="0"/>
          </a:p>
        </p:txBody>
      </p:sp>
      <p:sp>
        <p:nvSpPr>
          <p:cNvPr id="4" name="Slide Number Placeholder 3"/>
          <p:cNvSpPr>
            <a:spLocks noGrp="1"/>
          </p:cNvSpPr>
          <p:nvPr>
            <p:ph type="sldNum" sz="quarter" idx="10"/>
          </p:nvPr>
        </p:nvSpPr>
        <p:spPr/>
        <p:txBody>
          <a:bodyPr/>
          <a:lstStyle/>
          <a:p>
            <a:fld id="{C4040CBF-F376-4DFE-8837-B5DA2C145B33}" type="slidenum">
              <a:rPr lang="en-US" smtClean="0"/>
              <a:t>15</a:t>
            </a:fld>
            <a:endParaRPr lang="en-US"/>
          </a:p>
        </p:txBody>
      </p:sp>
    </p:spTree>
    <p:extLst>
      <p:ext uri="{BB962C8B-B14F-4D97-AF65-F5344CB8AC3E}">
        <p14:creationId xmlns:p14="http://schemas.microsoft.com/office/powerpoint/2010/main" val="2211858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a:t>
            </a:r>
            <a:r>
              <a:rPr lang="en-US" baseline="0" dirty="0" smtClean="0"/>
              <a:t> of flexibility between Late Registration and Census date</a:t>
            </a:r>
            <a:endParaRPr lang="en-US" dirty="0"/>
          </a:p>
        </p:txBody>
      </p:sp>
      <p:sp>
        <p:nvSpPr>
          <p:cNvPr id="4" name="Slide Number Placeholder 3"/>
          <p:cNvSpPr>
            <a:spLocks noGrp="1"/>
          </p:cNvSpPr>
          <p:nvPr>
            <p:ph type="sldNum" sz="quarter" idx="10"/>
          </p:nvPr>
        </p:nvSpPr>
        <p:spPr/>
        <p:txBody>
          <a:bodyPr/>
          <a:lstStyle/>
          <a:p>
            <a:fld id="{C4040CBF-F376-4DFE-8837-B5DA2C145B33}" type="slidenum">
              <a:rPr lang="en-US" smtClean="0"/>
              <a:t>21</a:t>
            </a:fld>
            <a:endParaRPr lang="en-US"/>
          </a:p>
        </p:txBody>
      </p:sp>
    </p:spTree>
    <p:extLst>
      <p:ext uri="{BB962C8B-B14F-4D97-AF65-F5344CB8AC3E}">
        <p14:creationId xmlns:p14="http://schemas.microsoft.com/office/powerpoint/2010/main" val="374217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92FA9BF3-A48D-45DB-8328-F343445DF80C}" type="datetimeFigureOut">
              <a:rPr lang="en-US" smtClean="0"/>
              <a:t>7/8/2022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58EBD99-5241-4C8E-8731-00EC40681A98}"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A9BF3-A48D-45DB-8328-F343445DF80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EBD99-5241-4C8E-8731-00EC40681A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A9BF3-A48D-45DB-8328-F343445DF80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EBD99-5241-4C8E-8731-00EC40681A9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784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6356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4878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2604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8597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3069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2772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9903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A9BF3-A48D-45DB-8328-F343445DF80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EBD99-5241-4C8E-8731-00EC40681A9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18244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1439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24107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solidFill>
                <a:srgbClr val="2F5897">
                  <a:tint val="60000"/>
                  <a:satMod val="155000"/>
                </a:srgbClr>
              </a:solidFill>
            </a:endParaRPr>
          </a:p>
        </p:txBody>
      </p:sp>
    </p:spTree>
    <p:extLst>
      <p:ext uri="{BB962C8B-B14F-4D97-AF65-F5344CB8AC3E}">
        <p14:creationId xmlns:p14="http://schemas.microsoft.com/office/powerpoint/2010/main" val="3332123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5" name="Footer Placeholder 4"/>
          <p:cNvSpPr>
            <a:spLocks noGrp="1"/>
          </p:cNvSpPr>
          <p:nvPr>
            <p:ph type="ftr" sz="quarter" idx="11"/>
          </p:nvPr>
        </p:nvSpPr>
        <p:spPr/>
        <p:txBody>
          <a:bodyPr/>
          <a:lstStyle/>
          <a:p>
            <a:endParaRPr lang="en-US">
              <a:solidFill>
                <a:srgbClr val="2F5897">
                  <a:tint val="60000"/>
                  <a:satMod val="155000"/>
                </a:srgbClr>
              </a:solidFill>
            </a:endParaRPr>
          </a:p>
        </p:txBody>
      </p:sp>
      <p:sp>
        <p:nvSpPr>
          <p:cNvPr id="6" name="Slide Number Placeholder 5"/>
          <p:cNvSpPr>
            <a:spLocks noGrp="1"/>
          </p:cNvSpPr>
          <p:nvPr>
            <p:ph type="sldNum" sz="quarter" idx="12"/>
          </p:nvPr>
        </p:nvSpPr>
        <p:spPr/>
        <p:txBody>
          <a:bodyPr/>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Tree>
    <p:extLst>
      <p:ext uri="{BB962C8B-B14F-4D97-AF65-F5344CB8AC3E}">
        <p14:creationId xmlns:p14="http://schemas.microsoft.com/office/powerpoint/2010/main" val="17087392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solidFill>
                <a:srgbClr val="2F5897">
                  <a:tint val="60000"/>
                  <a:satMod val="155000"/>
                </a:srgbClr>
              </a:solidFill>
            </a:endParaRPr>
          </a:p>
        </p:txBody>
      </p:sp>
    </p:spTree>
    <p:extLst>
      <p:ext uri="{BB962C8B-B14F-4D97-AF65-F5344CB8AC3E}">
        <p14:creationId xmlns:p14="http://schemas.microsoft.com/office/powerpoint/2010/main" val="2308435037"/>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6" name="Footer Placeholder 5"/>
          <p:cNvSpPr>
            <a:spLocks noGrp="1"/>
          </p:cNvSpPr>
          <p:nvPr>
            <p:ph type="ftr" sz="quarter" idx="11"/>
          </p:nvPr>
        </p:nvSpPr>
        <p:spPr/>
        <p:txBody>
          <a:bodyPr/>
          <a:lstStyle/>
          <a:p>
            <a:endParaRPr lang="en-US">
              <a:solidFill>
                <a:srgbClr val="2F5897">
                  <a:tint val="60000"/>
                  <a:satMod val="155000"/>
                </a:srgbClr>
              </a:solidFill>
            </a:endParaRPr>
          </a:p>
        </p:txBody>
      </p:sp>
      <p:sp>
        <p:nvSpPr>
          <p:cNvPr id="7" name="Slide Number Placeholder 6"/>
          <p:cNvSpPr>
            <a:spLocks noGrp="1"/>
          </p:cNvSpPr>
          <p:nvPr>
            <p:ph type="sldNum" sz="quarter" idx="12"/>
          </p:nvPr>
        </p:nvSpPr>
        <p:spPr>
          <a:xfrm>
            <a:off x="8641080" y="6514568"/>
            <a:ext cx="464288" cy="274320"/>
          </a:xfrm>
        </p:spPr>
        <p:txBody>
          <a:bodyPr/>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022870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a:endParaRPr lang="en-US">
              <a:solidFill>
                <a:prstClr val="white"/>
              </a:solidFill>
            </a:endParaRPr>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a:endParaRPr lang="en-US">
              <a:solidFill>
                <a:prstClr val="white"/>
              </a:solidFill>
            </a:endParaRPr>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8" name="Footer Placeholder 7"/>
          <p:cNvSpPr>
            <a:spLocks noGrp="1"/>
          </p:cNvSpPr>
          <p:nvPr>
            <p:ph type="ftr" sz="quarter" idx="11"/>
          </p:nvPr>
        </p:nvSpPr>
        <p:spPr/>
        <p:txBody>
          <a:bodyPr/>
          <a:lstStyle/>
          <a:p>
            <a:endParaRPr lang="en-US">
              <a:solidFill>
                <a:srgbClr val="2F5897">
                  <a:tint val="60000"/>
                  <a:satMod val="155000"/>
                </a:srgbClr>
              </a:solidFill>
            </a:endParaRPr>
          </a:p>
        </p:txBody>
      </p:sp>
      <p:sp>
        <p:nvSpPr>
          <p:cNvPr id="9" name="Slide Number Placeholder 8"/>
          <p:cNvSpPr>
            <a:spLocks noGrp="1"/>
          </p:cNvSpPr>
          <p:nvPr>
            <p:ph type="sldNum" sz="quarter" idx="12"/>
          </p:nvPr>
        </p:nvSpPr>
        <p:spPr>
          <a:xfrm>
            <a:off x="8641080" y="6514568"/>
            <a:ext cx="464288" cy="274320"/>
          </a:xfrm>
        </p:spPr>
        <p:txBody>
          <a:bodyPr/>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Tree>
    <p:extLst>
      <p:ext uri="{BB962C8B-B14F-4D97-AF65-F5344CB8AC3E}">
        <p14:creationId xmlns:p14="http://schemas.microsoft.com/office/powerpoint/2010/main" val="20530140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4" name="Footer Placeholder 3"/>
          <p:cNvSpPr>
            <a:spLocks noGrp="1"/>
          </p:cNvSpPr>
          <p:nvPr>
            <p:ph type="ftr" sz="quarter" idx="11"/>
          </p:nvPr>
        </p:nvSpPr>
        <p:spPr/>
        <p:txBody>
          <a:bodyPr/>
          <a:lstStyle/>
          <a:p>
            <a:endParaRPr lang="en-US">
              <a:solidFill>
                <a:srgbClr val="2F5897">
                  <a:tint val="60000"/>
                  <a:satMod val="155000"/>
                </a:srgbClr>
              </a:solidFill>
            </a:endParaRPr>
          </a:p>
        </p:txBody>
      </p:sp>
      <p:sp>
        <p:nvSpPr>
          <p:cNvPr id="5" name="Slide Number Placeholder 4"/>
          <p:cNvSpPr>
            <a:spLocks noGrp="1"/>
          </p:cNvSpPr>
          <p:nvPr>
            <p:ph type="sldNum" sz="quarter" idx="12"/>
          </p:nvPr>
        </p:nvSpPr>
        <p:spPr/>
        <p:txBody>
          <a:bodyPr/>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5749009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3" name="Footer Placeholder 2"/>
          <p:cNvSpPr>
            <a:spLocks noGrp="1"/>
          </p:cNvSpPr>
          <p:nvPr>
            <p:ph type="ftr" sz="quarter" idx="11"/>
          </p:nvPr>
        </p:nvSpPr>
        <p:spPr/>
        <p:txBody>
          <a:bodyPr/>
          <a:lstStyle/>
          <a:p>
            <a:endParaRPr lang="en-US">
              <a:solidFill>
                <a:srgbClr val="2F5897">
                  <a:tint val="60000"/>
                  <a:satMod val="155000"/>
                </a:srgbClr>
              </a:solidFill>
            </a:endParaRPr>
          </a:p>
        </p:txBody>
      </p:sp>
      <p:sp>
        <p:nvSpPr>
          <p:cNvPr id="4" name="Slide Number Placeholder 3"/>
          <p:cNvSpPr>
            <a:spLocks noGrp="1"/>
          </p:cNvSpPr>
          <p:nvPr>
            <p:ph type="sldNum" sz="quarter" idx="12"/>
          </p:nvPr>
        </p:nvSpPr>
        <p:spPr/>
        <p:txBody>
          <a:bodyPr/>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Tree>
    <p:extLst>
      <p:ext uri="{BB962C8B-B14F-4D97-AF65-F5344CB8AC3E}">
        <p14:creationId xmlns:p14="http://schemas.microsoft.com/office/powerpoint/2010/main" val="341589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92FA9BF3-A48D-45DB-8328-F343445DF80C}" type="datetimeFigureOut">
              <a:rPr lang="en-US" smtClean="0"/>
              <a:t>7/8/2022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58EBD99-5241-4C8E-8731-00EC40681A98}"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solidFill>
                <a:srgbClr val="2F5897">
                  <a:tint val="60000"/>
                  <a:satMod val="155000"/>
                </a:srgbClr>
              </a:solidFill>
            </a:endParaRPr>
          </a:p>
        </p:txBody>
      </p:sp>
    </p:spTree>
    <p:extLst>
      <p:ext uri="{BB962C8B-B14F-4D97-AF65-F5344CB8AC3E}">
        <p14:creationId xmlns:p14="http://schemas.microsoft.com/office/powerpoint/2010/main" val="1542512460"/>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solidFill>
                <a:srgbClr val="2F5897">
                  <a:tint val="60000"/>
                  <a:satMod val="155000"/>
                </a:srgbClr>
              </a:solidFill>
            </a:endParaRPr>
          </a:p>
        </p:txBody>
      </p:sp>
    </p:spTree>
    <p:extLst>
      <p:ext uri="{BB962C8B-B14F-4D97-AF65-F5344CB8AC3E}">
        <p14:creationId xmlns:p14="http://schemas.microsoft.com/office/powerpoint/2010/main" val="38136675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5" name="Footer Placeholder 4"/>
          <p:cNvSpPr>
            <a:spLocks noGrp="1"/>
          </p:cNvSpPr>
          <p:nvPr>
            <p:ph type="ftr" sz="quarter" idx="11"/>
          </p:nvPr>
        </p:nvSpPr>
        <p:spPr/>
        <p:txBody>
          <a:bodyPr/>
          <a:lstStyle/>
          <a:p>
            <a:endParaRPr lang="en-US">
              <a:solidFill>
                <a:srgbClr val="2F5897">
                  <a:tint val="60000"/>
                  <a:satMod val="155000"/>
                </a:srgbClr>
              </a:solidFill>
            </a:endParaRPr>
          </a:p>
        </p:txBody>
      </p:sp>
      <p:sp>
        <p:nvSpPr>
          <p:cNvPr id="6" name="Slide Number Placeholder 5"/>
          <p:cNvSpPr>
            <a:spLocks noGrp="1"/>
          </p:cNvSpPr>
          <p:nvPr>
            <p:ph type="sldNum" sz="quarter" idx="12"/>
          </p:nvPr>
        </p:nvSpPr>
        <p:spPr/>
        <p:txBody>
          <a:bodyPr/>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Tree>
    <p:extLst>
      <p:ext uri="{BB962C8B-B14F-4D97-AF65-F5344CB8AC3E}">
        <p14:creationId xmlns:p14="http://schemas.microsoft.com/office/powerpoint/2010/main" val="9216788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5" name="Footer Placeholder 4"/>
          <p:cNvSpPr>
            <a:spLocks noGrp="1"/>
          </p:cNvSpPr>
          <p:nvPr>
            <p:ph type="ftr" sz="quarter" idx="11"/>
          </p:nvPr>
        </p:nvSpPr>
        <p:spPr/>
        <p:txBody>
          <a:bodyPr/>
          <a:lstStyle/>
          <a:p>
            <a:endParaRPr lang="en-US">
              <a:solidFill>
                <a:srgbClr val="2F5897">
                  <a:tint val="60000"/>
                  <a:satMod val="155000"/>
                </a:srgbClr>
              </a:solidFill>
            </a:endParaRPr>
          </a:p>
        </p:txBody>
      </p:sp>
      <p:sp>
        <p:nvSpPr>
          <p:cNvPr id="6" name="Slide Number Placeholder 5"/>
          <p:cNvSpPr>
            <a:spLocks noGrp="1"/>
          </p:cNvSpPr>
          <p:nvPr>
            <p:ph type="sldNum" sz="quarter" idx="12"/>
          </p:nvPr>
        </p:nvSpPr>
        <p:spPr/>
        <p:txBody>
          <a:bodyPr/>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Tree>
    <p:extLst>
      <p:ext uri="{BB962C8B-B14F-4D97-AF65-F5344CB8AC3E}">
        <p14:creationId xmlns:p14="http://schemas.microsoft.com/office/powerpoint/2010/main" val="3375937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FA9BF3-A48D-45DB-8328-F343445DF80C}"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358EBD99-5241-4C8E-8731-00EC40681A98}"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FA9BF3-A48D-45DB-8328-F343445DF80C}" type="datetimeFigureOut">
              <a:rPr lang="en-US" smtClean="0"/>
              <a:t>7/8/2022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358EBD99-5241-4C8E-8731-00EC40681A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FA9BF3-A48D-45DB-8328-F343445DF80C}" type="datetimeFigureOut">
              <a:rPr lang="en-US" smtClean="0"/>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8EBD99-5241-4C8E-8731-00EC40681A9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A9BF3-A48D-45DB-8328-F343445DF80C}" type="datetimeFigureOut">
              <a:rPr lang="en-US" smtClean="0"/>
              <a:t>7/8/2022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8EBD99-5241-4C8E-8731-00EC40681A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92FA9BF3-A48D-45DB-8328-F343445DF80C}" type="datetimeFigureOut">
              <a:rPr lang="en-US" smtClean="0"/>
              <a:t>7/8/2022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58EBD99-5241-4C8E-8731-00EC40681A98}"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92FA9BF3-A48D-45DB-8328-F343445DF80C}" type="datetimeFigureOut">
              <a:rPr lang="en-US" smtClean="0"/>
              <a:t>7/8/2022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58EBD99-5241-4C8E-8731-00EC40681A98}"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2FA9BF3-A48D-45DB-8328-F343445DF80C}" type="datetimeFigureOut">
              <a:rPr lang="en-US" smtClean="0"/>
              <a:t>7/8/2022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58EBD99-5241-4C8E-8731-00EC40681A98}"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27544-FB8F-4E06-B32F-28DDAA1A428C}" type="datetimeFigureOut">
              <a:rPr lang="en-US" smtClean="0">
                <a:solidFill>
                  <a:prstClr val="black">
                    <a:tint val="75000"/>
                  </a:prstClr>
                </a:solidFill>
              </a:rPr>
              <a:pPr/>
              <a:t>7/8/2022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762E9-2DA6-43CA-B61B-DEBF266E56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189319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solidFill>
                <a:srgbClr val="2F5897">
                  <a:tint val="60000"/>
                  <a:satMod val="155000"/>
                </a:srgbClr>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2FA9BF3-A48D-45DB-8328-F343445DF80C}" type="datetimeFigureOut">
              <a:rPr lang="en-US" smtClean="0">
                <a:solidFill>
                  <a:srgbClr val="2F5897">
                    <a:tint val="60000"/>
                    <a:satMod val="155000"/>
                  </a:srgbClr>
                </a:solidFill>
              </a:rPr>
              <a:pPr/>
              <a:t>7/8/2022</a:t>
            </a:fld>
            <a:endParaRPr lang="en-US">
              <a:solidFill>
                <a:srgbClr val="2F5897">
                  <a:tint val="60000"/>
                  <a:satMod val="155000"/>
                </a:srgbClr>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58EBD99-5241-4C8E-8731-00EC40681A98}" type="slidenum">
              <a:rPr lang="en-US" smtClean="0">
                <a:solidFill>
                  <a:srgbClr val="E4E9EF">
                    <a:shade val="90000"/>
                  </a:srgbClr>
                </a:solidFill>
              </a:rPr>
              <a:pPr/>
              <a:t>‹#›</a:t>
            </a:fld>
            <a:endParaRPr lang="en-US">
              <a:solidFill>
                <a:srgbClr val="E4E9EF">
                  <a:shade val="90000"/>
                </a:srgbClr>
              </a:solidFill>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2080586833"/>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smtClean="0"/>
              <a:t>Registrar 101</a:t>
            </a:r>
            <a:endParaRPr lang="en-US" sz="8800" b="1" dirty="0"/>
          </a:p>
        </p:txBody>
      </p:sp>
      <p:sp>
        <p:nvSpPr>
          <p:cNvPr id="3" name="Subtitle 2"/>
          <p:cNvSpPr>
            <a:spLocks noGrp="1"/>
          </p:cNvSpPr>
          <p:nvPr>
            <p:ph type="subTitle" idx="1"/>
          </p:nvPr>
        </p:nvSpPr>
        <p:spPr>
          <a:xfrm>
            <a:off x="1066800" y="2819400"/>
            <a:ext cx="7627034" cy="2971800"/>
          </a:xfrm>
        </p:spPr>
        <p:txBody>
          <a:bodyPr>
            <a:noAutofit/>
          </a:bodyPr>
          <a:lstStyle/>
          <a:p>
            <a:r>
              <a:rPr lang="en-US" sz="3600" b="1" dirty="0" smtClean="0">
                <a:effectLst>
                  <a:outerShdw blurRad="38100" dist="38100" dir="2700000" algn="tl">
                    <a:srgbClr val="000000">
                      <a:alpha val="43137"/>
                    </a:srgbClr>
                  </a:outerShdw>
                </a:effectLst>
              </a:rPr>
              <a:t>Texas Woman’s University</a:t>
            </a:r>
          </a:p>
          <a:p>
            <a:r>
              <a:rPr lang="en-US" sz="3600" b="1" dirty="0" smtClean="0">
                <a:effectLst>
                  <a:outerShdw blurRad="38100" dist="38100" dir="2700000" algn="tl">
                    <a:srgbClr val="000000">
                      <a:alpha val="43137"/>
                    </a:srgbClr>
                  </a:outerShdw>
                </a:effectLst>
              </a:rPr>
              <a:t>Office of the Registrar</a:t>
            </a:r>
          </a:p>
          <a:p>
            <a:r>
              <a:rPr lang="en-US" sz="3600" b="1" dirty="0" smtClean="0">
                <a:effectLst>
                  <a:outerShdw blurRad="38100" dist="38100" dir="2700000" algn="tl">
                    <a:srgbClr val="000000">
                      <a:alpha val="43137"/>
                    </a:srgbClr>
                  </a:outerShdw>
                </a:effectLst>
              </a:rPr>
              <a:t>www.twu.edu/registrar</a:t>
            </a:r>
          </a:p>
          <a:p>
            <a:endParaRPr lang="en-US" sz="3600" b="1" dirty="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940-898-3036</a:t>
            </a:r>
          </a:p>
          <a:p>
            <a:r>
              <a:rPr lang="en-US" sz="3600" b="1" dirty="0" smtClean="0">
                <a:effectLst>
                  <a:outerShdw blurRad="38100" dist="38100" dir="2700000" algn="tl">
                    <a:srgbClr val="000000">
                      <a:alpha val="43137"/>
                    </a:srgbClr>
                  </a:outerShdw>
                </a:effectLst>
              </a:rPr>
              <a:t>registrar@twu.edu</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619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534400" cy="4526280"/>
          </a:xfrm>
        </p:spPr>
        <p:txBody>
          <a:bodyPr>
            <a:normAutofit/>
          </a:bodyPr>
          <a:lstStyle/>
          <a:p>
            <a:pPr>
              <a:buClr>
                <a:schemeClr val="tx1"/>
              </a:buClr>
              <a:buFont typeface="Courier New" pitchFamily="49" charset="0"/>
              <a:buChar char="o"/>
            </a:pPr>
            <a:r>
              <a:rPr lang="en-US" sz="2400" dirty="0"/>
              <a:t>Oversee and maintain application of state mandated Six-Drop and 3</a:t>
            </a:r>
            <a:r>
              <a:rPr lang="en-US" sz="2400" dirty="0" smtClean="0"/>
              <a:t>-Peat </a:t>
            </a:r>
            <a:r>
              <a:rPr lang="en-US" sz="2400" dirty="0"/>
              <a:t>restrictions</a:t>
            </a:r>
          </a:p>
          <a:p>
            <a:pPr lvl="0">
              <a:buClr>
                <a:schemeClr val="tx1"/>
              </a:buClr>
              <a:buFont typeface="Courier New" pitchFamily="49" charset="0"/>
              <a:buChar char="o"/>
            </a:pPr>
            <a:endParaRPr lang="en-US" sz="2400" dirty="0" smtClean="0"/>
          </a:p>
          <a:p>
            <a:pPr lvl="0">
              <a:buClr>
                <a:schemeClr val="tx1"/>
              </a:buClr>
              <a:buFont typeface="Courier New" pitchFamily="49" charset="0"/>
              <a:buChar char="o"/>
            </a:pPr>
            <a:r>
              <a:rPr lang="en-US" sz="2400" dirty="0" smtClean="0"/>
              <a:t>Process and maintain meningitis vaccination records required by law for enrollment</a:t>
            </a:r>
          </a:p>
          <a:p>
            <a:pPr lvl="0">
              <a:buClr>
                <a:schemeClr val="tx1"/>
              </a:buClr>
              <a:buFont typeface="Courier New" pitchFamily="49" charset="0"/>
              <a:buChar char="o"/>
            </a:pPr>
            <a:endParaRPr lang="en-US" sz="2400" dirty="0"/>
          </a:p>
          <a:p>
            <a:pPr lvl="0">
              <a:buClr>
                <a:schemeClr val="tx1"/>
              </a:buClr>
              <a:buFont typeface="Courier New" pitchFamily="49" charset="0"/>
              <a:buChar char="o"/>
            </a:pPr>
            <a:r>
              <a:rPr lang="en-US" sz="2400" dirty="0" smtClean="0"/>
              <a:t>Maintain </a:t>
            </a:r>
            <a:r>
              <a:rPr lang="en-US" sz="2400" dirty="0"/>
              <a:t>compliance with institutional, state, and federal policies and regulations.</a:t>
            </a:r>
          </a:p>
          <a:p>
            <a:pPr marL="0" indent="0">
              <a:buClr>
                <a:schemeClr val="tx1"/>
              </a:buClr>
              <a:buNone/>
            </a:pPr>
            <a:endParaRPr lang="en-US" sz="2400" dirty="0"/>
          </a:p>
          <a:p>
            <a:pPr lvl="0">
              <a:buClr>
                <a:schemeClr val="tx1"/>
              </a:buClr>
              <a:buFont typeface="Courier New" pitchFamily="49" charset="0"/>
              <a:buChar char="o"/>
            </a:pPr>
            <a:endParaRPr lang="en-US" sz="2400" dirty="0"/>
          </a:p>
        </p:txBody>
      </p:sp>
      <p:sp>
        <p:nvSpPr>
          <p:cNvPr id="4" name="Title 1"/>
          <p:cNvSpPr>
            <a:spLocks noGrp="1"/>
          </p:cNvSpPr>
          <p:nvPr>
            <p:ph type="title"/>
          </p:nvPr>
        </p:nvSpPr>
        <p:spPr/>
        <p:txBody>
          <a:bodyPr>
            <a:normAutofit fontScale="90000"/>
          </a:bodyPr>
          <a:lstStyle/>
          <a:p>
            <a:r>
              <a:rPr lang="en-US" b="1" dirty="0" smtClean="0"/>
              <a:t>Office of the Registrar</a:t>
            </a:r>
            <a:r>
              <a:rPr lang="en-US" dirty="0" smtClean="0"/>
              <a:t/>
            </a:r>
            <a:br>
              <a:rPr lang="en-US" dirty="0" smtClean="0"/>
            </a:br>
            <a:r>
              <a:rPr lang="en-US" sz="3600" b="1" dirty="0" smtClean="0"/>
              <a:t>Functions and Responsibilities</a:t>
            </a:r>
            <a:endParaRPr lang="en-US" sz="3600" b="1" dirty="0"/>
          </a:p>
        </p:txBody>
      </p:sp>
    </p:spTree>
    <p:extLst>
      <p:ext uri="{BB962C8B-B14F-4D97-AF65-F5344CB8AC3E}">
        <p14:creationId xmlns:p14="http://schemas.microsoft.com/office/powerpoint/2010/main" val="265763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
            <a:ext cx="7315200" cy="731520"/>
          </a:xfrm>
          <a:ln>
            <a:solidFill>
              <a:schemeClr val="bg1"/>
            </a:solidFill>
          </a:ln>
        </p:spPr>
        <p:txBody>
          <a:bodyPr>
            <a:normAutofit/>
          </a:bodyPr>
          <a:lstStyle/>
          <a:p>
            <a:r>
              <a:rPr lang="en-US" sz="3200" b="1" dirty="0">
                <a:solidFill>
                  <a:schemeClr val="tx2">
                    <a:lumMod val="60000"/>
                    <a:lumOff val="40000"/>
                  </a:schemeClr>
                </a:solidFill>
              </a:rPr>
              <a:t>Office of the </a:t>
            </a:r>
            <a:r>
              <a:rPr lang="en-US" sz="3200" b="1" dirty="0" smtClean="0">
                <a:solidFill>
                  <a:schemeClr val="tx2">
                    <a:lumMod val="60000"/>
                    <a:lumOff val="40000"/>
                  </a:schemeClr>
                </a:solidFill>
              </a:rPr>
              <a:t>Registrar</a:t>
            </a:r>
            <a:endParaRPr lang="en-US" sz="3200" b="1" dirty="0">
              <a:solidFill>
                <a:schemeClr val="tx2">
                  <a:lumMod val="60000"/>
                  <a:lumOff val="40000"/>
                </a:schemeClr>
              </a:solidFill>
            </a:endParaRPr>
          </a:p>
        </p:txBody>
      </p:sp>
      <p:sp>
        <p:nvSpPr>
          <p:cNvPr id="5" name="Rectangle 4"/>
          <p:cNvSpPr/>
          <p:nvPr/>
        </p:nvSpPr>
        <p:spPr>
          <a:xfrm>
            <a:off x="3632200" y="1143000"/>
            <a:ext cx="1930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Jenna Lee</a:t>
            </a:r>
            <a:endParaRPr lang="en-US" sz="1400" dirty="0">
              <a:solidFill>
                <a:prstClr val="white"/>
              </a:solidFill>
            </a:endParaRPr>
          </a:p>
          <a:p>
            <a:pPr algn="ctr"/>
            <a:r>
              <a:rPr lang="en-US" sz="1400" dirty="0">
                <a:solidFill>
                  <a:prstClr val="white"/>
                </a:solidFill>
              </a:rPr>
              <a:t>University Registrar</a:t>
            </a:r>
          </a:p>
        </p:txBody>
      </p:sp>
      <p:sp>
        <p:nvSpPr>
          <p:cNvPr id="21" name="Rectangle 20"/>
          <p:cNvSpPr/>
          <p:nvPr/>
        </p:nvSpPr>
        <p:spPr>
          <a:xfrm>
            <a:off x="7162800" y="3538997"/>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Nancy Albee</a:t>
            </a:r>
            <a:endParaRPr lang="en-US" sz="1400" dirty="0">
              <a:solidFill>
                <a:prstClr val="white"/>
              </a:solidFill>
            </a:endParaRPr>
          </a:p>
          <a:p>
            <a:pPr algn="ctr"/>
            <a:r>
              <a:rPr lang="en-US" sz="1400" dirty="0" err="1">
                <a:solidFill>
                  <a:prstClr val="white"/>
                </a:solidFill>
              </a:rPr>
              <a:t>Reg</a:t>
            </a:r>
            <a:r>
              <a:rPr lang="en-US" sz="1400" dirty="0">
                <a:solidFill>
                  <a:prstClr val="white"/>
                </a:solidFill>
              </a:rPr>
              <a:t> </a:t>
            </a:r>
            <a:r>
              <a:rPr lang="en-US" sz="1400" dirty="0" err="1">
                <a:solidFill>
                  <a:prstClr val="white"/>
                </a:solidFill>
              </a:rPr>
              <a:t>Proc</a:t>
            </a:r>
            <a:r>
              <a:rPr lang="en-US" sz="1400" dirty="0">
                <a:solidFill>
                  <a:prstClr val="white"/>
                </a:solidFill>
              </a:rPr>
              <a:t> Spec I</a:t>
            </a:r>
          </a:p>
        </p:txBody>
      </p:sp>
      <p:sp>
        <p:nvSpPr>
          <p:cNvPr id="22" name="Rectangle 21"/>
          <p:cNvSpPr/>
          <p:nvPr/>
        </p:nvSpPr>
        <p:spPr>
          <a:xfrm>
            <a:off x="7162800" y="2812002"/>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Diane Landeros</a:t>
            </a:r>
          </a:p>
          <a:p>
            <a:pPr algn="ctr"/>
            <a:r>
              <a:rPr lang="en-US" sz="1400" dirty="0" smtClean="0">
                <a:solidFill>
                  <a:prstClr val="white"/>
                </a:solidFill>
              </a:rPr>
              <a:t>Sr. Reg. Serv. Analyst</a:t>
            </a:r>
            <a:endParaRPr lang="en-US" sz="1400" dirty="0">
              <a:solidFill>
                <a:prstClr val="white"/>
              </a:solidFill>
            </a:endParaRPr>
          </a:p>
        </p:txBody>
      </p:sp>
      <p:sp>
        <p:nvSpPr>
          <p:cNvPr id="25" name="Rectangle 24"/>
          <p:cNvSpPr/>
          <p:nvPr/>
        </p:nvSpPr>
        <p:spPr>
          <a:xfrm>
            <a:off x="2647765" y="2147455"/>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Sam Cook</a:t>
            </a:r>
          </a:p>
          <a:p>
            <a:pPr algn="ctr"/>
            <a:r>
              <a:rPr lang="en-US" sz="1400" dirty="0">
                <a:solidFill>
                  <a:prstClr val="white"/>
                </a:solidFill>
              </a:rPr>
              <a:t>Sr. Business Analyst</a:t>
            </a:r>
          </a:p>
        </p:txBody>
      </p:sp>
      <p:sp>
        <p:nvSpPr>
          <p:cNvPr id="26" name="Rectangle 25"/>
          <p:cNvSpPr/>
          <p:nvPr/>
        </p:nvSpPr>
        <p:spPr>
          <a:xfrm>
            <a:off x="316923" y="2147455"/>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Lauren Puyear</a:t>
            </a:r>
            <a:endParaRPr lang="en-US" sz="1400" dirty="0">
              <a:solidFill>
                <a:prstClr val="white"/>
              </a:solidFill>
            </a:endParaRPr>
          </a:p>
          <a:p>
            <a:pPr algn="ctr"/>
            <a:r>
              <a:rPr lang="en-US" sz="1400" dirty="0">
                <a:solidFill>
                  <a:prstClr val="white"/>
                </a:solidFill>
              </a:rPr>
              <a:t>Associate Registrar</a:t>
            </a:r>
          </a:p>
        </p:txBody>
      </p:sp>
      <p:sp>
        <p:nvSpPr>
          <p:cNvPr id="27" name="Rectangle 26"/>
          <p:cNvSpPr/>
          <p:nvPr/>
        </p:nvSpPr>
        <p:spPr>
          <a:xfrm>
            <a:off x="316923" y="3538997"/>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Kendal Dickson</a:t>
            </a:r>
            <a:endParaRPr lang="en-US" sz="1400" dirty="0">
              <a:solidFill>
                <a:prstClr val="white"/>
              </a:solidFill>
            </a:endParaRPr>
          </a:p>
          <a:p>
            <a:pPr algn="ctr"/>
            <a:r>
              <a:rPr lang="en-US" sz="1400" dirty="0">
                <a:solidFill>
                  <a:prstClr val="white"/>
                </a:solidFill>
              </a:rPr>
              <a:t>Sr. </a:t>
            </a:r>
            <a:r>
              <a:rPr lang="en-US" sz="1400" dirty="0" err="1">
                <a:solidFill>
                  <a:prstClr val="white"/>
                </a:solidFill>
              </a:rPr>
              <a:t>Reg</a:t>
            </a:r>
            <a:r>
              <a:rPr lang="en-US" sz="1400" dirty="0">
                <a:solidFill>
                  <a:prstClr val="white"/>
                </a:solidFill>
              </a:rPr>
              <a:t> </a:t>
            </a:r>
            <a:r>
              <a:rPr lang="en-US" sz="1400" dirty="0" err="1">
                <a:solidFill>
                  <a:prstClr val="white"/>
                </a:solidFill>
              </a:rPr>
              <a:t>Serv</a:t>
            </a:r>
            <a:r>
              <a:rPr lang="en-US" sz="1400" dirty="0">
                <a:solidFill>
                  <a:prstClr val="white"/>
                </a:solidFill>
              </a:rPr>
              <a:t> Analyst</a:t>
            </a:r>
          </a:p>
        </p:txBody>
      </p:sp>
      <p:sp>
        <p:nvSpPr>
          <p:cNvPr id="30" name="Rectangle 29"/>
          <p:cNvSpPr/>
          <p:nvPr/>
        </p:nvSpPr>
        <p:spPr>
          <a:xfrm>
            <a:off x="337638" y="2813482"/>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Brenda Maddox</a:t>
            </a:r>
          </a:p>
          <a:p>
            <a:pPr algn="ctr"/>
            <a:r>
              <a:rPr lang="en-US" sz="1400" dirty="0">
                <a:solidFill>
                  <a:prstClr val="white"/>
                </a:solidFill>
              </a:rPr>
              <a:t>Sr. </a:t>
            </a:r>
            <a:r>
              <a:rPr lang="en-US" sz="1400" dirty="0" err="1">
                <a:solidFill>
                  <a:prstClr val="white"/>
                </a:solidFill>
              </a:rPr>
              <a:t>Reg</a:t>
            </a:r>
            <a:r>
              <a:rPr lang="en-US" sz="1400" dirty="0">
                <a:solidFill>
                  <a:prstClr val="white"/>
                </a:solidFill>
              </a:rPr>
              <a:t> </a:t>
            </a:r>
            <a:r>
              <a:rPr lang="en-US" sz="1400" dirty="0" err="1">
                <a:solidFill>
                  <a:prstClr val="white"/>
                </a:solidFill>
              </a:rPr>
              <a:t>Serv</a:t>
            </a:r>
            <a:r>
              <a:rPr lang="en-US" sz="1400" dirty="0">
                <a:solidFill>
                  <a:prstClr val="white"/>
                </a:solidFill>
              </a:rPr>
              <a:t> Analyst</a:t>
            </a:r>
          </a:p>
        </p:txBody>
      </p:sp>
      <p:sp>
        <p:nvSpPr>
          <p:cNvPr id="32" name="Rectangle 31"/>
          <p:cNvSpPr/>
          <p:nvPr/>
        </p:nvSpPr>
        <p:spPr>
          <a:xfrm>
            <a:off x="337638" y="42672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Noah Howell</a:t>
            </a:r>
            <a:endParaRPr lang="en-US" sz="1400" dirty="0">
              <a:solidFill>
                <a:prstClr val="white"/>
              </a:solidFill>
            </a:endParaRPr>
          </a:p>
          <a:p>
            <a:pPr algn="ctr"/>
            <a:r>
              <a:rPr lang="en-US" sz="1400" dirty="0" err="1">
                <a:solidFill>
                  <a:prstClr val="white"/>
                </a:solidFill>
              </a:rPr>
              <a:t>Reg</a:t>
            </a:r>
            <a:r>
              <a:rPr lang="en-US" sz="1400" dirty="0">
                <a:solidFill>
                  <a:prstClr val="white"/>
                </a:solidFill>
              </a:rPr>
              <a:t> Process Spec I</a:t>
            </a:r>
          </a:p>
        </p:txBody>
      </p:sp>
      <p:sp>
        <p:nvSpPr>
          <p:cNvPr id="34" name="Rectangle 33"/>
          <p:cNvSpPr/>
          <p:nvPr/>
        </p:nvSpPr>
        <p:spPr>
          <a:xfrm>
            <a:off x="4902199" y="2147456"/>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Alejandro Alvarado</a:t>
            </a:r>
          </a:p>
          <a:p>
            <a:pPr algn="ctr"/>
            <a:r>
              <a:rPr lang="en-US" sz="1400" dirty="0">
                <a:solidFill>
                  <a:prstClr val="white"/>
                </a:solidFill>
              </a:rPr>
              <a:t>Sr. </a:t>
            </a:r>
            <a:r>
              <a:rPr lang="en-US" sz="1400" dirty="0" err="1">
                <a:solidFill>
                  <a:prstClr val="white"/>
                </a:solidFill>
              </a:rPr>
              <a:t>Reg</a:t>
            </a:r>
            <a:r>
              <a:rPr lang="en-US" sz="1400" dirty="0">
                <a:solidFill>
                  <a:prstClr val="white"/>
                </a:solidFill>
              </a:rPr>
              <a:t> </a:t>
            </a:r>
            <a:r>
              <a:rPr lang="en-US" sz="1400" dirty="0" err="1">
                <a:solidFill>
                  <a:prstClr val="white"/>
                </a:solidFill>
              </a:rPr>
              <a:t>Serv</a:t>
            </a:r>
            <a:r>
              <a:rPr lang="en-US" sz="1400" dirty="0">
                <a:solidFill>
                  <a:prstClr val="white"/>
                </a:solidFill>
              </a:rPr>
              <a:t> Analyst</a:t>
            </a:r>
          </a:p>
        </p:txBody>
      </p:sp>
      <p:sp>
        <p:nvSpPr>
          <p:cNvPr id="35" name="Rectangle 34"/>
          <p:cNvSpPr/>
          <p:nvPr/>
        </p:nvSpPr>
        <p:spPr>
          <a:xfrm>
            <a:off x="2587336" y="2822865"/>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**Karen Long-Trail</a:t>
            </a:r>
          </a:p>
          <a:p>
            <a:pPr algn="ctr"/>
            <a:r>
              <a:rPr lang="en-US" sz="1400" dirty="0" err="1">
                <a:solidFill>
                  <a:prstClr val="white"/>
                </a:solidFill>
              </a:rPr>
              <a:t>Coord</a:t>
            </a:r>
            <a:r>
              <a:rPr lang="en-US" sz="1400" dirty="0">
                <a:solidFill>
                  <a:prstClr val="white"/>
                </a:solidFill>
              </a:rPr>
              <a:t> Enroll </a:t>
            </a:r>
            <a:r>
              <a:rPr lang="en-US" sz="1400" dirty="0" err="1">
                <a:solidFill>
                  <a:prstClr val="white"/>
                </a:solidFill>
              </a:rPr>
              <a:t>Svs</a:t>
            </a:r>
            <a:r>
              <a:rPr lang="en-US" sz="1400" dirty="0">
                <a:solidFill>
                  <a:prstClr val="white"/>
                </a:solidFill>
              </a:rPr>
              <a:t> - Dal</a:t>
            </a:r>
          </a:p>
        </p:txBody>
      </p:sp>
      <p:sp>
        <p:nvSpPr>
          <p:cNvPr id="39" name="Date Placeholder 38"/>
          <p:cNvSpPr>
            <a:spLocks noGrp="1"/>
          </p:cNvSpPr>
          <p:nvPr>
            <p:ph type="dt" sz="half" idx="10"/>
          </p:nvPr>
        </p:nvSpPr>
        <p:spPr>
          <a:xfrm>
            <a:off x="457200" y="6492875"/>
            <a:ext cx="2133600" cy="365125"/>
          </a:xfrm>
        </p:spPr>
        <p:txBody>
          <a:bodyPr/>
          <a:lstStyle/>
          <a:p>
            <a:fld id="{6F0EF411-3A89-4609-A267-7781D7EA9A4D}" type="datetime1">
              <a:rPr lang="en-US" smtClean="0">
                <a:solidFill>
                  <a:prstClr val="black">
                    <a:tint val="75000"/>
                  </a:prstClr>
                </a:solidFill>
              </a:rPr>
              <a:pPr/>
              <a:t>7/8/2022</a:t>
            </a:fld>
            <a:endParaRPr lang="en-US" dirty="0">
              <a:solidFill>
                <a:prstClr val="black">
                  <a:tint val="75000"/>
                </a:prstClr>
              </a:solidFill>
            </a:endParaRPr>
          </a:p>
        </p:txBody>
      </p:sp>
      <p:cxnSp>
        <p:nvCxnSpPr>
          <p:cNvPr id="47" name="Straight Connector 46"/>
          <p:cNvCxnSpPr/>
          <p:nvPr/>
        </p:nvCxnSpPr>
        <p:spPr>
          <a:xfrm rot="5400000">
            <a:off x="4457700" y="179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3149600" y="1981199"/>
            <a:ext cx="4927600"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2171700" y="3051465"/>
            <a:ext cx="199590" cy="1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flipV="1">
            <a:off x="2130135" y="3773632"/>
            <a:ext cx="24418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6324600" y="34290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7162800" y="2147456"/>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Artia Bowden</a:t>
            </a:r>
            <a:endParaRPr lang="en-US" sz="1400" dirty="0">
              <a:solidFill>
                <a:prstClr val="white"/>
              </a:solidFill>
            </a:endParaRPr>
          </a:p>
          <a:p>
            <a:pPr algn="ctr"/>
            <a:r>
              <a:rPr lang="en-US" sz="1400" dirty="0">
                <a:solidFill>
                  <a:prstClr val="white"/>
                </a:solidFill>
              </a:rPr>
              <a:t>Enroll Svc Specialist</a:t>
            </a:r>
          </a:p>
        </p:txBody>
      </p:sp>
      <p:cxnSp>
        <p:nvCxnSpPr>
          <p:cNvPr id="56" name="Straight Connector 55"/>
          <p:cNvCxnSpPr/>
          <p:nvPr/>
        </p:nvCxnSpPr>
        <p:spPr>
          <a:xfrm flipH="1">
            <a:off x="2361017" y="2376056"/>
            <a:ext cx="7243" cy="2195944"/>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a:xfrm>
            <a:off x="6172200" y="6492875"/>
            <a:ext cx="2895600" cy="365125"/>
          </a:xfrm>
        </p:spPr>
        <p:txBody>
          <a:bodyPr/>
          <a:lstStyle/>
          <a:p>
            <a:r>
              <a:rPr lang="en-US" dirty="0" smtClean="0">
                <a:solidFill>
                  <a:prstClr val="black">
                    <a:tint val="75000"/>
                  </a:prstClr>
                </a:solidFill>
              </a:rPr>
              <a:t>** Shared Supervisor Lines</a:t>
            </a:r>
            <a:endParaRPr lang="en-US" dirty="0">
              <a:solidFill>
                <a:prstClr val="black">
                  <a:tint val="75000"/>
                </a:prstClr>
              </a:solidFill>
            </a:endParaRPr>
          </a:p>
        </p:txBody>
      </p:sp>
      <p:sp>
        <p:nvSpPr>
          <p:cNvPr id="50" name="Footer Placeholder 1"/>
          <p:cNvSpPr txBox="1">
            <a:spLocks/>
          </p:cNvSpPr>
          <p:nvPr/>
        </p:nvSpPr>
        <p:spPr>
          <a:xfrm>
            <a:off x="3276600" y="6508751"/>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rPr>
              <a:t>* Part-time Employee</a:t>
            </a:r>
            <a:endParaRPr lang="en-US" dirty="0">
              <a:solidFill>
                <a:prstClr val="black">
                  <a:tint val="75000"/>
                </a:prstClr>
              </a:solidFill>
            </a:endParaRPr>
          </a:p>
        </p:txBody>
      </p:sp>
      <p:cxnSp>
        <p:nvCxnSpPr>
          <p:cNvPr id="12" name="Elbow Connector 11"/>
          <p:cNvCxnSpPr>
            <a:endCxn id="26" idx="0"/>
          </p:cNvCxnSpPr>
          <p:nvPr/>
        </p:nvCxnSpPr>
        <p:spPr>
          <a:xfrm rot="10800000" flipV="1">
            <a:off x="1231324" y="1981199"/>
            <a:ext cx="1918277" cy="16625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26" idx="3"/>
          </p:cNvCxnSpPr>
          <p:nvPr/>
        </p:nvCxnSpPr>
        <p:spPr>
          <a:xfrm flipH="1">
            <a:off x="2145723" y="2376055"/>
            <a:ext cx="2285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2130135" y="4572000"/>
            <a:ext cx="2441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42" idx="0"/>
          </p:cNvCxnSpPr>
          <p:nvPr/>
        </p:nvCxnSpPr>
        <p:spPr>
          <a:xfrm flipV="1">
            <a:off x="8077200" y="1981200"/>
            <a:ext cx="0" cy="166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501736" y="1981199"/>
            <a:ext cx="0" cy="166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715000" y="1981199"/>
            <a:ext cx="0" cy="166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648200" y="1981201"/>
            <a:ext cx="0" cy="107199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35" idx="3"/>
          </p:cNvCxnSpPr>
          <p:nvPr/>
        </p:nvCxnSpPr>
        <p:spPr>
          <a:xfrm>
            <a:off x="4416136" y="3051465"/>
            <a:ext cx="232064"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6937664" y="2376056"/>
            <a:ext cx="0" cy="1402772"/>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a:endCxn id="42" idx="1"/>
          </p:cNvCxnSpPr>
          <p:nvPr/>
        </p:nvCxnSpPr>
        <p:spPr>
          <a:xfrm>
            <a:off x="6937664" y="2376056"/>
            <a:ext cx="225136"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7162800" y="42672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white"/>
              </a:solidFill>
            </a:endParaRPr>
          </a:p>
          <a:p>
            <a:pPr algn="ctr"/>
            <a:r>
              <a:rPr lang="en-US" sz="1400" dirty="0" smtClean="0">
                <a:solidFill>
                  <a:prstClr val="white"/>
                </a:solidFill>
              </a:rPr>
              <a:t>Elijah Gamble</a:t>
            </a:r>
          </a:p>
          <a:p>
            <a:pPr algn="ctr"/>
            <a:r>
              <a:rPr lang="en-US" sz="1400" dirty="0" err="1">
                <a:solidFill>
                  <a:prstClr val="white"/>
                </a:solidFill>
              </a:rPr>
              <a:t>Reg</a:t>
            </a:r>
            <a:r>
              <a:rPr lang="en-US" sz="1400" dirty="0">
                <a:solidFill>
                  <a:prstClr val="white"/>
                </a:solidFill>
              </a:rPr>
              <a:t> </a:t>
            </a:r>
            <a:r>
              <a:rPr lang="en-US" sz="1400" dirty="0" err="1">
                <a:solidFill>
                  <a:prstClr val="white"/>
                </a:solidFill>
              </a:rPr>
              <a:t>Proc</a:t>
            </a:r>
            <a:r>
              <a:rPr lang="en-US" sz="1400" dirty="0">
                <a:solidFill>
                  <a:prstClr val="white"/>
                </a:solidFill>
              </a:rPr>
              <a:t> Spec </a:t>
            </a:r>
            <a:r>
              <a:rPr lang="en-US" sz="1400" dirty="0" smtClean="0">
                <a:solidFill>
                  <a:prstClr val="white"/>
                </a:solidFill>
              </a:rPr>
              <a:t>I</a:t>
            </a:r>
            <a:endParaRPr lang="en-US" sz="1400" dirty="0">
              <a:solidFill>
                <a:prstClr val="white"/>
              </a:solidFill>
            </a:endParaRPr>
          </a:p>
          <a:p>
            <a:pPr algn="ctr"/>
            <a:endParaRPr lang="en-US" sz="1400" dirty="0">
              <a:solidFill>
                <a:prstClr val="white"/>
              </a:solidFill>
            </a:endParaRPr>
          </a:p>
        </p:txBody>
      </p:sp>
      <p:cxnSp>
        <p:nvCxnSpPr>
          <p:cNvPr id="6" name="Straight Connector 5"/>
          <p:cNvCxnSpPr/>
          <p:nvPr/>
        </p:nvCxnSpPr>
        <p:spPr>
          <a:xfrm>
            <a:off x="6937664" y="3778828"/>
            <a:ext cx="0" cy="1418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37664" y="4498771"/>
            <a:ext cx="225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937664" y="3069527"/>
            <a:ext cx="225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937664" y="3778828"/>
            <a:ext cx="225136"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7162800" y="4968876"/>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white"/>
              </a:solidFill>
            </a:endParaRPr>
          </a:p>
          <a:p>
            <a:pPr algn="ctr"/>
            <a:r>
              <a:rPr lang="en-US" sz="1400" dirty="0">
                <a:solidFill>
                  <a:prstClr val="white"/>
                </a:solidFill>
              </a:rPr>
              <a:t>Student Workers</a:t>
            </a:r>
          </a:p>
          <a:p>
            <a:pPr algn="ctr"/>
            <a:endParaRPr lang="en-US" sz="1400" dirty="0">
              <a:solidFill>
                <a:prstClr val="white"/>
              </a:solidFill>
            </a:endParaRPr>
          </a:p>
        </p:txBody>
      </p:sp>
      <p:cxnSp>
        <p:nvCxnSpPr>
          <p:cNvPr id="52" name="Straight Connector 51"/>
          <p:cNvCxnSpPr>
            <a:endCxn id="44" idx="1"/>
          </p:cNvCxnSpPr>
          <p:nvPr/>
        </p:nvCxnSpPr>
        <p:spPr>
          <a:xfrm flipV="1">
            <a:off x="6937664" y="5197476"/>
            <a:ext cx="225136"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8467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
            <a:ext cx="7315200" cy="731520"/>
          </a:xfrm>
          <a:ln>
            <a:solidFill>
              <a:schemeClr val="bg1"/>
            </a:solidFill>
          </a:ln>
        </p:spPr>
        <p:txBody>
          <a:bodyPr>
            <a:normAutofit/>
          </a:bodyPr>
          <a:lstStyle/>
          <a:p>
            <a:r>
              <a:rPr lang="en-US" sz="3200" b="1" dirty="0" smtClean="0">
                <a:solidFill>
                  <a:schemeClr val="tx2">
                    <a:lumMod val="60000"/>
                    <a:lumOff val="40000"/>
                  </a:schemeClr>
                </a:solidFill>
                <a:effectLst>
                  <a:outerShdw blurRad="38100" dist="38100" dir="2700000" algn="tl">
                    <a:srgbClr val="000000">
                      <a:alpha val="43137"/>
                    </a:srgbClr>
                  </a:outerShdw>
                </a:effectLst>
              </a:rPr>
              <a:t>Registration, Residency &amp; Certifications</a:t>
            </a:r>
            <a:endParaRPr lang="en-US" sz="3200" b="1" dirty="0">
              <a:solidFill>
                <a:schemeClr val="tx2">
                  <a:lumMod val="60000"/>
                  <a:lumOff val="40000"/>
                </a:schemeClr>
              </a:solidFill>
              <a:effectLst>
                <a:outerShdw blurRad="38100" dist="38100" dir="2700000" algn="tl">
                  <a:srgbClr val="000000">
                    <a:alpha val="43137"/>
                  </a:srgbClr>
                </a:outerShdw>
              </a:effectLst>
            </a:endParaRPr>
          </a:p>
        </p:txBody>
      </p:sp>
      <p:sp>
        <p:nvSpPr>
          <p:cNvPr id="26" name="Rectangle 25"/>
          <p:cNvSpPr/>
          <p:nvPr/>
        </p:nvSpPr>
        <p:spPr>
          <a:xfrm>
            <a:off x="3733800" y="11430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Lauren Puyear</a:t>
            </a:r>
            <a:endParaRPr lang="en-US" sz="1400" dirty="0" smtClean="0"/>
          </a:p>
          <a:p>
            <a:pPr algn="ctr"/>
            <a:r>
              <a:rPr lang="en-US" sz="1400" dirty="0" smtClean="0"/>
              <a:t>Associate Registrar</a:t>
            </a:r>
            <a:endParaRPr lang="en-US" sz="1400" dirty="0"/>
          </a:p>
        </p:txBody>
      </p:sp>
      <p:sp>
        <p:nvSpPr>
          <p:cNvPr id="27" name="Rectangle 26"/>
          <p:cNvSpPr/>
          <p:nvPr/>
        </p:nvSpPr>
        <p:spPr>
          <a:xfrm>
            <a:off x="3709819" y="2140528"/>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Kendal Dickson</a:t>
            </a:r>
            <a:endParaRPr lang="en-US" sz="1400" dirty="0" smtClean="0"/>
          </a:p>
          <a:p>
            <a:pPr algn="ctr"/>
            <a:r>
              <a:rPr lang="en-US" sz="1400" dirty="0"/>
              <a:t>Sr. </a:t>
            </a:r>
            <a:r>
              <a:rPr lang="en-US" sz="1400" dirty="0" err="1"/>
              <a:t>Reg</a:t>
            </a:r>
            <a:r>
              <a:rPr lang="en-US" sz="1400" dirty="0"/>
              <a:t> </a:t>
            </a:r>
            <a:r>
              <a:rPr lang="en-US" sz="1400" dirty="0" err="1"/>
              <a:t>Serv</a:t>
            </a:r>
            <a:r>
              <a:rPr lang="en-US" sz="1400" dirty="0"/>
              <a:t> Analyst</a:t>
            </a:r>
          </a:p>
        </p:txBody>
      </p:sp>
      <p:sp>
        <p:nvSpPr>
          <p:cNvPr id="30" name="Rectangle 29"/>
          <p:cNvSpPr/>
          <p:nvPr/>
        </p:nvSpPr>
        <p:spPr>
          <a:xfrm>
            <a:off x="715290" y="2129943"/>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Brenda Maddox</a:t>
            </a:r>
          </a:p>
          <a:p>
            <a:pPr algn="ctr"/>
            <a:r>
              <a:rPr lang="en-US" sz="1400" dirty="0" smtClean="0"/>
              <a:t>Sr. </a:t>
            </a:r>
            <a:r>
              <a:rPr lang="en-US" sz="1400" dirty="0" err="1" smtClean="0"/>
              <a:t>Reg</a:t>
            </a:r>
            <a:r>
              <a:rPr lang="en-US" sz="1400" dirty="0" smtClean="0"/>
              <a:t> </a:t>
            </a:r>
            <a:r>
              <a:rPr lang="en-US" sz="1400" dirty="0" err="1" smtClean="0"/>
              <a:t>Serv</a:t>
            </a:r>
            <a:r>
              <a:rPr lang="en-US" sz="1400" dirty="0" smtClean="0"/>
              <a:t> Analyst</a:t>
            </a:r>
            <a:endParaRPr lang="en-US" sz="1400" dirty="0"/>
          </a:p>
        </p:txBody>
      </p:sp>
      <p:sp>
        <p:nvSpPr>
          <p:cNvPr id="32" name="Rectangle 31"/>
          <p:cNvSpPr/>
          <p:nvPr/>
        </p:nvSpPr>
        <p:spPr>
          <a:xfrm>
            <a:off x="6248400" y="2148141"/>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Noah Howell</a:t>
            </a:r>
            <a:endParaRPr lang="en-US" sz="1400" dirty="0" smtClean="0"/>
          </a:p>
          <a:p>
            <a:pPr algn="ctr"/>
            <a:r>
              <a:rPr lang="en-US" sz="1400" dirty="0" err="1"/>
              <a:t>Reg</a:t>
            </a:r>
            <a:r>
              <a:rPr lang="en-US" sz="1400" dirty="0"/>
              <a:t> Process Spec I</a:t>
            </a:r>
          </a:p>
        </p:txBody>
      </p:sp>
      <p:sp>
        <p:nvSpPr>
          <p:cNvPr id="39" name="Date Placeholder 38"/>
          <p:cNvSpPr>
            <a:spLocks noGrp="1"/>
          </p:cNvSpPr>
          <p:nvPr>
            <p:ph type="dt" sz="half" idx="10"/>
          </p:nvPr>
        </p:nvSpPr>
        <p:spPr>
          <a:xfrm>
            <a:off x="457200" y="6492875"/>
            <a:ext cx="2133600" cy="365125"/>
          </a:xfrm>
        </p:spPr>
        <p:txBody>
          <a:bodyPr/>
          <a:lstStyle/>
          <a:p>
            <a:fld id="{6F0EF411-3A89-4609-A267-7781D7EA9A4D}" type="datetime1">
              <a:rPr lang="en-US" smtClean="0"/>
              <a:pPr/>
              <a:t>7/8/2022</a:t>
            </a:fld>
            <a:endParaRPr lang="en-US" dirty="0"/>
          </a:p>
        </p:txBody>
      </p:sp>
      <p:cxnSp>
        <p:nvCxnSpPr>
          <p:cNvPr id="47" name="Straight Connector 46"/>
          <p:cNvCxnSpPr/>
          <p:nvPr/>
        </p:nvCxnSpPr>
        <p:spPr>
          <a:xfrm rot="5400000">
            <a:off x="4457700" y="179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149600" y="1981201"/>
            <a:ext cx="4013200" cy="145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6324600" y="34290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a:xfrm>
            <a:off x="762000" y="3581400"/>
            <a:ext cx="7620000" cy="2667000"/>
          </a:xfrm>
        </p:spPr>
        <p:txBody>
          <a:bodyPr numCol="2" anchor="t"/>
          <a:lstStyle/>
          <a:p>
            <a:pPr marL="171450" indent="-171450" algn="l">
              <a:buFont typeface="Arial" pitchFamily="34" charset="0"/>
              <a:buChar char="•"/>
            </a:pPr>
            <a:r>
              <a:rPr lang="en-US" dirty="0" smtClean="0">
                <a:solidFill>
                  <a:schemeClr val="tx1"/>
                </a:solidFill>
              </a:rPr>
              <a:t>Adds/Drops</a:t>
            </a:r>
          </a:p>
          <a:p>
            <a:pPr marL="171450" indent="-171450" algn="l">
              <a:buFont typeface="Arial" pitchFamily="34" charset="0"/>
              <a:buChar char="•"/>
            </a:pPr>
            <a:r>
              <a:rPr lang="en-US" dirty="0" smtClean="0">
                <a:solidFill>
                  <a:schemeClr val="tx1"/>
                </a:solidFill>
              </a:rPr>
              <a:t>Withdrawals</a:t>
            </a:r>
          </a:p>
          <a:p>
            <a:pPr marL="171450" indent="-171450" algn="l">
              <a:buFont typeface="Arial" pitchFamily="34" charset="0"/>
              <a:buChar char="•"/>
            </a:pPr>
            <a:r>
              <a:rPr lang="en-US" dirty="0" smtClean="0">
                <a:solidFill>
                  <a:schemeClr val="tx1"/>
                </a:solidFill>
              </a:rPr>
              <a:t>Residency/Tuition Coding</a:t>
            </a:r>
          </a:p>
          <a:p>
            <a:pPr marL="171450" indent="-171450" algn="l">
              <a:buFont typeface="Arial" pitchFamily="34" charset="0"/>
              <a:buChar char="•"/>
            </a:pPr>
            <a:r>
              <a:rPr lang="en-US" dirty="0" smtClean="0">
                <a:solidFill>
                  <a:schemeClr val="tx1"/>
                </a:solidFill>
              </a:rPr>
              <a:t>Enrollment Certifications</a:t>
            </a:r>
          </a:p>
          <a:p>
            <a:pPr marL="171450" indent="-171450" algn="l">
              <a:buFont typeface="Arial" pitchFamily="34" charset="0"/>
              <a:buChar char="•"/>
            </a:pPr>
            <a:r>
              <a:rPr lang="en-US" dirty="0" smtClean="0">
                <a:solidFill>
                  <a:schemeClr val="tx1"/>
                </a:solidFill>
              </a:rPr>
              <a:t>Clearinghouse Reporting</a:t>
            </a:r>
          </a:p>
          <a:p>
            <a:pPr marL="171450" indent="-171450" algn="l">
              <a:buFont typeface="Arial" pitchFamily="34" charset="0"/>
              <a:buChar char="•"/>
            </a:pPr>
            <a:r>
              <a:rPr lang="en-US" dirty="0" smtClean="0">
                <a:solidFill>
                  <a:schemeClr val="tx1"/>
                </a:solidFill>
              </a:rPr>
              <a:t>Scanning/Imaging</a:t>
            </a:r>
          </a:p>
          <a:p>
            <a:pPr marL="171450" indent="-171450" algn="l">
              <a:buFont typeface="Arial" pitchFamily="34" charset="0"/>
              <a:buChar char="•"/>
            </a:pPr>
            <a:r>
              <a:rPr lang="en-US" dirty="0" smtClean="0">
                <a:solidFill>
                  <a:schemeClr val="tx1"/>
                </a:solidFill>
              </a:rPr>
              <a:t>Course Roster Verifications</a:t>
            </a:r>
          </a:p>
          <a:p>
            <a:pPr marL="171450" indent="-171450" algn="l">
              <a:buFont typeface="Arial" pitchFamily="34" charset="0"/>
              <a:buChar char="•"/>
            </a:pPr>
            <a:r>
              <a:rPr lang="en-US" dirty="0" smtClean="0">
                <a:solidFill>
                  <a:schemeClr val="tx1"/>
                </a:solidFill>
              </a:rPr>
              <a:t>Grading (grade changes, incompletes, etc.)</a:t>
            </a:r>
          </a:p>
          <a:p>
            <a:pPr marL="171450" indent="-171450" algn="l">
              <a:buFont typeface="Arial" pitchFamily="34" charset="0"/>
              <a:buChar char="•"/>
            </a:pPr>
            <a:r>
              <a:rPr lang="en-US" dirty="0" smtClean="0">
                <a:solidFill>
                  <a:schemeClr val="tx1"/>
                </a:solidFill>
              </a:rPr>
              <a:t>Front counter</a:t>
            </a:r>
          </a:p>
          <a:p>
            <a:pPr marL="171450" indent="-171450" algn="l">
              <a:buFont typeface="Arial" pitchFamily="34" charset="0"/>
              <a:buChar char="•"/>
            </a:pPr>
            <a:r>
              <a:rPr lang="en-US" dirty="0" smtClean="0">
                <a:solidFill>
                  <a:schemeClr val="tx1"/>
                </a:solidFill>
              </a:rPr>
              <a:t>Commencement (student line-up, </a:t>
            </a:r>
            <a:r>
              <a:rPr lang="en-US" dirty="0" err="1" smtClean="0">
                <a:solidFill>
                  <a:schemeClr val="tx1"/>
                </a:solidFill>
              </a:rPr>
              <a:t>misc</a:t>
            </a:r>
            <a:r>
              <a:rPr lang="en-US" dirty="0" smtClean="0">
                <a:solidFill>
                  <a:schemeClr val="tx1"/>
                </a:solidFill>
              </a:rPr>
              <a:t>)</a:t>
            </a:r>
          </a:p>
          <a:p>
            <a:pPr marL="171450" indent="-171450" algn="l">
              <a:buFont typeface="Arial" pitchFamily="34" charset="0"/>
              <a:buChar char="•"/>
            </a:pPr>
            <a:r>
              <a:rPr lang="en-US" dirty="0" smtClean="0">
                <a:solidFill>
                  <a:schemeClr val="tx1"/>
                </a:solidFill>
              </a:rPr>
              <a:t>B-On-Time Loan</a:t>
            </a:r>
          </a:p>
          <a:p>
            <a:pPr marL="171450" indent="-171450" algn="l">
              <a:buFont typeface="Arial" pitchFamily="34" charset="0"/>
              <a:buChar char="•"/>
            </a:pPr>
            <a:r>
              <a:rPr lang="en-US" dirty="0" smtClean="0">
                <a:solidFill>
                  <a:schemeClr val="tx1"/>
                </a:solidFill>
              </a:rPr>
              <a:t>Tuition Rebate</a:t>
            </a:r>
          </a:p>
          <a:p>
            <a:pPr marL="171450" indent="-171450" algn="l">
              <a:buFont typeface="Arial" pitchFamily="34" charset="0"/>
              <a:buChar char="•"/>
            </a:pPr>
            <a:r>
              <a:rPr lang="en-US" dirty="0" smtClean="0">
                <a:solidFill>
                  <a:schemeClr val="tx1"/>
                </a:solidFill>
              </a:rPr>
              <a:t>Website</a:t>
            </a:r>
          </a:p>
          <a:p>
            <a:pPr marL="171450" indent="-171450" algn="l">
              <a:buFont typeface="Arial" pitchFamily="34" charset="0"/>
              <a:buChar char="•"/>
            </a:pPr>
            <a:r>
              <a:rPr lang="en-US" dirty="0" smtClean="0">
                <a:solidFill>
                  <a:schemeClr val="tx1"/>
                </a:solidFill>
              </a:rPr>
              <a:t>SPEC Courses (Study Abroad &amp; Alliance)</a:t>
            </a:r>
          </a:p>
          <a:p>
            <a:pPr marL="171450" indent="-171450" algn="l">
              <a:buFont typeface="Arial" pitchFamily="34" charset="0"/>
              <a:buChar char="•"/>
            </a:pPr>
            <a:r>
              <a:rPr lang="en-US" dirty="0" smtClean="0">
                <a:solidFill>
                  <a:schemeClr val="tx1"/>
                </a:solidFill>
              </a:rPr>
              <a:t>Independent Study/Special Topics Courses</a:t>
            </a:r>
          </a:p>
          <a:p>
            <a:pPr marL="171450" indent="-171450" algn="l">
              <a:buFont typeface="Arial" pitchFamily="34" charset="0"/>
              <a:buChar char="•"/>
            </a:pPr>
            <a:r>
              <a:rPr lang="en-US" dirty="0" smtClean="0">
                <a:solidFill>
                  <a:schemeClr val="tx1"/>
                </a:solidFill>
              </a:rPr>
              <a:t>6-drop Rule</a:t>
            </a:r>
          </a:p>
          <a:p>
            <a:pPr marL="171450" indent="-171450" algn="l">
              <a:buFont typeface="Arial" pitchFamily="34" charset="0"/>
              <a:buChar char="•"/>
            </a:pPr>
            <a:r>
              <a:rPr lang="en-US" dirty="0" smtClean="0">
                <a:solidFill>
                  <a:schemeClr val="tx1"/>
                </a:solidFill>
              </a:rPr>
              <a:t>3-peat Rule</a:t>
            </a:r>
          </a:p>
          <a:p>
            <a:pPr marL="171450" indent="-171450" algn="l">
              <a:buFont typeface="Arial" pitchFamily="34" charset="0"/>
              <a:buChar char="•"/>
            </a:pPr>
            <a:r>
              <a:rPr lang="en-US" dirty="0" smtClean="0">
                <a:solidFill>
                  <a:schemeClr val="tx1"/>
                </a:solidFill>
              </a:rPr>
              <a:t>Nursing 99 registration</a:t>
            </a:r>
          </a:p>
          <a:p>
            <a:pPr marL="171450" indent="-171450" algn="l">
              <a:buFont typeface="Arial" pitchFamily="34" charset="0"/>
              <a:buChar char="•"/>
            </a:pPr>
            <a:r>
              <a:rPr lang="en-US" dirty="0" smtClean="0">
                <a:solidFill>
                  <a:schemeClr val="tx1"/>
                </a:solidFill>
              </a:rPr>
              <a:t>Other Registration Issues</a:t>
            </a:r>
          </a:p>
          <a:p>
            <a:pPr marL="171450" indent="-171450" algn="l">
              <a:buFont typeface="Arial" pitchFamily="34" charset="0"/>
              <a:buChar char="•"/>
            </a:pPr>
            <a:r>
              <a:rPr lang="en-US" dirty="0" smtClean="0">
                <a:solidFill>
                  <a:schemeClr val="tx1"/>
                </a:solidFill>
              </a:rPr>
              <a:t>Academic Calendar (shared)</a:t>
            </a:r>
          </a:p>
          <a:p>
            <a:pPr marL="171450" indent="-171450" algn="l">
              <a:buFont typeface="Arial" pitchFamily="34" charset="0"/>
              <a:buChar char="•"/>
            </a:pPr>
            <a:r>
              <a:rPr lang="en-US" dirty="0" smtClean="0">
                <a:solidFill>
                  <a:schemeClr val="tx1"/>
                </a:solidFill>
              </a:rPr>
              <a:t>Commencement Extravaganza (shared)</a:t>
            </a:r>
          </a:p>
          <a:p>
            <a:pPr marL="171450" indent="-171450" algn="l">
              <a:buFont typeface="Arial" pitchFamily="34" charset="0"/>
              <a:buChar char="•"/>
            </a:pPr>
            <a:r>
              <a:rPr lang="en-US" dirty="0" smtClean="0">
                <a:solidFill>
                  <a:schemeClr val="tx1"/>
                </a:solidFill>
              </a:rPr>
              <a:t>Student Information Changes</a:t>
            </a:r>
          </a:p>
          <a:p>
            <a:pPr marL="171450" indent="-171450" algn="l">
              <a:buFont typeface="Arial" pitchFamily="34" charset="0"/>
              <a:buChar char="•"/>
            </a:pPr>
            <a:r>
              <a:rPr lang="en-US" dirty="0" smtClean="0">
                <a:solidFill>
                  <a:schemeClr val="tx1"/>
                </a:solidFill>
              </a:rPr>
              <a:t>Program Changes (all)</a:t>
            </a:r>
          </a:p>
          <a:p>
            <a:pPr marL="171450" indent="-171450" algn="l">
              <a:buFont typeface="Arial" pitchFamily="34" charset="0"/>
              <a:buChar char="•"/>
            </a:pPr>
            <a:r>
              <a:rPr lang="en-US" dirty="0" smtClean="0">
                <a:solidFill>
                  <a:schemeClr val="tx1"/>
                </a:solidFill>
              </a:rPr>
              <a:t>Training (shared)</a:t>
            </a:r>
          </a:p>
          <a:p>
            <a:pPr marL="171450" indent="-171450" algn="l">
              <a:buFont typeface="Arial" pitchFamily="34" charset="0"/>
              <a:buChar char="•"/>
            </a:pPr>
            <a:r>
              <a:rPr lang="en-US" dirty="0" smtClean="0">
                <a:solidFill>
                  <a:schemeClr val="tx1"/>
                </a:solidFill>
              </a:rPr>
              <a:t>Problem Resolution Requests (back up Registrar)</a:t>
            </a:r>
          </a:p>
          <a:p>
            <a:pPr marL="171450" indent="-171450" algn="l">
              <a:buFont typeface="Arial" pitchFamily="34" charset="0"/>
              <a:buChar char="•"/>
            </a:pPr>
            <a:r>
              <a:rPr lang="en-US" dirty="0" smtClean="0">
                <a:solidFill>
                  <a:schemeClr val="tx1"/>
                </a:solidFill>
              </a:rPr>
              <a:t>1 person for extended hours</a:t>
            </a:r>
          </a:p>
          <a:p>
            <a:pPr marL="171450" indent="-171450" algn="l">
              <a:buFont typeface="Arial" pitchFamily="34" charset="0"/>
              <a:buChar char="•"/>
            </a:pPr>
            <a:endParaRPr lang="en-US" dirty="0" smtClean="0">
              <a:solidFill>
                <a:schemeClr val="tx1"/>
              </a:solidFill>
            </a:endParaRPr>
          </a:p>
          <a:p>
            <a:pPr marL="171450" indent="-171450" algn="l">
              <a:buFont typeface="Arial" pitchFamily="34" charset="0"/>
              <a:buChar char="•"/>
            </a:pPr>
            <a:endParaRPr lang="en-US" dirty="0" smtClean="0">
              <a:solidFill>
                <a:schemeClr val="tx1"/>
              </a:solidFill>
            </a:endParaRPr>
          </a:p>
        </p:txBody>
      </p:sp>
      <p:cxnSp>
        <p:nvCxnSpPr>
          <p:cNvPr id="12" name="Elbow Connector 11"/>
          <p:cNvCxnSpPr/>
          <p:nvPr/>
        </p:nvCxnSpPr>
        <p:spPr>
          <a:xfrm rot="10800000" flipV="1">
            <a:off x="1586923" y="1978228"/>
            <a:ext cx="1918277" cy="16625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7162800" y="1978228"/>
            <a:ext cx="0" cy="16625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95400" y="3048000"/>
            <a:ext cx="6781800" cy="381000"/>
          </a:xfrm>
          <a:prstGeom prst="rect">
            <a:avLst/>
          </a:prstGeom>
          <a:noFill/>
        </p:spPr>
        <p:txBody>
          <a:bodyPr wrap="square" rtlCol="0">
            <a:spAutoFit/>
          </a:bodyPr>
          <a:lstStyle/>
          <a:p>
            <a:pPr algn="ctr"/>
            <a:r>
              <a:rPr lang="en-US" dirty="0" smtClean="0"/>
              <a:t>Responsibilities</a:t>
            </a:r>
            <a:endParaRPr lang="en-US" dirty="0"/>
          </a:p>
        </p:txBody>
      </p:sp>
      <p:cxnSp>
        <p:nvCxnSpPr>
          <p:cNvPr id="22" name="Straight Connector 21"/>
          <p:cNvCxnSpPr/>
          <p:nvPr/>
        </p:nvCxnSpPr>
        <p:spPr>
          <a:xfrm flipV="1">
            <a:off x="4648200" y="1981200"/>
            <a:ext cx="0" cy="1662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092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
            <a:ext cx="7315200" cy="731520"/>
          </a:xfrm>
          <a:ln>
            <a:solidFill>
              <a:schemeClr val="bg1"/>
            </a:solidFill>
          </a:ln>
        </p:spPr>
        <p:txBody>
          <a:bodyPr>
            <a:normAutofit fontScale="90000"/>
          </a:bodyPr>
          <a:lstStyle/>
          <a:p>
            <a:r>
              <a:rPr lang="en-US" sz="3200" b="1" dirty="0" smtClean="0">
                <a:solidFill>
                  <a:schemeClr val="tx2">
                    <a:lumMod val="60000"/>
                    <a:lumOff val="40000"/>
                  </a:schemeClr>
                </a:solidFill>
                <a:effectLst>
                  <a:outerShdw blurRad="38100" dist="38100" dir="2700000" algn="tl">
                    <a:srgbClr val="000000">
                      <a:alpha val="43137"/>
                    </a:srgbClr>
                  </a:outerShdw>
                </a:effectLst>
              </a:rPr>
              <a:t>Transcripts, Graduation, &amp; </a:t>
            </a:r>
            <a:r>
              <a:rPr lang="en-US" sz="3200" b="1" dirty="0" smtClean="0">
                <a:solidFill>
                  <a:schemeClr val="tx2">
                    <a:lumMod val="60000"/>
                    <a:lumOff val="40000"/>
                  </a:schemeClr>
                </a:solidFill>
                <a:effectLst>
                  <a:outerShdw blurRad="38100" dist="38100" dir="2700000" algn="tl">
                    <a:srgbClr val="000000">
                      <a:alpha val="43137"/>
                    </a:srgbClr>
                  </a:outerShdw>
                </a:effectLst>
              </a:rPr>
              <a:t>Degree Evaluations</a:t>
            </a:r>
            <a:endParaRPr lang="en-US" sz="3200" b="1" dirty="0">
              <a:solidFill>
                <a:schemeClr val="tx2">
                  <a:lumMod val="60000"/>
                  <a:lumOff val="40000"/>
                </a:schemeClr>
              </a:solidFill>
              <a:effectLst>
                <a:outerShdw blurRad="38100" dist="38100" dir="2700000" algn="tl">
                  <a:srgbClr val="000000">
                    <a:alpha val="43137"/>
                  </a:srgbClr>
                </a:outerShdw>
              </a:effectLst>
            </a:endParaRPr>
          </a:p>
        </p:txBody>
      </p:sp>
      <p:sp>
        <p:nvSpPr>
          <p:cNvPr id="21" name="Rectangle 20"/>
          <p:cNvSpPr/>
          <p:nvPr/>
        </p:nvSpPr>
        <p:spPr>
          <a:xfrm>
            <a:off x="2819400" y="2150943"/>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Nancy Albee</a:t>
            </a:r>
            <a:endParaRPr lang="en-US" sz="1400" dirty="0" smtClean="0"/>
          </a:p>
          <a:p>
            <a:pPr algn="ctr"/>
            <a:r>
              <a:rPr lang="en-US" sz="1400" dirty="0" err="1" smtClean="0"/>
              <a:t>Reg</a:t>
            </a:r>
            <a:r>
              <a:rPr lang="en-US" sz="1400" dirty="0" smtClean="0"/>
              <a:t> </a:t>
            </a:r>
            <a:r>
              <a:rPr lang="en-US" sz="1400" dirty="0" err="1" smtClean="0"/>
              <a:t>Proc</a:t>
            </a:r>
            <a:r>
              <a:rPr lang="en-US" sz="1400" dirty="0" smtClean="0"/>
              <a:t> Spec I</a:t>
            </a:r>
            <a:endParaRPr lang="en-US" sz="1400" dirty="0"/>
          </a:p>
        </p:txBody>
      </p:sp>
      <p:sp>
        <p:nvSpPr>
          <p:cNvPr id="22" name="Rectangle 21"/>
          <p:cNvSpPr/>
          <p:nvPr/>
        </p:nvSpPr>
        <p:spPr>
          <a:xfrm>
            <a:off x="316923" y="2150943"/>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Diane Landeros</a:t>
            </a:r>
            <a:endParaRPr lang="en-US" sz="1400" dirty="0" smtClean="0"/>
          </a:p>
          <a:p>
            <a:pPr algn="ctr"/>
            <a:r>
              <a:rPr lang="en-US" sz="1400" dirty="0" smtClean="0"/>
              <a:t>Sr. </a:t>
            </a:r>
            <a:r>
              <a:rPr lang="en-US" sz="1400" dirty="0" err="1" smtClean="0"/>
              <a:t>Reg</a:t>
            </a:r>
            <a:r>
              <a:rPr lang="en-US" sz="1400" dirty="0" smtClean="0"/>
              <a:t> </a:t>
            </a:r>
            <a:r>
              <a:rPr lang="en-US" sz="1400" dirty="0" err="1" smtClean="0"/>
              <a:t>Svcs</a:t>
            </a:r>
            <a:r>
              <a:rPr lang="en-US" sz="1400" dirty="0" smtClean="0"/>
              <a:t> Analyst</a:t>
            </a:r>
            <a:endParaRPr lang="en-US" sz="1400" dirty="0"/>
          </a:p>
        </p:txBody>
      </p:sp>
      <p:sp>
        <p:nvSpPr>
          <p:cNvPr id="39" name="Date Placeholder 38"/>
          <p:cNvSpPr>
            <a:spLocks noGrp="1"/>
          </p:cNvSpPr>
          <p:nvPr>
            <p:ph type="dt" sz="half" idx="10"/>
          </p:nvPr>
        </p:nvSpPr>
        <p:spPr>
          <a:xfrm>
            <a:off x="457200" y="6492875"/>
            <a:ext cx="2133600" cy="365125"/>
          </a:xfrm>
        </p:spPr>
        <p:txBody>
          <a:bodyPr/>
          <a:lstStyle/>
          <a:p>
            <a:fld id="{6F0EF411-3A89-4609-A267-7781D7EA9A4D}" type="datetime1">
              <a:rPr lang="en-US" smtClean="0"/>
              <a:pPr/>
              <a:t>7/8/2022</a:t>
            </a:fld>
            <a:endParaRPr lang="en-US" dirty="0"/>
          </a:p>
        </p:txBody>
      </p:sp>
      <p:cxnSp>
        <p:nvCxnSpPr>
          <p:cNvPr id="47" name="Straight Connector 46"/>
          <p:cNvCxnSpPr/>
          <p:nvPr/>
        </p:nvCxnSpPr>
        <p:spPr>
          <a:xfrm>
            <a:off x="4699000" y="1295401"/>
            <a:ext cx="0" cy="685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149600" y="1981201"/>
            <a:ext cx="462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6324600" y="34290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784600" y="11430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Artia Bowden</a:t>
            </a:r>
            <a:endParaRPr lang="en-US" sz="1400" dirty="0" smtClean="0"/>
          </a:p>
          <a:p>
            <a:pPr algn="ctr"/>
            <a:r>
              <a:rPr lang="en-US" sz="1400" dirty="0" smtClean="0"/>
              <a:t>Assistant Registrar</a:t>
            </a:r>
            <a:endParaRPr lang="en-US" sz="1400" dirty="0"/>
          </a:p>
        </p:txBody>
      </p:sp>
      <p:cxnSp>
        <p:nvCxnSpPr>
          <p:cNvPr id="12" name="Elbow Connector 11"/>
          <p:cNvCxnSpPr/>
          <p:nvPr/>
        </p:nvCxnSpPr>
        <p:spPr>
          <a:xfrm rot="10800000" flipV="1">
            <a:off x="1219201" y="1981199"/>
            <a:ext cx="1918277" cy="16625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934200" y="2161828"/>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p>
          <a:p>
            <a:pPr algn="ctr"/>
            <a:r>
              <a:rPr lang="en-US" sz="1400" dirty="0" smtClean="0"/>
              <a:t>Student Workers</a:t>
            </a:r>
          </a:p>
          <a:p>
            <a:pPr algn="ctr"/>
            <a:endParaRPr lang="en-US" sz="1400" dirty="0"/>
          </a:p>
        </p:txBody>
      </p:sp>
      <p:cxnSp>
        <p:nvCxnSpPr>
          <p:cNvPr id="10" name="Straight Connector 9"/>
          <p:cNvCxnSpPr/>
          <p:nvPr/>
        </p:nvCxnSpPr>
        <p:spPr>
          <a:xfrm>
            <a:off x="7772400" y="1981200"/>
            <a:ext cx="0" cy="304799"/>
          </a:xfrm>
          <a:prstGeom prst="line">
            <a:avLst/>
          </a:prstGeom>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295400" y="3048000"/>
            <a:ext cx="6781800" cy="381000"/>
          </a:xfrm>
          <a:prstGeom prst="rect">
            <a:avLst/>
          </a:prstGeom>
          <a:noFill/>
        </p:spPr>
        <p:txBody>
          <a:bodyPr wrap="square" rtlCol="0">
            <a:spAutoFit/>
          </a:bodyPr>
          <a:lstStyle/>
          <a:p>
            <a:pPr algn="ctr"/>
            <a:r>
              <a:rPr lang="en-US" dirty="0" smtClean="0"/>
              <a:t>Responsibilities</a:t>
            </a:r>
            <a:endParaRPr lang="en-US" dirty="0"/>
          </a:p>
        </p:txBody>
      </p:sp>
      <p:sp>
        <p:nvSpPr>
          <p:cNvPr id="53" name="Footer Placeholder 1"/>
          <p:cNvSpPr>
            <a:spLocks noGrp="1"/>
          </p:cNvSpPr>
          <p:nvPr>
            <p:ph type="ftr" sz="quarter" idx="11"/>
          </p:nvPr>
        </p:nvSpPr>
        <p:spPr>
          <a:xfrm>
            <a:off x="1513114" y="3581400"/>
            <a:ext cx="6792686" cy="2133600"/>
          </a:xfrm>
        </p:spPr>
        <p:txBody>
          <a:bodyPr numCol="2" anchor="t"/>
          <a:lstStyle/>
          <a:p>
            <a:pPr marL="171450" indent="-171450" algn="l">
              <a:buFont typeface="Arial" pitchFamily="34" charset="0"/>
              <a:buChar char="•"/>
            </a:pPr>
            <a:r>
              <a:rPr lang="en-US" dirty="0" smtClean="0">
                <a:solidFill>
                  <a:schemeClr val="tx1"/>
                </a:solidFill>
              </a:rPr>
              <a:t>Transcripts</a:t>
            </a:r>
          </a:p>
          <a:p>
            <a:pPr marL="171450" indent="-171450" algn="l">
              <a:buFont typeface="Arial" pitchFamily="34" charset="0"/>
              <a:buChar char="•"/>
            </a:pPr>
            <a:r>
              <a:rPr lang="en-US" dirty="0" smtClean="0">
                <a:solidFill>
                  <a:schemeClr val="tx1"/>
                </a:solidFill>
              </a:rPr>
              <a:t>DARS</a:t>
            </a:r>
          </a:p>
          <a:p>
            <a:pPr marL="171450" indent="-171450" algn="l">
              <a:buFont typeface="Arial" pitchFamily="34" charset="0"/>
              <a:buChar char="•"/>
            </a:pPr>
            <a:r>
              <a:rPr lang="en-US" dirty="0" smtClean="0">
                <a:solidFill>
                  <a:schemeClr val="tx1"/>
                </a:solidFill>
              </a:rPr>
              <a:t>FERPA (backup Registrar)</a:t>
            </a:r>
          </a:p>
          <a:p>
            <a:pPr marL="171450" indent="-171450" algn="l">
              <a:buFont typeface="Arial" pitchFamily="34" charset="0"/>
              <a:buChar char="•"/>
            </a:pPr>
            <a:r>
              <a:rPr lang="en-US" dirty="0" smtClean="0">
                <a:solidFill>
                  <a:schemeClr val="tx1"/>
                </a:solidFill>
              </a:rPr>
              <a:t>Athletics</a:t>
            </a:r>
          </a:p>
          <a:p>
            <a:pPr marL="171450" indent="-171450" algn="l">
              <a:buFont typeface="Arial" pitchFamily="34" charset="0"/>
              <a:buChar char="•"/>
            </a:pPr>
            <a:r>
              <a:rPr lang="en-US" dirty="0" smtClean="0">
                <a:solidFill>
                  <a:schemeClr val="tx1"/>
                </a:solidFill>
              </a:rPr>
              <a:t>Graduation Application &amp; Processing</a:t>
            </a:r>
          </a:p>
          <a:p>
            <a:pPr marL="171450" indent="-171450" algn="l">
              <a:buFont typeface="Arial" pitchFamily="34" charset="0"/>
              <a:buChar char="•"/>
            </a:pPr>
            <a:r>
              <a:rPr lang="en-US" dirty="0" smtClean="0">
                <a:solidFill>
                  <a:schemeClr val="tx1"/>
                </a:solidFill>
              </a:rPr>
              <a:t>Commencement (numbers, names, etc.)</a:t>
            </a:r>
          </a:p>
          <a:p>
            <a:pPr marL="171450" indent="-171450" algn="l">
              <a:buFont typeface="Arial" pitchFamily="34" charset="0"/>
              <a:buChar char="•"/>
            </a:pPr>
            <a:r>
              <a:rPr lang="en-US" dirty="0" smtClean="0">
                <a:solidFill>
                  <a:schemeClr val="tx1"/>
                </a:solidFill>
              </a:rPr>
              <a:t>Commencement Extravaganza (shared)</a:t>
            </a:r>
          </a:p>
          <a:p>
            <a:pPr marL="171450" indent="-171450" algn="l">
              <a:buFont typeface="Arial" pitchFamily="34" charset="0"/>
              <a:buChar char="•"/>
            </a:pPr>
            <a:r>
              <a:rPr lang="en-US" dirty="0" smtClean="0">
                <a:solidFill>
                  <a:schemeClr val="tx1"/>
                </a:solidFill>
              </a:rPr>
              <a:t>Security &amp; Access (backup Registrar)</a:t>
            </a:r>
          </a:p>
          <a:p>
            <a:pPr marL="171450" indent="-171450" algn="l">
              <a:buFont typeface="Arial" pitchFamily="34" charset="0"/>
              <a:buChar char="•"/>
            </a:pPr>
            <a:r>
              <a:rPr lang="en-US" dirty="0" smtClean="0">
                <a:solidFill>
                  <a:schemeClr val="tx1"/>
                </a:solidFill>
              </a:rPr>
              <a:t>Degree &amp; Certificate Postings</a:t>
            </a:r>
          </a:p>
          <a:p>
            <a:pPr marL="171450" indent="-171450" algn="l">
              <a:buFont typeface="Arial" pitchFamily="34" charset="0"/>
              <a:buChar char="•"/>
            </a:pPr>
            <a:r>
              <a:rPr lang="en-US" dirty="0" smtClean="0">
                <a:solidFill>
                  <a:schemeClr val="tx1"/>
                </a:solidFill>
              </a:rPr>
              <a:t>Student employees</a:t>
            </a:r>
          </a:p>
          <a:p>
            <a:pPr marL="171450" indent="-171450" algn="l">
              <a:buFont typeface="Arial" pitchFamily="34" charset="0"/>
              <a:buChar char="•"/>
            </a:pPr>
            <a:r>
              <a:rPr lang="en-US" dirty="0" smtClean="0">
                <a:solidFill>
                  <a:schemeClr val="tx1"/>
                </a:solidFill>
              </a:rPr>
              <a:t>Dual Credit</a:t>
            </a:r>
          </a:p>
          <a:p>
            <a:pPr marL="171450" indent="-171450" algn="l">
              <a:buFont typeface="Arial" pitchFamily="34" charset="0"/>
              <a:buChar char="•"/>
            </a:pPr>
            <a:r>
              <a:rPr lang="en-US" dirty="0" smtClean="0">
                <a:solidFill>
                  <a:schemeClr val="tx1"/>
                </a:solidFill>
              </a:rPr>
              <a:t>Reverse Articulation Processing</a:t>
            </a:r>
          </a:p>
          <a:p>
            <a:pPr marL="171450" indent="-171450" algn="l">
              <a:buFont typeface="Arial" pitchFamily="34" charset="0"/>
              <a:buChar char="•"/>
            </a:pPr>
            <a:r>
              <a:rPr lang="en-US" dirty="0" smtClean="0">
                <a:solidFill>
                  <a:schemeClr val="tx1"/>
                </a:solidFill>
              </a:rPr>
              <a:t>Academic Probation/Suspension</a:t>
            </a:r>
          </a:p>
          <a:p>
            <a:pPr marL="171450" indent="-171450" algn="l">
              <a:buFont typeface="Arial" pitchFamily="34" charset="0"/>
              <a:buChar char="•"/>
            </a:pPr>
            <a:r>
              <a:rPr lang="en-US" dirty="0" smtClean="0">
                <a:solidFill>
                  <a:schemeClr val="tx1"/>
                </a:solidFill>
              </a:rPr>
              <a:t>Communications</a:t>
            </a:r>
          </a:p>
          <a:p>
            <a:pPr marL="171450" indent="-171450" algn="l">
              <a:buFont typeface="Arial" pitchFamily="34" charset="0"/>
              <a:buChar char="•"/>
            </a:pPr>
            <a:r>
              <a:rPr lang="en-US" dirty="0" smtClean="0">
                <a:solidFill>
                  <a:schemeClr val="tx1"/>
                </a:solidFill>
              </a:rPr>
              <a:t>Training (shared)</a:t>
            </a:r>
          </a:p>
          <a:p>
            <a:pPr marL="171450" indent="-171450" algn="l">
              <a:buFont typeface="Arial" pitchFamily="34" charset="0"/>
              <a:buChar char="•"/>
            </a:pPr>
            <a:r>
              <a:rPr lang="en-US" dirty="0" smtClean="0">
                <a:solidFill>
                  <a:schemeClr val="tx1"/>
                </a:solidFill>
              </a:rPr>
              <a:t>Academic Calendar (shared)</a:t>
            </a:r>
          </a:p>
          <a:p>
            <a:pPr marL="171450" indent="-171450" algn="l">
              <a:buFont typeface="Arial" pitchFamily="34" charset="0"/>
              <a:buChar char="•"/>
            </a:pPr>
            <a:r>
              <a:rPr lang="en-US" dirty="0" smtClean="0">
                <a:solidFill>
                  <a:schemeClr val="tx1"/>
                </a:solidFill>
              </a:rPr>
              <a:t>Program changes (all office)</a:t>
            </a:r>
          </a:p>
          <a:p>
            <a:pPr marL="171450" indent="-171450" algn="l">
              <a:buFont typeface="Arial" pitchFamily="34" charset="0"/>
              <a:buChar char="•"/>
            </a:pPr>
            <a:r>
              <a:rPr lang="en-US" dirty="0" smtClean="0">
                <a:solidFill>
                  <a:schemeClr val="tx1"/>
                </a:solidFill>
              </a:rPr>
              <a:t>1 person for extended hours</a:t>
            </a:r>
          </a:p>
          <a:p>
            <a:pPr marL="171450" indent="-171450" algn="l">
              <a:buFont typeface="Arial" pitchFamily="34" charset="0"/>
              <a:buChar char="•"/>
            </a:pPr>
            <a:endParaRPr lang="en-US" dirty="0" smtClean="0">
              <a:solidFill>
                <a:schemeClr val="tx1"/>
              </a:solidFill>
            </a:endParaRPr>
          </a:p>
          <a:p>
            <a:pPr marL="171450" indent="-171450" algn="l">
              <a:buFont typeface="Arial" pitchFamily="34" charset="0"/>
              <a:buChar char="•"/>
            </a:pPr>
            <a:endParaRPr lang="en-US" dirty="0" smtClean="0">
              <a:solidFill>
                <a:schemeClr val="tx1"/>
              </a:solidFill>
            </a:endParaRPr>
          </a:p>
          <a:p>
            <a:pPr marL="171450" indent="-171450" algn="l">
              <a:buFont typeface="Arial" pitchFamily="34" charset="0"/>
              <a:buChar char="•"/>
            </a:pPr>
            <a:endParaRPr lang="en-US" dirty="0" smtClean="0">
              <a:solidFill>
                <a:schemeClr val="tx1"/>
              </a:solidFill>
            </a:endParaRPr>
          </a:p>
        </p:txBody>
      </p:sp>
      <p:cxnSp>
        <p:nvCxnSpPr>
          <p:cNvPr id="15" name="Elbow Connector 14"/>
          <p:cNvCxnSpPr/>
          <p:nvPr/>
        </p:nvCxnSpPr>
        <p:spPr>
          <a:xfrm rot="10800000" flipV="1">
            <a:off x="3733800" y="1981199"/>
            <a:ext cx="1918277" cy="16625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5701723" y="1981201"/>
            <a:ext cx="1918277" cy="16625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919208" y="2165835"/>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p>
          <a:p>
            <a:pPr algn="ctr"/>
            <a:r>
              <a:rPr lang="en-US" sz="1400" dirty="0" smtClean="0"/>
              <a:t>Elijah Gamble</a:t>
            </a:r>
          </a:p>
          <a:p>
            <a:pPr algn="ctr"/>
            <a:r>
              <a:rPr lang="en-US" sz="1400" dirty="0" err="1" smtClean="0"/>
              <a:t>Reg</a:t>
            </a:r>
            <a:r>
              <a:rPr lang="en-US" sz="1400" dirty="0" smtClean="0"/>
              <a:t> </a:t>
            </a:r>
            <a:r>
              <a:rPr lang="en-US" sz="1400" dirty="0" err="1" smtClean="0"/>
              <a:t>Proc</a:t>
            </a:r>
            <a:r>
              <a:rPr lang="en-US" sz="1400" dirty="0" smtClean="0"/>
              <a:t> Spec I</a:t>
            </a:r>
            <a:endParaRPr lang="en-US" sz="1400" dirty="0" smtClean="0"/>
          </a:p>
          <a:p>
            <a:pPr algn="ctr"/>
            <a:endParaRPr lang="en-US" sz="1400" dirty="0"/>
          </a:p>
        </p:txBody>
      </p:sp>
    </p:spTree>
    <p:extLst>
      <p:ext uri="{BB962C8B-B14F-4D97-AF65-F5344CB8AC3E}">
        <p14:creationId xmlns:p14="http://schemas.microsoft.com/office/powerpoint/2010/main" val="973110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Office of the Registrar</a:t>
            </a:r>
            <a:endParaRPr lang="en-US" b="1" dirty="0"/>
          </a:p>
        </p:txBody>
      </p:sp>
      <p:sp>
        <p:nvSpPr>
          <p:cNvPr id="3" name="Content Placeholder 2"/>
          <p:cNvSpPr>
            <a:spLocks noGrp="1"/>
          </p:cNvSpPr>
          <p:nvPr>
            <p:ph idx="1"/>
          </p:nvPr>
        </p:nvSpPr>
        <p:spPr>
          <a:xfrm>
            <a:off x="457200" y="2057399"/>
            <a:ext cx="8229600" cy="4115117"/>
          </a:xfrm>
          <a:ln>
            <a:solidFill>
              <a:schemeClr val="accent1"/>
            </a:solidFill>
          </a:ln>
        </p:spPr>
        <p:txBody>
          <a:bodyPr>
            <a:normAutofit/>
          </a:bodyPr>
          <a:lstStyle/>
          <a:p>
            <a:pPr marL="0" indent="0" algn="ctr">
              <a:buNone/>
            </a:pPr>
            <a:r>
              <a:rPr lang="en-US" b="1" dirty="0" smtClean="0">
                <a:effectLst>
                  <a:outerShdw blurRad="38100" dist="38100" dir="2700000" algn="tl">
                    <a:srgbClr val="000000">
                      <a:alpha val="43137"/>
                    </a:srgbClr>
                  </a:outerShdw>
                </a:effectLst>
              </a:rPr>
              <a:t>Contact Information</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Main line:  </a:t>
            </a:r>
            <a:r>
              <a:rPr lang="en-US" b="1" dirty="0" smtClean="0">
                <a:solidFill>
                  <a:srgbClr val="FFFF00"/>
                </a:solidFill>
                <a:effectLst>
                  <a:outerShdw blurRad="38100" dist="38100" dir="2700000" algn="tl">
                    <a:srgbClr val="000000">
                      <a:alpha val="43137"/>
                    </a:srgbClr>
                  </a:outerShdw>
                </a:effectLst>
              </a:rPr>
              <a:t>940-898-3036</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Email:  </a:t>
            </a:r>
            <a:r>
              <a:rPr lang="en-US" b="1" dirty="0" smtClean="0">
                <a:solidFill>
                  <a:srgbClr val="FFFF00"/>
                </a:solidFill>
                <a:effectLst>
                  <a:outerShdw blurRad="38100" dist="38100" dir="2700000" algn="tl">
                    <a:srgbClr val="000000">
                      <a:alpha val="43137"/>
                    </a:srgbClr>
                  </a:outerShdw>
                </a:effectLst>
              </a:rPr>
              <a:t>registrar@twu.edu</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Website</a:t>
            </a:r>
            <a:r>
              <a:rPr lang="en-US" b="1" dirty="0">
                <a:effectLst>
                  <a:outerShdw blurRad="38100" dist="38100" dir="2700000" algn="tl">
                    <a:srgbClr val="000000">
                      <a:alpha val="43137"/>
                    </a:srgbClr>
                  </a:outerShdw>
                </a:effectLst>
              </a:rPr>
              <a:t>:  </a:t>
            </a:r>
            <a:r>
              <a:rPr lang="en-US" b="1" dirty="0">
                <a:solidFill>
                  <a:srgbClr val="FFFF00"/>
                </a:solidFill>
                <a:effectLst>
                  <a:outerShdw blurRad="38100" dist="38100" dir="2700000" algn="tl">
                    <a:srgbClr val="000000">
                      <a:alpha val="43137"/>
                    </a:srgbClr>
                  </a:outerShdw>
                </a:effectLst>
              </a:rPr>
              <a:t>http://www.twu.edu/registrar</a:t>
            </a:r>
            <a:r>
              <a:rPr lang="en-US" b="1" dirty="0" smtClean="0">
                <a:solidFill>
                  <a:srgbClr val="FFFF00"/>
                </a:solidFill>
                <a:effectLst>
                  <a:outerShdw blurRad="38100" dist="38100" dir="2700000" algn="tl">
                    <a:srgbClr val="000000">
                      <a:alpha val="43137"/>
                    </a:srgbClr>
                  </a:outerShdw>
                </a:effectLst>
              </a:rPr>
              <a:t>/</a:t>
            </a:r>
          </a:p>
          <a:p>
            <a:pPr marL="0" indent="0">
              <a:buNone/>
            </a:pPr>
            <a:endParaRPr lang="en-US"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2206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 Calendar</a:t>
            </a:r>
            <a:endParaRPr lang="en-US" b="1" dirty="0"/>
          </a:p>
        </p:txBody>
      </p:sp>
      <p:sp>
        <p:nvSpPr>
          <p:cNvPr id="3" name="Content Placeholder 2"/>
          <p:cNvSpPr>
            <a:spLocks noGrp="1"/>
          </p:cNvSpPr>
          <p:nvPr>
            <p:ph idx="1"/>
          </p:nvPr>
        </p:nvSpPr>
        <p:spPr/>
        <p:txBody>
          <a:bodyPr>
            <a:normAutofit lnSpcReduction="10000"/>
          </a:bodyPr>
          <a:lstStyle/>
          <a:p>
            <a:pPr>
              <a:buClr>
                <a:schemeClr val="tx1"/>
              </a:buClr>
              <a:buFont typeface="Courier New" pitchFamily="49" charset="0"/>
              <a:buChar char="o"/>
            </a:pPr>
            <a:r>
              <a:rPr lang="en-US" b="1" u="sng" dirty="0" smtClean="0">
                <a:effectLst>
                  <a:outerShdw blurRad="38100" dist="38100" dir="2700000" algn="tl">
                    <a:srgbClr val="000000">
                      <a:alpha val="43137"/>
                    </a:srgbClr>
                  </a:outerShdw>
                </a:effectLst>
              </a:rPr>
              <a:t>www.twu.edu/academics</a:t>
            </a:r>
          </a:p>
          <a:p>
            <a:pPr lvl="1">
              <a:buClr>
                <a:schemeClr val="tx1"/>
              </a:buClr>
              <a:buFont typeface="Courier New" pitchFamily="49" charset="0"/>
              <a:buChar char="o"/>
            </a:pPr>
            <a:r>
              <a:rPr lang="en-US" b="1" dirty="0" smtClean="0">
                <a:effectLst>
                  <a:outerShdw blurRad="38100" dist="38100" dir="2700000" algn="tl">
                    <a:srgbClr val="000000">
                      <a:alpha val="43137"/>
                    </a:srgbClr>
                  </a:outerShdw>
                </a:effectLst>
              </a:rPr>
              <a:t>Current academic calendars &amp; future term dates</a:t>
            </a:r>
          </a:p>
          <a:p>
            <a:pPr marL="0" indent="0">
              <a:buClr>
                <a:schemeClr val="tx1"/>
              </a:buClr>
              <a:buNone/>
            </a:pPr>
            <a:endParaRPr lang="en-US" dirty="0"/>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Registration periods, key deadlines, grading periods, graduation information</a:t>
            </a:r>
          </a:p>
          <a:p>
            <a:pPr>
              <a:buClr>
                <a:schemeClr val="tx1"/>
              </a:buClr>
              <a:buFont typeface="Courier New" pitchFamily="49" charset="0"/>
              <a:buChar char="o"/>
            </a:pPr>
            <a:endParaRPr lang="en-US" dirty="0"/>
          </a:p>
          <a:p>
            <a:pPr>
              <a:buClr>
                <a:schemeClr val="tx1"/>
              </a:buClr>
              <a:buFont typeface="Courier New" pitchFamily="49" charset="0"/>
              <a:buChar char="o"/>
            </a:pPr>
            <a:r>
              <a:rPr lang="en-US" b="1" dirty="0">
                <a:effectLst>
                  <a:outerShdw blurRad="38100" dist="38100" dir="2700000" algn="tl">
                    <a:srgbClr val="000000">
                      <a:alpha val="43137"/>
                    </a:srgbClr>
                  </a:outerShdw>
                </a:effectLst>
              </a:rPr>
              <a:t>S</a:t>
            </a:r>
            <a:r>
              <a:rPr lang="en-US" b="1" dirty="0" smtClean="0">
                <a:effectLst>
                  <a:outerShdw blurRad="38100" dist="38100" dir="2700000" algn="tl">
                    <a:srgbClr val="000000">
                      <a:alpha val="43137"/>
                    </a:srgbClr>
                  </a:outerShdw>
                </a:effectLst>
              </a:rPr>
              <a:t>tructure based on State, Federal, and institutional guidelines and policies</a:t>
            </a:r>
          </a:p>
          <a:p>
            <a:pPr marL="0" indent="0">
              <a:buClr>
                <a:schemeClr val="tx1"/>
              </a:buClr>
              <a:buNone/>
            </a:pPr>
            <a:endParaRPr lang="en-US" dirty="0" smtClean="0"/>
          </a:p>
        </p:txBody>
      </p:sp>
    </p:spTree>
    <p:extLst>
      <p:ext uri="{BB962C8B-B14F-4D97-AF65-F5344CB8AC3E}">
        <p14:creationId xmlns:p14="http://schemas.microsoft.com/office/powerpoint/2010/main" val="32189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Registration</a:t>
            </a:r>
            <a:endParaRPr lang="en-US" b="1" dirty="0"/>
          </a:p>
        </p:txBody>
      </p:sp>
      <p:sp>
        <p:nvSpPr>
          <p:cNvPr id="3" name="Content Placeholder 2"/>
          <p:cNvSpPr>
            <a:spLocks noGrp="1"/>
          </p:cNvSpPr>
          <p:nvPr>
            <p:ph idx="1"/>
          </p:nvPr>
        </p:nvSpPr>
        <p:spPr/>
        <p:txBody>
          <a:bodyPr/>
          <a:lstStyle/>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Terms have three registration periods:</a:t>
            </a:r>
          </a:p>
          <a:p>
            <a:pPr lvl="1">
              <a:buClr>
                <a:schemeClr val="tx1"/>
              </a:buClr>
              <a:buFont typeface="Courier New" pitchFamily="49" charset="0"/>
              <a:buChar char="o"/>
            </a:pPr>
            <a:r>
              <a:rPr lang="en-US" b="1" dirty="0" smtClean="0">
                <a:effectLst>
                  <a:outerShdw blurRad="38100" dist="38100" dir="2700000" algn="tl">
                    <a:srgbClr val="000000">
                      <a:alpha val="43137"/>
                    </a:srgbClr>
                  </a:outerShdw>
                </a:effectLst>
              </a:rPr>
              <a:t>Phase 1 (Early)</a:t>
            </a:r>
          </a:p>
          <a:p>
            <a:pPr lvl="1">
              <a:buClr>
                <a:schemeClr val="tx1"/>
              </a:buClr>
              <a:buFont typeface="Courier New" pitchFamily="49" charset="0"/>
              <a:buChar char="o"/>
            </a:pPr>
            <a:r>
              <a:rPr lang="en-US" b="1" dirty="0" smtClean="0">
                <a:effectLst>
                  <a:outerShdw blurRad="38100" dist="38100" dir="2700000" algn="tl">
                    <a:srgbClr val="000000">
                      <a:alpha val="43137"/>
                    </a:srgbClr>
                  </a:outerShdw>
                </a:effectLst>
              </a:rPr>
              <a:t>Phase 2 (Regular)</a:t>
            </a:r>
          </a:p>
          <a:p>
            <a:pPr lvl="1">
              <a:buClr>
                <a:schemeClr val="tx1"/>
              </a:buClr>
              <a:buFont typeface="Courier New" pitchFamily="49" charset="0"/>
              <a:buChar char="o"/>
            </a:pPr>
            <a:r>
              <a:rPr lang="en-US" b="1" dirty="0" smtClean="0">
                <a:effectLst>
                  <a:outerShdw blurRad="38100" dist="38100" dir="2700000" algn="tl">
                    <a:srgbClr val="000000">
                      <a:alpha val="43137"/>
                    </a:srgbClr>
                  </a:outerShdw>
                </a:effectLst>
              </a:rPr>
              <a:t>Late Registration (late registration fee $50)</a:t>
            </a:r>
            <a:endParaRPr lang="en-US" b="1" dirty="0">
              <a:effectLst>
                <a:outerShdw blurRad="38100" dist="38100" dir="2700000" algn="tl">
                  <a:srgbClr val="000000">
                    <a:alpha val="43137"/>
                  </a:srgbClr>
                </a:outerShdw>
              </a:effectLst>
            </a:endParaRPr>
          </a:p>
          <a:p>
            <a:pPr lvl="1">
              <a:buClr>
                <a:schemeClr val="tx1"/>
              </a:buClr>
              <a:buFont typeface="Courier New" pitchFamily="49" charset="0"/>
              <a:buChar char="o"/>
            </a:pPr>
            <a:endParaRPr lang="en-US" b="1"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Early registration opens during preceding term to allow current students to be advised and register while still on campus</a:t>
            </a:r>
          </a:p>
        </p:txBody>
      </p:sp>
    </p:spTree>
    <p:extLst>
      <p:ext uri="{BB962C8B-B14F-4D97-AF65-F5344CB8AC3E}">
        <p14:creationId xmlns:p14="http://schemas.microsoft.com/office/powerpoint/2010/main" val="2691557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Registration</a:t>
            </a:r>
            <a:endParaRPr lang="en-US" b="1" dirty="0"/>
          </a:p>
        </p:txBody>
      </p:sp>
      <p:sp>
        <p:nvSpPr>
          <p:cNvPr id="3" name="Content Placeholder 2"/>
          <p:cNvSpPr>
            <a:spLocks noGrp="1"/>
          </p:cNvSpPr>
          <p:nvPr>
            <p:ph idx="1"/>
          </p:nvPr>
        </p:nvSpPr>
        <p:spPr/>
        <p:txBody>
          <a:bodyPr/>
          <a:lstStyle/>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Students can add or drop courses themselves through WebAdvisor during any registration period</a:t>
            </a:r>
          </a:p>
          <a:p>
            <a:pPr>
              <a:buClr>
                <a:schemeClr val="tx1"/>
              </a:buClr>
              <a:buFont typeface="Courier New" pitchFamily="49" charset="0"/>
              <a:buChar char="o"/>
            </a:pPr>
            <a:endParaRPr lang="en-US" b="1" dirty="0">
              <a:effectLst>
                <a:outerShdw blurRad="38100" dist="38100" dir="2700000" algn="tl">
                  <a:srgbClr val="000000">
                    <a:alpha val="43137"/>
                  </a:srgbClr>
                </a:outerShdw>
              </a:effectLst>
            </a:endParaRPr>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Once Late Registration period ends, there can be no new registrations, but departments can approve add/drop through Census Date</a:t>
            </a:r>
          </a:p>
        </p:txBody>
      </p:sp>
    </p:spTree>
    <p:extLst>
      <p:ext uri="{BB962C8B-B14F-4D97-AF65-F5344CB8AC3E}">
        <p14:creationId xmlns:p14="http://schemas.microsoft.com/office/powerpoint/2010/main" val="113268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dates/deadlines</a:t>
            </a:r>
            <a:endParaRPr lang="en-US" b="1" dirty="0"/>
          </a:p>
        </p:txBody>
      </p:sp>
      <p:sp>
        <p:nvSpPr>
          <p:cNvPr id="3" name="Content Placeholder 2"/>
          <p:cNvSpPr>
            <a:spLocks noGrp="1"/>
          </p:cNvSpPr>
          <p:nvPr>
            <p:ph idx="1"/>
          </p:nvPr>
        </p:nvSpPr>
        <p:spPr/>
        <p:txBody>
          <a:bodyPr>
            <a:normAutofit lnSpcReduction="10000"/>
          </a:bodyPr>
          <a:lstStyle/>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Census Date</a:t>
            </a:r>
          </a:p>
          <a:p>
            <a:pPr lvl="1">
              <a:buClr>
                <a:schemeClr val="tx1"/>
              </a:buClr>
              <a:buFont typeface="Courier New" pitchFamily="49" charset="0"/>
              <a:buChar char="o"/>
            </a:pPr>
            <a:r>
              <a:rPr lang="en-US" dirty="0" smtClean="0"/>
              <a:t>Official enrollment date of a term</a:t>
            </a:r>
          </a:p>
          <a:p>
            <a:pPr marL="411480" lvl="1" indent="0">
              <a:buClr>
                <a:schemeClr val="tx1"/>
              </a:buClr>
              <a:buNone/>
            </a:pPr>
            <a:endParaRPr lang="en-US" dirty="0" smtClean="0"/>
          </a:p>
          <a:p>
            <a:pPr lvl="1">
              <a:buClr>
                <a:schemeClr val="tx1"/>
              </a:buClr>
              <a:buFont typeface="Courier New" pitchFamily="49" charset="0"/>
              <a:buChar char="o"/>
            </a:pPr>
            <a:r>
              <a:rPr lang="en-US" dirty="0" smtClean="0"/>
              <a:t>Date is set by the THECB (# of days past start of term)</a:t>
            </a:r>
          </a:p>
          <a:p>
            <a:pPr marL="411480" lvl="1" indent="0">
              <a:buClr>
                <a:schemeClr val="tx1"/>
              </a:buClr>
              <a:buNone/>
            </a:pPr>
            <a:endParaRPr lang="en-US" dirty="0" smtClean="0"/>
          </a:p>
          <a:p>
            <a:pPr lvl="1">
              <a:buClr>
                <a:schemeClr val="tx1"/>
              </a:buClr>
              <a:buFont typeface="Courier New" pitchFamily="49" charset="0"/>
              <a:buChar char="o"/>
            </a:pPr>
            <a:r>
              <a:rPr lang="en-US" dirty="0" smtClean="0"/>
              <a:t>Any course dropped prior to or on the census date will not appear on the transcript</a:t>
            </a:r>
          </a:p>
          <a:p>
            <a:pPr marL="411480" lvl="1" indent="0">
              <a:buClr>
                <a:schemeClr val="tx1"/>
              </a:buClr>
              <a:buNone/>
            </a:pPr>
            <a:endParaRPr lang="en-US" dirty="0" smtClean="0"/>
          </a:p>
          <a:p>
            <a:pPr lvl="1">
              <a:buClr>
                <a:schemeClr val="tx1"/>
              </a:buClr>
              <a:buFont typeface="Courier New" pitchFamily="49" charset="0"/>
              <a:buChar char="o"/>
            </a:pPr>
            <a:r>
              <a:rPr lang="en-US" dirty="0" smtClean="0"/>
              <a:t>Any course dropped after the census date will remain on transcript as official enrollment</a:t>
            </a:r>
          </a:p>
        </p:txBody>
      </p:sp>
    </p:spTree>
    <p:extLst>
      <p:ext uri="{BB962C8B-B14F-4D97-AF65-F5344CB8AC3E}">
        <p14:creationId xmlns:p14="http://schemas.microsoft.com/office/powerpoint/2010/main" val="154737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dates/deadlines</a:t>
            </a:r>
            <a:endParaRPr lang="en-US" b="1" dirty="0"/>
          </a:p>
        </p:txBody>
      </p:sp>
      <p:sp>
        <p:nvSpPr>
          <p:cNvPr id="3" name="Content Placeholder 2"/>
          <p:cNvSpPr>
            <a:spLocks noGrp="1"/>
          </p:cNvSpPr>
          <p:nvPr>
            <p:ph idx="1"/>
          </p:nvPr>
        </p:nvSpPr>
        <p:spPr/>
        <p:txBody>
          <a:bodyPr>
            <a:normAutofit/>
          </a:bodyPr>
          <a:lstStyle/>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Census Date</a:t>
            </a:r>
          </a:p>
          <a:p>
            <a:pPr lvl="1">
              <a:buClr>
                <a:schemeClr val="tx1"/>
              </a:buClr>
              <a:buFont typeface="Courier New" pitchFamily="49" charset="0"/>
              <a:buChar char="o"/>
            </a:pPr>
            <a:r>
              <a:rPr lang="en-US" dirty="0" smtClean="0"/>
              <a:t>No course can be added after the census date</a:t>
            </a:r>
          </a:p>
          <a:p>
            <a:pPr lvl="1">
              <a:buClr>
                <a:schemeClr val="tx1"/>
              </a:buClr>
              <a:buFont typeface="Courier New" pitchFamily="49" charset="0"/>
              <a:buChar char="o"/>
            </a:pPr>
            <a:endParaRPr lang="en-US" dirty="0"/>
          </a:p>
          <a:p>
            <a:pPr lvl="1">
              <a:buClr>
                <a:schemeClr val="tx1"/>
              </a:buClr>
              <a:buFont typeface="Courier New" pitchFamily="49" charset="0"/>
              <a:buChar char="o"/>
            </a:pPr>
            <a:r>
              <a:rPr lang="en-US" dirty="0" smtClean="0"/>
              <a:t>12</a:t>
            </a:r>
            <a:r>
              <a:rPr lang="en-US" baseline="30000" dirty="0" smtClean="0"/>
              <a:t>th</a:t>
            </a:r>
            <a:r>
              <a:rPr lang="en-US" dirty="0" smtClean="0"/>
              <a:t> class day for Fall, Spring, and long Summer term</a:t>
            </a:r>
          </a:p>
          <a:p>
            <a:pPr marL="411480" lvl="1" indent="0">
              <a:buClr>
                <a:schemeClr val="tx1"/>
              </a:buClr>
              <a:buNone/>
            </a:pPr>
            <a:endParaRPr lang="en-US" dirty="0" smtClean="0"/>
          </a:p>
          <a:p>
            <a:pPr lvl="1">
              <a:buClr>
                <a:schemeClr val="tx1"/>
              </a:buClr>
              <a:buFont typeface="Courier New" pitchFamily="49" charset="0"/>
              <a:buChar char="o"/>
            </a:pPr>
            <a:r>
              <a:rPr lang="en-US" dirty="0" smtClean="0"/>
              <a:t>4</a:t>
            </a:r>
            <a:r>
              <a:rPr lang="en-US" baseline="30000" dirty="0" smtClean="0"/>
              <a:t>th</a:t>
            </a:r>
            <a:r>
              <a:rPr lang="en-US" dirty="0" smtClean="0"/>
              <a:t> class day for 5 week terms</a:t>
            </a:r>
          </a:p>
          <a:p>
            <a:pPr marL="411480" lvl="1" indent="0">
              <a:buClr>
                <a:schemeClr val="tx1"/>
              </a:buClr>
              <a:buNone/>
            </a:pPr>
            <a:endParaRPr lang="en-US" dirty="0" smtClean="0"/>
          </a:p>
          <a:p>
            <a:pPr lvl="1">
              <a:buClr>
                <a:schemeClr val="tx1"/>
              </a:buClr>
              <a:buFont typeface="Courier New" pitchFamily="49" charset="0"/>
              <a:buChar char="o"/>
            </a:pPr>
            <a:r>
              <a:rPr lang="en-US" dirty="0" smtClean="0"/>
              <a:t>2</a:t>
            </a:r>
            <a:r>
              <a:rPr lang="en-US" baseline="30000" dirty="0" smtClean="0"/>
              <a:t>nd</a:t>
            </a:r>
            <a:r>
              <a:rPr lang="en-US" dirty="0" smtClean="0"/>
              <a:t> class day for 2-3 week terms</a:t>
            </a:r>
          </a:p>
        </p:txBody>
      </p:sp>
    </p:spTree>
    <p:extLst>
      <p:ext uri="{BB962C8B-B14F-4D97-AF65-F5344CB8AC3E}">
        <p14:creationId xmlns:p14="http://schemas.microsoft.com/office/powerpoint/2010/main" val="2765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Office of the Registrar</a:t>
            </a:r>
            <a:br>
              <a:rPr lang="en-US" b="1" dirty="0" smtClean="0"/>
            </a:br>
            <a:r>
              <a:rPr lang="en-US" sz="3600" b="1" dirty="0" smtClean="0"/>
              <a:t>Leadership Staff</a:t>
            </a:r>
            <a:r>
              <a:rPr lang="en-US" b="1" dirty="0" smtClean="0"/>
              <a:t> </a:t>
            </a:r>
            <a:endParaRPr lang="en-US" b="1" dirty="0"/>
          </a:p>
        </p:txBody>
      </p:sp>
      <p:sp>
        <p:nvSpPr>
          <p:cNvPr id="3" name="Content Placeholder 2"/>
          <p:cNvSpPr>
            <a:spLocks noGrp="1"/>
          </p:cNvSpPr>
          <p:nvPr>
            <p:ph idx="1"/>
          </p:nvPr>
        </p:nvSpPr>
        <p:spPr/>
        <p:txBody>
          <a:bodyPr>
            <a:normAutofit fontScale="92500" lnSpcReduction="10000"/>
          </a:bodyPr>
          <a:lstStyle/>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Jenna Lee</a:t>
            </a:r>
            <a:endParaRPr lang="en-US" b="1" dirty="0" smtClean="0">
              <a:effectLst>
                <a:outerShdw blurRad="38100" dist="38100" dir="2700000" algn="tl">
                  <a:srgbClr val="000000">
                    <a:alpha val="43137"/>
                  </a:srgbClr>
                </a:outerShdw>
              </a:effectLst>
            </a:endParaRPr>
          </a:p>
          <a:p>
            <a:pPr lvl="1">
              <a:buClr>
                <a:schemeClr val="tx1"/>
              </a:buClr>
              <a:buFont typeface="Courier New" pitchFamily="49" charset="0"/>
              <a:buChar char="o"/>
            </a:pPr>
            <a:r>
              <a:rPr lang="en-US" dirty="0" smtClean="0"/>
              <a:t>Ext. </a:t>
            </a:r>
            <a:r>
              <a:rPr lang="en-US" dirty="0" smtClean="0"/>
              <a:t>3735</a:t>
            </a:r>
            <a:endParaRPr lang="en-US" dirty="0" smtClean="0"/>
          </a:p>
          <a:p>
            <a:pPr lvl="1">
              <a:buClr>
                <a:schemeClr val="tx1"/>
              </a:buClr>
              <a:buFont typeface="Courier New" pitchFamily="49" charset="0"/>
              <a:buChar char="o"/>
            </a:pPr>
            <a:r>
              <a:rPr lang="en-US" dirty="0" smtClean="0"/>
              <a:t>jlee11</a:t>
            </a:r>
            <a:r>
              <a:rPr lang="en-US" dirty="0" smtClean="0"/>
              <a:t>@twu.edu</a:t>
            </a:r>
            <a:endParaRPr lang="en-US" dirty="0"/>
          </a:p>
          <a:p>
            <a:pPr>
              <a:buClr>
                <a:schemeClr val="tx1"/>
              </a:buClr>
              <a:buFont typeface="Courier New" pitchFamily="49" charset="0"/>
              <a:buChar char="o"/>
            </a:pPr>
            <a:endParaRPr lang="en-US" dirty="0" smtClean="0"/>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Lauren Puyear</a:t>
            </a:r>
            <a:endParaRPr lang="en-US" b="1" dirty="0" smtClean="0">
              <a:effectLst>
                <a:outerShdw blurRad="38100" dist="38100" dir="2700000" algn="tl">
                  <a:srgbClr val="000000">
                    <a:alpha val="43137"/>
                  </a:srgbClr>
                </a:outerShdw>
              </a:effectLst>
            </a:endParaRPr>
          </a:p>
          <a:p>
            <a:pPr lvl="1">
              <a:buClr>
                <a:schemeClr val="tx1"/>
              </a:buClr>
              <a:buFont typeface="Courier New" pitchFamily="49" charset="0"/>
              <a:buChar char="o"/>
            </a:pPr>
            <a:r>
              <a:rPr lang="en-US" dirty="0" smtClean="0"/>
              <a:t>Ext. </a:t>
            </a:r>
            <a:r>
              <a:rPr lang="en-US" dirty="0" smtClean="0"/>
              <a:t>3031</a:t>
            </a:r>
            <a:endParaRPr lang="en-US" dirty="0" smtClean="0"/>
          </a:p>
          <a:p>
            <a:pPr lvl="1">
              <a:buClr>
                <a:schemeClr val="tx1"/>
              </a:buClr>
              <a:buFont typeface="Courier New" pitchFamily="49" charset="0"/>
              <a:buChar char="o"/>
            </a:pPr>
            <a:r>
              <a:rPr lang="en-US" dirty="0" smtClean="0"/>
              <a:t>lpuyear@twu.edu</a:t>
            </a:r>
            <a:endParaRPr lang="en-US" dirty="0"/>
          </a:p>
          <a:p>
            <a:pPr lvl="1">
              <a:buClr>
                <a:schemeClr val="tx1"/>
              </a:buClr>
              <a:buFont typeface="Courier New" pitchFamily="49" charset="0"/>
              <a:buChar char="o"/>
            </a:pPr>
            <a:endParaRPr lang="en-US" dirty="0" smtClean="0"/>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Artia Bowden</a:t>
            </a:r>
            <a:endParaRPr lang="en-US" b="1" dirty="0" smtClean="0">
              <a:effectLst>
                <a:outerShdw blurRad="38100" dist="38100" dir="2700000" algn="tl">
                  <a:srgbClr val="000000">
                    <a:alpha val="43137"/>
                  </a:srgbClr>
                </a:outerShdw>
              </a:effectLst>
            </a:endParaRPr>
          </a:p>
          <a:p>
            <a:pPr lvl="1">
              <a:buClr>
                <a:schemeClr val="tx1"/>
              </a:buClr>
              <a:buFont typeface="Courier New" pitchFamily="49" charset="0"/>
              <a:buChar char="o"/>
            </a:pPr>
            <a:r>
              <a:rPr lang="en-US" dirty="0" smtClean="0"/>
              <a:t>Ext. 2726</a:t>
            </a:r>
          </a:p>
          <a:p>
            <a:pPr lvl="1">
              <a:buClr>
                <a:schemeClr val="tx1"/>
              </a:buClr>
              <a:buFont typeface="Courier New" pitchFamily="49" charset="0"/>
              <a:buChar char="o"/>
            </a:pPr>
            <a:r>
              <a:rPr lang="en-US" dirty="0" smtClean="0"/>
              <a:t>abowden1@twu.edu</a:t>
            </a:r>
            <a:endParaRPr lang="en-US" dirty="0"/>
          </a:p>
        </p:txBody>
      </p:sp>
    </p:spTree>
    <p:extLst>
      <p:ext uri="{BB962C8B-B14F-4D97-AF65-F5344CB8AC3E}">
        <p14:creationId xmlns:p14="http://schemas.microsoft.com/office/powerpoint/2010/main" val="310210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dates/deadlines</a:t>
            </a:r>
            <a:endParaRPr lang="en-US" b="1" dirty="0"/>
          </a:p>
        </p:txBody>
      </p:sp>
      <p:sp>
        <p:nvSpPr>
          <p:cNvPr id="3" name="Content Placeholder 2"/>
          <p:cNvSpPr>
            <a:spLocks noGrp="1"/>
          </p:cNvSpPr>
          <p:nvPr>
            <p:ph idx="1"/>
          </p:nvPr>
        </p:nvSpPr>
        <p:spPr/>
        <p:txBody>
          <a:bodyPr>
            <a:normAutofit fontScale="92500"/>
          </a:bodyPr>
          <a:lstStyle/>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20</a:t>
            </a:r>
            <a:r>
              <a:rPr lang="en-US" b="1" baseline="30000" dirty="0" smtClean="0">
                <a:effectLst>
                  <a:outerShdw blurRad="38100" dist="38100" dir="2700000" algn="tl">
                    <a:srgbClr val="000000">
                      <a:alpha val="43137"/>
                    </a:srgbClr>
                  </a:outerShdw>
                </a:effectLst>
              </a:rPr>
              <a:t>th</a:t>
            </a:r>
            <a:r>
              <a:rPr lang="en-US" b="1" dirty="0" smtClean="0">
                <a:effectLst>
                  <a:outerShdw blurRad="38100" dist="38100" dir="2700000" algn="tl">
                    <a:srgbClr val="000000">
                      <a:alpha val="43137"/>
                    </a:srgbClr>
                  </a:outerShdw>
                </a:effectLst>
              </a:rPr>
              <a:t> Class Day </a:t>
            </a:r>
            <a:r>
              <a:rPr lang="en-US" dirty="0" smtClean="0">
                <a:effectLst>
                  <a:outerShdw blurRad="38100" dist="38100" dir="2700000" algn="tl">
                    <a:srgbClr val="000000">
                      <a:alpha val="43137"/>
                    </a:srgbClr>
                  </a:outerShdw>
                </a:effectLst>
              </a:rPr>
              <a:t>(Long terms)</a:t>
            </a:r>
            <a:endParaRPr lang="en-US" b="1" dirty="0" smtClean="0">
              <a:effectLst>
                <a:outerShdw blurRad="38100" dist="38100" dir="2700000" algn="tl">
                  <a:srgbClr val="000000">
                    <a:alpha val="43137"/>
                  </a:srgbClr>
                </a:outerShdw>
              </a:effectLst>
            </a:endParaRPr>
          </a:p>
          <a:p>
            <a:pPr lvl="1">
              <a:buClr>
                <a:schemeClr val="tx1"/>
              </a:buClr>
              <a:buFont typeface="Courier New" pitchFamily="49" charset="0"/>
              <a:buChar char="o"/>
            </a:pPr>
            <a:endParaRPr lang="en-US" dirty="0" smtClean="0"/>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Per THECB guidelines, last day student can pay tuition and be counted for formula funding</a:t>
            </a:r>
          </a:p>
          <a:p>
            <a:pPr lvl="1">
              <a:buClr>
                <a:schemeClr val="tx1"/>
              </a:buClr>
              <a:buFont typeface="Courier New" pitchFamily="49" charset="0"/>
              <a:buChar char="o"/>
            </a:pPr>
            <a:endParaRPr lang="en-US" dirty="0">
              <a:effectLst>
                <a:outerShdw blurRad="38100" dist="38100" dir="2700000" algn="tl">
                  <a:srgbClr val="000000">
                    <a:alpha val="43137"/>
                  </a:srgbClr>
                </a:outerShdw>
              </a:effectLst>
            </a:endParaRP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Last day student can withdraw from the institution and receive 25% of refundable tuition and fees</a:t>
            </a:r>
          </a:p>
          <a:p>
            <a:pPr lvl="1">
              <a:buClr>
                <a:schemeClr val="tx1"/>
              </a:buClr>
              <a:buFont typeface="Courier New" pitchFamily="49" charset="0"/>
              <a:buChar char="o"/>
            </a:pPr>
            <a:endParaRPr lang="en-US" dirty="0">
              <a:effectLst>
                <a:outerShdw blurRad="38100" dist="38100" dir="2700000" algn="tl">
                  <a:srgbClr val="000000">
                    <a:alpha val="43137"/>
                  </a:srgbClr>
                </a:outerShdw>
              </a:effectLst>
            </a:endParaRP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Any reinstatements after this date are unfunded by state…can only reinstate if (1) institutional error or (2) student is graduating</a:t>
            </a:r>
          </a:p>
        </p:txBody>
      </p:sp>
    </p:spTree>
    <p:extLst>
      <p:ext uri="{BB962C8B-B14F-4D97-AF65-F5344CB8AC3E}">
        <p14:creationId xmlns:p14="http://schemas.microsoft.com/office/powerpoint/2010/main" val="340822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Add/Switch/Reinstatement Summary</a:t>
            </a:r>
            <a:endParaRPr lang="en-US" b="1" dirty="0"/>
          </a:p>
        </p:txBody>
      </p:sp>
      <p:sp>
        <p:nvSpPr>
          <p:cNvPr id="3" name="Content Placeholder 2"/>
          <p:cNvSpPr>
            <a:spLocks noGrp="1"/>
          </p:cNvSpPr>
          <p:nvPr>
            <p:ph idx="1"/>
          </p:nvPr>
        </p:nvSpPr>
        <p:spPr/>
        <p:txBody>
          <a:bodyPr>
            <a:normAutofit/>
          </a:bodyPr>
          <a:lstStyle/>
          <a:p>
            <a:pPr>
              <a:buClr>
                <a:schemeClr val="tx1"/>
              </a:buClr>
              <a:buFont typeface="Courier New" pitchFamily="49" charset="0"/>
              <a:buChar char="o"/>
            </a:pPr>
            <a:r>
              <a:rPr lang="en-US" b="1" u="sng" dirty="0" smtClean="0">
                <a:effectLst>
                  <a:outerShdw blurRad="38100" dist="38100" dir="2700000" algn="tl">
                    <a:srgbClr val="000000">
                      <a:alpha val="43137"/>
                    </a:srgbClr>
                  </a:outerShdw>
                </a:effectLst>
              </a:rPr>
              <a:t>Early Registration to Late Registration</a:t>
            </a:r>
            <a:r>
              <a:rPr lang="en-US" u="sng"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  </a:t>
            </a:r>
            <a:r>
              <a:rPr lang="en-US" dirty="0" smtClean="0"/>
              <a:t>	</a:t>
            </a:r>
          </a:p>
          <a:p>
            <a:pPr marL="0" indent="0">
              <a:buClr>
                <a:schemeClr val="tx1"/>
              </a:buClr>
              <a:buNone/>
            </a:pPr>
            <a:r>
              <a:rPr lang="en-US" sz="2600" dirty="0"/>
              <a:t>	</a:t>
            </a:r>
            <a:r>
              <a:rPr lang="en-US" sz="2600" dirty="0" smtClean="0">
                <a:effectLst>
                  <a:outerShdw blurRad="38100" dist="38100" dir="2700000" algn="tl">
                    <a:srgbClr val="000000">
                      <a:alpha val="43137"/>
                    </a:srgbClr>
                  </a:outerShdw>
                </a:effectLst>
              </a:rPr>
              <a:t>Student can add and drop through 	WebAdvisor</a:t>
            </a:r>
          </a:p>
          <a:p>
            <a:pPr marL="0" indent="0">
              <a:buClr>
                <a:schemeClr val="tx1"/>
              </a:buClr>
              <a:buNone/>
            </a:pPr>
            <a:endParaRPr lang="en-US" sz="2600" dirty="0" smtClean="0"/>
          </a:p>
          <a:p>
            <a:pPr>
              <a:buClr>
                <a:schemeClr val="tx1"/>
              </a:buClr>
              <a:buFont typeface="Courier New" pitchFamily="49" charset="0"/>
              <a:buChar char="o"/>
            </a:pPr>
            <a:r>
              <a:rPr lang="en-US" b="1" u="sng" dirty="0" smtClean="0">
                <a:effectLst>
                  <a:outerShdw blurRad="38100" dist="38100" dir="2700000" algn="tl">
                    <a:srgbClr val="000000">
                      <a:alpha val="43137"/>
                    </a:srgbClr>
                  </a:outerShdw>
                </a:effectLst>
              </a:rPr>
              <a:t>Late Registration to Census day:</a:t>
            </a:r>
            <a:r>
              <a:rPr lang="en-US" dirty="0" smtClean="0">
                <a:effectLst>
                  <a:outerShdw blurRad="38100" dist="38100" dir="2700000" algn="tl">
                    <a:srgbClr val="000000">
                      <a:alpha val="43137"/>
                    </a:srgbClr>
                  </a:outerShdw>
                </a:effectLst>
              </a:rPr>
              <a:t>  </a:t>
            </a:r>
          </a:p>
          <a:p>
            <a:pPr marL="411480" lvl="1" indent="0">
              <a:buClr>
                <a:schemeClr val="tx1"/>
              </a:buClr>
              <a:buNone/>
            </a:pPr>
            <a:r>
              <a:rPr lang="en-US" dirty="0"/>
              <a:t>	</a:t>
            </a:r>
          </a:p>
          <a:p>
            <a:pPr marL="411480" lvl="1" indent="0">
              <a:buClr>
                <a:schemeClr val="tx1"/>
              </a:buClr>
              <a:buNone/>
            </a:pPr>
            <a:r>
              <a:rPr lang="en-US" dirty="0" smtClean="0">
                <a:effectLst>
                  <a:outerShdw blurRad="38100" dist="38100" dir="2700000" algn="tl">
                    <a:srgbClr val="000000">
                      <a:alpha val="43137"/>
                    </a:srgbClr>
                  </a:outerShdw>
                </a:effectLst>
              </a:rPr>
              <a:t>	Must have Add/Drop form signed by 	department, but </a:t>
            </a:r>
            <a:r>
              <a:rPr lang="en-US" u="sng" dirty="0" smtClean="0">
                <a:effectLst>
                  <a:outerShdw blurRad="38100" dist="38100" dir="2700000" algn="tl">
                    <a:srgbClr val="000000">
                      <a:alpha val="43137"/>
                    </a:srgbClr>
                  </a:outerShdw>
                </a:effectLst>
              </a:rPr>
              <a:t>no new registrations</a:t>
            </a:r>
          </a:p>
          <a:p>
            <a:pPr marL="594360" lvl="2" indent="0">
              <a:buClr>
                <a:schemeClr val="tx1"/>
              </a:buClr>
              <a:buNone/>
            </a:pPr>
            <a:r>
              <a:rPr lang="en-US" dirty="0" smtClean="0"/>
              <a:t>	</a:t>
            </a:r>
          </a:p>
        </p:txBody>
      </p:sp>
    </p:spTree>
    <p:extLst>
      <p:ext uri="{BB962C8B-B14F-4D97-AF65-F5344CB8AC3E}">
        <p14:creationId xmlns:p14="http://schemas.microsoft.com/office/powerpoint/2010/main" val="2943676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Add/Switch/Reinstatement Summary</a:t>
            </a:r>
            <a:endParaRPr lang="en-US" b="1" dirty="0"/>
          </a:p>
        </p:txBody>
      </p:sp>
      <p:sp>
        <p:nvSpPr>
          <p:cNvPr id="3" name="Content Placeholder 2"/>
          <p:cNvSpPr>
            <a:spLocks noGrp="1"/>
          </p:cNvSpPr>
          <p:nvPr>
            <p:ph idx="1"/>
          </p:nvPr>
        </p:nvSpPr>
        <p:spPr>
          <a:xfrm>
            <a:off x="457200" y="1646236"/>
            <a:ext cx="8229600" cy="4830763"/>
          </a:xfrm>
        </p:spPr>
        <p:txBody>
          <a:bodyPr>
            <a:normAutofit fontScale="92500" lnSpcReduction="10000"/>
          </a:bodyPr>
          <a:lstStyle/>
          <a:p>
            <a:pPr>
              <a:buClr>
                <a:schemeClr val="tx1"/>
              </a:buClr>
              <a:buFont typeface="Courier New" pitchFamily="49" charset="0"/>
              <a:buChar char="o"/>
            </a:pPr>
            <a:r>
              <a:rPr lang="en-US" b="1" u="sng" dirty="0" smtClean="0"/>
              <a:t>After Census date but before 20</a:t>
            </a:r>
            <a:r>
              <a:rPr lang="en-US" b="1" u="sng" baseline="30000" dirty="0" smtClean="0"/>
              <a:t>th</a:t>
            </a:r>
            <a:r>
              <a:rPr lang="en-US" b="1" u="sng" dirty="0" smtClean="0"/>
              <a:t> Class day:</a:t>
            </a:r>
          </a:p>
          <a:p>
            <a:pPr marL="630936" lvl="2" indent="0">
              <a:buClr>
                <a:schemeClr val="tx1"/>
              </a:buClr>
              <a:buNone/>
            </a:pPr>
            <a:endParaRPr lang="en-US" dirty="0" smtClean="0"/>
          </a:p>
          <a:p>
            <a:pPr lvl="2">
              <a:buClr>
                <a:schemeClr val="tx1"/>
              </a:buClr>
            </a:pPr>
            <a:r>
              <a:rPr lang="en-US" sz="2600" dirty="0" smtClean="0"/>
              <a:t>Reinstatements into previously registered courses only</a:t>
            </a:r>
          </a:p>
          <a:p>
            <a:pPr lvl="2">
              <a:buClr>
                <a:schemeClr val="tx1"/>
              </a:buClr>
            </a:pPr>
            <a:r>
              <a:rPr lang="en-US" sz="2600" dirty="0" smtClean="0"/>
              <a:t>Student must submit Problem Resolution Request and have signed, written authorization from department</a:t>
            </a:r>
          </a:p>
          <a:p>
            <a:pPr lvl="2">
              <a:buClr>
                <a:schemeClr val="tx1"/>
              </a:buClr>
            </a:pPr>
            <a:r>
              <a:rPr lang="en-US" sz="2600" dirty="0" smtClean="0"/>
              <a:t>Students must make payment arrangements immediately…a second reinstatement for non-payment will not be approved</a:t>
            </a:r>
          </a:p>
          <a:p>
            <a:pPr lvl="2">
              <a:buClr>
                <a:schemeClr val="tx1"/>
              </a:buClr>
            </a:pPr>
            <a:endParaRPr lang="en-US" sz="2600" dirty="0" smtClean="0"/>
          </a:p>
          <a:p>
            <a:pPr marL="594360" lvl="2" indent="0">
              <a:buClr>
                <a:schemeClr val="tx1"/>
              </a:buClr>
              <a:buNone/>
            </a:pPr>
            <a:r>
              <a:rPr lang="en-US" dirty="0" smtClean="0"/>
              <a:t>	</a:t>
            </a:r>
          </a:p>
        </p:txBody>
      </p:sp>
    </p:spTree>
    <p:extLst>
      <p:ext uri="{BB962C8B-B14F-4D97-AF65-F5344CB8AC3E}">
        <p14:creationId xmlns:p14="http://schemas.microsoft.com/office/powerpoint/2010/main" val="1649109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Add/Switch/Reinstatement Summary</a:t>
            </a:r>
            <a:endParaRPr lang="en-US" b="1" dirty="0"/>
          </a:p>
        </p:txBody>
      </p:sp>
      <p:sp>
        <p:nvSpPr>
          <p:cNvPr id="3" name="Content Placeholder 2"/>
          <p:cNvSpPr>
            <a:spLocks noGrp="1"/>
          </p:cNvSpPr>
          <p:nvPr>
            <p:ph idx="1"/>
          </p:nvPr>
        </p:nvSpPr>
        <p:spPr>
          <a:xfrm>
            <a:off x="457200" y="1646236"/>
            <a:ext cx="8229600" cy="5135564"/>
          </a:xfrm>
        </p:spPr>
        <p:txBody>
          <a:bodyPr>
            <a:normAutofit fontScale="92500" lnSpcReduction="20000"/>
          </a:bodyPr>
          <a:lstStyle/>
          <a:p>
            <a:pPr>
              <a:buClr>
                <a:schemeClr val="tx1"/>
              </a:buClr>
              <a:buFont typeface="Courier New" pitchFamily="49" charset="0"/>
              <a:buChar char="o"/>
            </a:pPr>
            <a:r>
              <a:rPr lang="en-US" b="1" u="sng" dirty="0" smtClean="0"/>
              <a:t>After 20</a:t>
            </a:r>
            <a:r>
              <a:rPr lang="en-US" b="1" u="sng" baseline="30000" dirty="0" smtClean="0"/>
              <a:t>th</a:t>
            </a:r>
            <a:r>
              <a:rPr lang="en-US" b="1" u="sng" dirty="0" smtClean="0"/>
              <a:t> Class Day:</a:t>
            </a:r>
          </a:p>
          <a:p>
            <a:pPr marL="630936" lvl="2" indent="0">
              <a:buClr>
                <a:schemeClr val="tx1"/>
              </a:buClr>
              <a:buNone/>
            </a:pPr>
            <a:endParaRPr lang="en-US" dirty="0" smtClean="0"/>
          </a:p>
          <a:p>
            <a:pPr lvl="2">
              <a:buClr>
                <a:schemeClr val="tx1"/>
              </a:buClr>
            </a:pPr>
            <a:r>
              <a:rPr lang="en-US" sz="2600" b="1" dirty="0" smtClean="0"/>
              <a:t>Reinstatements will only be granted if a university error occurred that was not the fault of the student or if the student is trying to graduate that same term</a:t>
            </a:r>
          </a:p>
          <a:p>
            <a:pPr marL="630936" lvl="2" indent="0">
              <a:buClr>
                <a:schemeClr val="tx1"/>
              </a:buClr>
              <a:buNone/>
            </a:pPr>
            <a:endParaRPr lang="en-US" sz="2600" b="1" dirty="0" smtClean="0"/>
          </a:p>
          <a:p>
            <a:pPr lvl="2">
              <a:buClr>
                <a:schemeClr val="tx1"/>
              </a:buClr>
            </a:pPr>
            <a:r>
              <a:rPr lang="en-US" sz="2600" dirty="0" smtClean="0"/>
              <a:t>Reinstatements into previously registered courses only</a:t>
            </a:r>
          </a:p>
          <a:p>
            <a:pPr marL="630936" lvl="2" indent="0">
              <a:buClr>
                <a:schemeClr val="tx1"/>
              </a:buClr>
              <a:buNone/>
            </a:pPr>
            <a:endParaRPr lang="en-US" sz="2600" dirty="0" smtClean="0"/>
          </a:p>
          <a:p>
            <a:pPr lvl="2">
              <a:buClr>
                <a:schemeClr val="tx1"/>
              </a:buClr>
            </a:pPr>
            <a:r>
              <a:rPr lang="en-US" sz="2600" dirty="0" smtClean="0"/>
              <a:t>Student must submit Problem Resolution Request and have signed, written authorization from department</a:t>
            </a:r>
          </a:p>
          <a:p>
            <a:pPr lvl="2">
              <a:buClr>
                <a:schemeClr val="tx1"/>
              </a:buClr>
            </a:pPr>
            <a:endParaRPr lang="en-US" sz="2600" dirty="0" smtClean="0"/>
          </a:p>
          <a:p>
            <a:pPr marL="594360" lvl="2" indent="0">
              <a:buClr>
                <a:schemeClr val="tx1"/>
              </a:buClr>
              <a:buNone/>
            </a:pPr>
            <a:r>
              <a:rPr lang="en-US" dirty="0" smtClean="0"/>
              <a:t>	</a:t>
            </a:r>
          </a:p>
        </p:txBody>
      </p:sp>
    </p:spTree>
    <p:extLst>
      <p:ext uri="{BB962C8B-B14F-4D97-AF65-F5344CB8AC3E}">
        <p14:creationId xmlns:p14="http://schemas.microsoft.com/office/powerpoint/2010/main" val="19888085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Add/Switch/Reinstatement Summary</a:t>
            </a:r>
            <a:endParaRPr lang="en-US" b="1" dirty="0"/>
          </a:p>
        </p:txBody>
      </p:sp>
      <p:sp>
        <p:nvSpPr>
          <p:cNvPr id="3" name="Content Placeholder 2"/>
          <p:cNvSpPr>
            <a:spLocks noGrp="1"/>
          </p:cNvSpPr>
          <p:nvPr>
            <p:ph idx="1"/>
          </p:nvPr>
        </p:nvSpPr>
        <p:spPr>
          <a:xfrm>
            <a:off x="457200" y="1646236"/>
            <a:ext cx="8229600" cy="4830763"/>
          </a:xfrm>
        </p:spPr>
        <p:txBody>
          <a:bodyPr>
            <a:normAutofit/>
          </a:bodyPr>
          <a:lstStyle/>
          <a:p>
            <a:pPr>
              <a:buClr>
                <a:schemeClr val="tx1"/>
              </a:buClr>
              <a:buFont typeface="Courier New" pitchFamily="49" charset="0"/>
              <a:buChar char="o"/>
            </a:pPr>
            <a:r>
              <a:rPr lang="en-US" b="1" u="sng" dirty="0" smtClean="0">
                <a:effectLst>
                  <a:outerShdw blurRad="38100" dist="38100" dir="2700000" algn="tl">
                    <a:srgbClr val="000000">
                      <a:alpha val="43137"/>
                    </a:srgbClr>
                  </a:outerShdw>
                </a:effectLst>
              </a:rPr>
              <a:t>After 20</a:t>
            </a:r>
            <a:r>
              <a:rPr lang="en-US" b="1" u="sng" baseline="30000" dirty="0" smtClean="0">
                <a:effectLst>
                  <a:outerShdw blurRad="38100" dist="38100" dir="2700000" algn="tl">
                    <a:srgbClr val="000000">
                      <a:alpha val="43137"/>
                    </a:srgbClr>
                  </a:outerShdw>
                </a:effectLst>
              </a:rPr>
              <a:t>th</a:t>
            </a:r>
            <a:r>
              <a:rPr lang="en-US" b="1" u="sng" dirty="0" smtClean="0">
                <a:effectLst>
                  <a:outerShdw blurRad="38100" dist="38100" dir="2700000" algn="tl">
                    <a:srgbClr val="000000">
                      <a:alpha val="43137"/>
                    </a:srgbClr>
                  </a:outerShdw>
                </a:effectLst>
              </a:rPr>
              <a:t> Class Day (</a:t>
            </a:r>
            <a:r>
              <a:rPr lang="en-US" b="1" u="sng" dirty="0" err="1" smtClean="0">
                <a:effectLst>
                  <a:outerShdw blurRad="38100" dist="38100" dir="2700000" algn="tl">
                    <a:srgbClr val="000000">
                      <a:alpha val="43137"/>
                    </a:srgbClr>
                  </a:outerShdw>
                </a:effectLst>
              </a:rPr>
              <a:t>cont</a:t>
            </a:r>
            <a:r>
              <a:rPr lang="en-US" b="1" u="sng" dirty="0" smtClean="0">
                <a:effectLst>
                  <a:outerShdw blurRad="38100" dist="38100" dir="2700000" algn="tl">
                    <a:srgbClr val="000000">
                      <a:alpha val="43137"/>
                    </a:srgbClr>
                  </a:outerShdw>
                </a:effectLst>
              </a:rPr>
              <a:t>):</a:t>
            </a:r>
          </a:p>
          <a:p>
            <a:pPr marL="630936" lvl="2" indent="0">
              <a:buClr>
                <a:schemeClr val="tx1"/>
              </a:buClr>
              <a:buNone/>
            </a:pPr>
            <a:endParaRPr lang="en-US" dirty="0" smtClean="0"/>
          </a:p>
          <a:p>
            <a:pPr lvl="2">
              <a:buClr>
                <a:schemeClr val="tx1"/>
              </a:buClr>
            </a:pPr>
            <a:r>
              <a:rPr lang="en-US" sz="2600" dirty="0" smtClean="0">
                <a:effectLst>
                  <a:outerShdw blurRad="38100" dist="38100" dir="2700000" algn="tl">
                    <a:srgbClr val="000000">
                      <a:alpha val="43137"/>
                    </a:srgbClr>
                  </a:outerShdw>
                </a:effectLst>
              </a:rPr>
              <a:t>Must have final approval from the VP for Finance and Administration (because TWU will receive no state funding for these SCH)</a:t>
            </a:r>
          </a:p>
          <a:p>
            <a:pPr marL="630936" lvl="2" indent="0">
              <a:buClr>
                <a:schemeClr val="tx1"/>
              </a:buClr>
              <a:buNone/>
            </a:pPr>
            <a:endParaRPr lang="en-US" sz="2600" dirty="0" smtClean="0">
              <a:effectLst>
                <a:outerShdw blurRad="38100" dist="38100" dir="2700000" algn="tl">
                  <a:srgbClr val="000000">
                    <a:alpha val="43137"/>
                  </a:srgbClr>
                </a:outerShdw>
              </a:effectLst>
            </a:endParaRPr>
          </a:p>
          <a:p>
            <a:pPr lvl="2">
              <a:buClr>
                <a:schemeClr val="tx1"/>
              </a:buClr>
            </a:pPr>
            <a:r>
              <a:rPr lang="en-US" sz="2600" dirty="0" smtClean="0">
                <a:effectLst>
                  <a:outerShdw blurRad="38100" dist="38100" dir="2700000" algn="tl">
                    <a:srgbClr val="000000">
                      <a:alpha val="43137"/>
                    </a:srgbClr>
                  </a:outerShdw>
                </a:effectLst>
              </a:rPr>
              <a:t>Students must make payment arrangements immediately…a second reinstatement for non-payment will not be approved</a:t>
            </a:r>
          </a:p>
          <a:p>
            <a:pPr lvl="2">
              <a:buClr>
                <a:schemeClr val="tx1"/>
              </a:buClr>
            </a:pPr>
            <a:endParaRPr lang="en-US" sz="2600" dirty="0" smtClean="0"/>
          </a:p>
          <a:p>
            <a:pPr marL="594360" lvl="2" indent="0">
              <a:buClr>
                <a:schemeClr val="tx1"/>
              </a:buClr>
              <a:buNone/>
            </a:pPr>
            <a:r>
              <a:rPr lang="en-US" dirty="0" smtClean="0"/>
              <a:t>	</a:t>
            </a:r>
          </a:p>
        </p:txBody>
      </p:sp>
    </p:spTree>
    <p:extLst>
      <p:ext uri="{BB962C8B-B14F-4D97-AF65-F5344CB8AC3E}">
        <p14:creationId xmlns:p14="http://schemas.microsoft.com/office/powerpoint/2010/main" val="33566281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Drops &amp; Withdrawals</a:t>
            </a:r>
            <a:endParaRPr lang="en-US" b="1" dirty="0"/>
          </a:p>
        </p:txBody>
      </p:sp>
      <p:sp>
        <p:nvSpPr>
          <p:cNvPr id="3" name="Content Placeholder 2"/>
          <p:cNvSpPr>
            <a:spLocks noGrp="1"/>
          </p:cNvSpPr>
          <p:nvPr>
            <p:ph idx="1"/>
          </p:nvPr>
        </p:nvSpPr>
        <p:spPr>
          <a:xfrm>
            <a:off x="457200" y="1828800"/>
            <a:ext cx="8229600" cy="4648199"/>
          </a:xfrm>
        </p:spPr>
        <p:txBody>
          <a:bodyPr>
            <a:normAutofit/>
          </a:bodyPr>
          <a:lstStyle/>
          <a:p>
            <a:pPr marL="0" indent="0">
              <a:buClr>
                <a:schemeClr val="tx1"/>
              </a:buClr>
              <a:buNone/>
            </a:pPr>
            <a:r>
              <a:rPr lang="en-US" b="1" dirty="0" smtClean="0">
                <a:effectLst>
                  <a:outerShdw blurRad="38100" dist="38100" dir="2700000" algn="tl">
                    <a:srgbClr val="000000">
                      <a:alpha val="43137"/>
                    </a:srgbClr>
                  </a:outerShdw>
                </a:effectLst>
              </a:rPr>
              <a:t>What is the difference between a drop and a withdrawal?</a:t>
            </a:r>
            <a:endParaRPr lang="en-US" sz="2600" dirty="0">
              <a:effectLst>
                <a:outerShdw blurRad="38100" dist="38100" dir="2700000" algn="tl">
                  <a:srgbClr val="000000">
                    <a:alpha val="43137"/>
                  </a:srgbClr>
                </a:outerShdw>
              </a:effectLst>
            </a:endParaRPr>
          </a:p>
          <a:p>
            <a:pPr marL="0" indent="0">
              <a:buClr>
                <a:schemeClr val="tx1"/>
              </a:buClr>
              <a:buNone/>
            </a:pPr>
            <a:endParaRPr lang="en-US" sz="2600" dirty="0" smtClean="0"/>
          </a:p>
          <a:p>
            <a:pPr marL="0" indent="0">
              <a:buClr>
                <a:schemeClr val="tx1"/>
              </a:buClr>
              <a:buNone/>
            </a:pPr>
            <a:r>
              <a:rPr lang="en-US" sz="2600" b="1" u="sng" dirty="0" smtClean="0">
                <a:effectLst>
                  <a:outerShdw blurRad="38100" dist="38100" dir="2700000" algn="tl">
                    <a:srgbClr val="000000">
                      <a:alpha val="43137"/>
                    </a:srgbClr>
                  </a:outerShdw>
                </a:effectLst>
              </a:rPr>
              <a:t>Drop</a:t>
            </a:r>
            <a:r>
              <a:rPr lang="en-US" sz="2600" b="1"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dropping a course but remaining enrolled in at least one other course for the same term</a:t>
            </a:r>
          </a:p>
          <a:p>
            <a:pPr marL="0" indent="0">
              <a:buClr>
                <a:schemeClr val="tx1"/>
              </a:buClr>
              <a:buNone/>
            </a:pPr>
            <a:endParaRPr lang="en-US" sz="2600" b="1" u="sng" dirty="0">
              <a:effectLst>
                <a:outerShdw blurRad="38100" dist="38100" dir="2700000" algn="tl">
                  <a:srgbClr val="000000">
                    <a:alpha val="43137"/>
                  </a:srgbClr>
                </a:outerShdw>
              </a:effectLst>
            </a:endParaRPr>
          </a:p>
          <a:p>
            <a:pPr marL="0" indent="0">
              <a:buClr>
                <a:schemeClr val="tx1"/>
              </a:buClr>
              <a:buNone/>
            </a:pPr>
            <a:r>
              <a:rPr lang="en-US" sz="2600" b="1" u="sng" dirty="0" smtClean="0">
                <a:effectLst>
                  <a:outerShdw blurRad="38100" dist="38100" dir="2700000" algn="tl">
                    <a:srgbClr val="000000">
                      <a:alpha val="43137"/>
                    </a:srgbClr>
                  </a:outerShdw>
                </a:effectLst>
              </a:rPr>
              <a:t>Withdraw:</a:t>
            </a:r>
            <a:r>
              <a:rPr lang="en-US" sz="2600" dirty="0" smtClean="0">
                <a:effectLst>
                  <a:outerShdw blurRad="38100" dist="38100" dir="2700000" algn="tl">
                    <a:srgbClr val="000000">
                      <a:alpha val="43137"/>
                    </a:srgbClr>
                  </a:outerShdw>
                </a:effectLst>
              </a:rPr>
              <a:t>  dropping all courses for a term, resulting in withdrawing from the university for that term</a:t>
            </a:r>
            <a:endParaRPr lang="en-US" sz="2600" b="1" u="sng" dirty="0" smtClean="0">
              <a:effectLst>
                <a:outerShdw blurRad="38100" dist="38100" dir="2700000" algn="tl">
                  <a:srgbClr val="000000">
                    <a:alpha val="43137"/>
                  </a:srgbClr>
                </a:outerShdw>
              </a:effectLst>
            </a:endParaRPr>
          </a:p>
          <a:p>
            <a:pPr marL="594360" lvl="2" indent="0">
              <a:buClr>
                <a:schemeClr val="tx1"/>
              </a:buClr>
              <a:buNone/>
            </a:pPr>
            <a:r>
              <a:rPr lang="en-US" dirty="0" smtClean="0"/>
              <a:t>	</a:t>
            </a:r>
          </a:p>
        </p:txBody>
      </p:sp>
    </p:spTree>
    <p:extLst>
      <p:ext uri="{BB962C8B-B14F-4D97-AF65-F5344CB8AC3E}">
        <p14:creationId xmlns:p14="http://schemas.microsoft.com/office/powerpoint/2010/main" val="6370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Drops &amp; Withdrawals</a:t>
            </a:r>
            <a:endParaRPr lang="en-US" b="1" dirty="0"/>
          </a:p>
        </p:txBody>
      </p:sp>
      <p:sp>
        <p:nvSpPr>
          <p:cNvPr id="3" name="Content Placeholder 2"/>
          <p:cNvSpPr>
            <a:spLocks noGrp="1"/>
          </p:cNvSpPr>
          <p:nvPr>
            <p:ph idx="1"/>
          </p:nvPr>
        </p:nvSpPr>
        <p:spPr>
          <a:xfrm>
            <a:off x="457200" y="1447800"/>
            <a:ext cx="8229600" cy="5029199"/>
          </a:xfrm>
        </p:spPr>
        <p:txBody>
          <a:bodyPr>
            <a:normAutofit fontScale="85000" lnSpcReduction="10000"/>
          </a:bodyPr>
          <a:lstStyle/>
          <a:p>
            <a:pPr marL="0" indent="0">
              <a:buClr>
                <a:schemeClr val="tx1"/>
              </a:buClr>
              <a:buNone/>
            </a:pPr>
            <a:r>
              <a:rPr lang="en-US" sz="3800" b="1" dirty="0" smtClean="0">
                <a:effectLst>
                  <a:outerShdw blurRad="38100" dist="38100" dir="2700000" algn="tl">
                    <a:srgbClr val="000000">
                      <a:alpha val="43137"/>
                    </a:srgbClr>
                  </a:outerShdw>
                </a:effectLst>
              </a:rPr>
              <a:t>So why does everyone get the two confused?</a:t>
            </a:r>
            <a:endParaRPr lang="en-US" sz="3800" dirty="0">
              <a:effectLst>
                <a:outerShdw blurRad="38100" dist="38100" dir="2700000" algn="tl">
                  <a:srgbClr val="000000">
                    <a:alpha val="43137"/>
                  </a:srgbClr>
                </a:outerShdw>
              </a:effectLst>
            </a:endParaRPr>
          </a:p>
          <a:p>
            <a:pPr marL="594360" lvl="2" indent="0">
              <a:buClr>
                <a:schemeClr val="tx1"/>
              </a:buClr>
              <a:buNone/>
            </a:pPr>
            <a:endParaRPr lang="en-US" sz="2600" dirty="0"/>
          </a:p>
          <a:p>
            <a:pPr marL="594360" lvl="2" indent="0">
              <a:buClr>
                <a:schemeClr val="tx1"/>
              </a:buClr>
              <a:buNone/>
            </a:pPr>
            <a:r>
              <a:rPr lang="en-US" sz="3200" u="sng" dirty="0" smtClean="0">
                <a:effectLst>
                  <a:outerShdw blurRad="38100" dist="38100" dir="2700000" algn="tl">
                    <a:srgbClr val="000000">
                      <a:alpha val="43137"/>
                    </a:srgbClr>
                  </a:outerShdw>
                </a:effectLst>
              </a:rPr>
              <a:t>Because it is so easy to do!</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I</a:t>
            </a:r>
            <a:r>
              <a:rPr lang="en-US" sz="3200" dirty="0" smtClean="0">
                <a:effectLst>
                  <a:outerShdw blurRad="38100" dist="38100" dir="2700000" algn="tl">
                    <a:srgbClr val="000000">
                      <a:alpha val="43137"/>
                    </a:srgbClr>
                  </a:outerShdw>
                </a:effectLst>
              </a:rPr>
              <a:t>f the drop or withdrawal occur after the census date, the courses will use the same grades (W or WF)</a:t>
            </a:r>
          </a:p>
          <a:p>
            <a:pPr marL="594360" lvl="2" indent="0">
              <a:buClr>
                <a:schemeClr val="tx1"/>
              </a:buClr>
              <a:buNone/>
            </a:pPr>
            <a:endParaRPr lang="en-US" sz="3200" dirty="0">
              <a:effectLst>
                <a:outerShdw blurRad="38100" dist="38100" dir="2700000" algn="tl">
                  <a:srgbClr val="000000">
                    <a:alpha val="43137"/>
                  </a:srgbClr>
                </a:outerShdw>
              </a:effectLst>
            </a:endParaRPr>
          </a:p>
          <a:p>
            <a:pPr marL="594360" lvl="2" indent="0">
              <a:buClr>
                <a:schemeClr val="tx1"/>
              </a:buClr>
              <a:buNone/>
            </a:pPr>
            <a:r>
              <a:rPr lang="en-US" sz="3200" dirty="0">
                <a:effectLst>
                  <a:outerShdw blurRad="38100" dist="38100" dir="2700000" algn="tl">
                    <a:srgbClr val="000000">
                      <a:alpha val="43137"/>
                    </a:srgbClr>
                  </a:outerShdw>
                </a:effectLst>
              </a:rPr>
              <a:t>Visit </a:t>
            </a:r>
            <a:r>
              <a:rPr lang="en-US" sz="3200" b="1" u="sng" dirty="0">
                <a:effectLst>
                  <a:outerShdw blurRad="38100" dist="38100" dir="2700000" algn="tl">
                    <a:srgbClr val="000000">
                      <a:alpha val="43137"/>
                    </a:srgbClr>
                  </a:outerShdw>
                </a:effectLst>
              </a:rPr>
              <a:t>http://</a:t>
            </a:r>
            <a:r>
              <a:rPr lang="en-US" sz="3200" b="1" u="sng" dirty="0" smtClean="0">
                <a:effectLst>
                  <a:outerShdw blurRad="38100" dist="38100" dir="2700000" algn="tl">
                    <a:srgbClr val="000000">
                      <a:alpha val="43137"/>
                    </a:srgbClr>
                  </a:outerShdw>
                </a:effectLst>
              </a:rPr>
              <a:t>www.twu.edu/registrar/8406.asp </a:t>
            </a:r>
            <a:r>
              <a:rPr lang="en-US" sz="3200" dirty="0" smtClean="0">
                <a:effectLst>
                  <a:outerShdw blurRad="38100" dist="38100" dir="2700000" algn="tl">
                    <a:srgbClr val="000000">
                      <a:alpha val="43137"/>
                    </a:srgbClr>
                  </a:outerShdw>
                </a:effectLst>
              </a:rPr>
              <a:t>for all information about drops vs. withdrawals</a:t>
            </a:r>
          </a:p>
          <a:p>
            <a:pPr marL="594360" lvl="2" indent="0">
              <a:buClr>
                <a:schemeClr val="tx1"/>
              </a:buClr>
              <a:buNone/>
            </a:pPr>
            <a:endParaRPr lang="en-US" sz="3200" dirty="0">
              <a:effectLst>
                <a:outerShdw blurRad="38100" dist="38100" dir="2700000" algn="tl">
                  <a:srgbClr val="000000">
                    <a:alpha val="43137"/>
                  </a:srgbClr>
                </a:outerShdw>
              </a:effectLst>
            </a:endParaRPr>
          </a:p>
          <a:p>
            <a:pPr marL="594360" lvl="2" indent="0">
              <a:buClr>
                <a:schemeClr val="tx1"/>
              </a:buClr>
              <a:buNone/>
            </a:pPr>
            <a:r>
              <a:rPr lang="en-US" dirty="0" smtClean="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1563835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Drops &amp; Withdrawals</a:t>
            </a:r>
            <a:endParaRPr lang="en-US" b="1" dirty="0"/>
          </a:p>
        </p:txBody>
      </p:sp>
      <p:sp>
        <p:nvSpPr>
          <p:cNvPr id="3" name="Content Placeholder 2"/>
          <p:cNvSpPr>
            <a:spLocks noGrp="1"/>
          </p:cNvSpPr>
          <p:nvPr>
            <p:ph idx="1"/>
          </p:nvPr>
        </p:nvSpPr>
        <p:spPr>
          <a:xfrm>
            <a:off x="457200" y="1828800"/>
            <a:ext cx="8229600" cy="4648199"/>
          </a:xfrm>
        </p:spPr>
        <p:txBody>
          <a:bodyPr>
            <a:normAutofit/>
          </a:bodyPr>
          <a:lstStyle/>
          <a:p>
            <a:pPr marL="0" indent="0" algn="ctr">
              <a:buClr>
                <a:schemeClr val="tx1"/>
              </a:buClr>
              <a:buNone/>
            </a:pPr>
            <a:r>
              <a:rPr lang="en-US" b="1" dirty="0" smtClean="0">
                <a:effectLst>
                  <a:outerShdw blurRad="38100" dist="38100" dir="2700000" algn="tl">
                    <a:srgbClr val="000000">
                      <a:alpha val="43137"/>
                    </a:srgbClr>
                  </a:outerShdw>
                </a:effectLst>
              </a:rPr>
              <a:t>Very important to understand the difference when discussing with students!</a:t>
            </a:r>
          </a:p>
          <a:p>
            <a:pPr>
              <a:buClr>
                <a:schemeClr val="tx1"/>
              </a:buClr>
            </a:pPr>
            <a:endParaRPr lang="en-US" dirty="0">
              <a:effectLst>
                <a:outerShdw blurRad="38100" dist="38100" dir="2700000" algn="tl">
                  <a:srgbClr val="000000">
                    <a:alpha val="43137"/>
                  </a:srgbClr>
                </a:outerShdw>
              </a:effectLst>
            </a:endParaRPr>
          </a:p>
          <a:p>
            <a:pPr marL="0" indent="0" algn="ctr">
              <a:buClr>
                <a:schemeClr val="tx1"/>
              </a:buClr>
              <a:buNone/>
            </a:pPr>
            <a:r>
              <a:rPr lang="en-US" dirty="0" smtClean="0">
                <a:effectLst>
                  <a:outerShdw blurRad="38100" dist="38100" dir="2700000" algn="tl">
                    <a:srgbClr val="000000">
                      <a:alpha val="43137"/>
                    </a:srgbClr>
                  </a:outerShdw>
                </a:effectLst>
              </a:rPr>
              <a:t>Most common problem is student is told to withdraw from a course, and they proceed to initiate the withdrawal procedures for withdrawing from the institution	</a:t>
            </a:r>
          </a:p>
        </p:txBody>
      </p:sp>
    </p:spTree>
    <p:extLst>
      <p:ext uri="{BB962C8B-B14F-4D97-AF65-F5344CB8AC3E}">
        <p14:creationId xmlns:p14="http://schemas.microsoft.com/office/powerpoint/2010/main" val="2688284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Drops &amp; Withdrawals</a:t>
            </a:r>
            <a:endParaRPr lang="en-US" b="1" dirty="0"/>
          </a:p>
        </p:txBody>
      </p:sp>
      <p:sp>
        <p:nvSpPr>
          <p:cNvPr id="3" name="Content Placeholder 2"/>
          <p:cNvSpPr>
            <a:spLocks noGrp="1"/>
          </p:cNvSpPr>
          <p:nvPr>
            <p:ph idx="1"/>
          </p:nvPr>
        </p:nvSpPr>
        <p:spPr>
          <a:xfrm>
            <a:off x="457200" y="1524000"/>
            <a:ext cx="8229600" cy="4952999"/>
          </a:xfrm>
        </p:spPr>
        <p:txBody>
          <a:bodyPr>
            <a:normAutofit/>
          </a:bodyPr>
          <a:lstStyle/>
          <a:p>
            <a:pPr marL="0" indent="0" algn="ctr">
              <a:buClr>
                <a:schemeClr val="tx1"/>
              </a:buClr>
              <a:buNone/>
            </a:pPr>
            <a:r>
              <a:rPr lang="en-US" b="1" dirty="0" smtClean="0">
                <a:effectLst>
                  <a:outerShdw blurRad="38100" dist="38100" dir="2700000" algn="tl">
                    <a:srgbClr val="000000">
                      <a:alpha val="43137"/>
                    </a:srgbClr>
                  </a:outerShdw>
                </a:effectLst>
              </a:rPr>
              <a:t>Procedures</a:t>
            </a:r>
            <a:endParaRPr lang="en-US" b="1" dirty="0" smtClean="0"/>
          </a:p>
          <a:p>
            <a:pPr marL="0" indent="0">
              <a:buClr>
                <a:schemeClr val="tx1"/>
              </a:buClr>
              <a:buNone/>
            </a:pPr>
            <a:r>
              <a:rPr lang="en-US" b="1" u="sng" dirty="0" smtClean="0">
                <a:effectLst>
                  <a:outerShdw blurRad="38100" dist="38100" dir="2700000" algn="tl">
                    <a:srgbClr val="000000">
                      <a:alpha val="43137"/>
                    </a:srgbClr>
                  </a:outerShdw>
                </a:effectLst>
              </a:rPr>
              <a:t>Drop</a:t>
            </a:r>
          </a:p>
          <a:p>
            <a:pPr>
              <a:buClr>
                <a:schemeClr val="tx1"/>
              </a:buClr>
            </a:pPr>
            <a:r>
              <a:rPr lang="en-US" sz="2800" dirty="0" smtClean="0">
                <a:effectLst>
                  <a:outerShdw blurRad="38100" dist="38100" dir="2700000" algn="tl">
                    <a:srgbClr val="000000">
                      <a:alpha val="43137"/>
                    </a:srgbClr>
                  </a:outerShdw>
                </a:effectLst>
              </a:rPr>
              <a:t>Students use Add/Drop form after late registration</a:t>
            </a:r>
          </a:p>
          <a:p>
            <a:pPr>
              <a:buClr>
                <a:schemeClr val="tx1"/>
              </a:buClr>
            </a:pPr>
            <a:r>
              <a:rPr lang="en-US" sz="2800" dirty="0" smtClean="0">
                <a:effectLst>
                  <a:outerShdw blurRad="38100" dist="38100" dir="2700000" algn="tl">
                    <a:srgbClr val="000000">
                      <a:alpha val="43137"/>
                    </a:srgbClr>
                  </a:outerShdw>
                </a:effectLst>
              </a:rPr>
              <a:t>If dropped before census date, will not appear on transcript and won’t count toward 6-drop limit</a:t>
            </a:r>
          </a:p>
          <a:p>
            <a:pPr>
              <a:buClr>
                <a:schemeClr val="tx1"/>
              </a:buClr>
            </a:pPr>
            <a:r>
              <a:rPr lang="en-US" sz="2800" dirty="0" smtClean="0">
                <a:effectLst>
                  <a:outerShdw blurRad="38100" dist="38100" dir="2700000" algn="tl">
                    <a:srgbClr val="000000">
                      <a:alpha val="43137"/>
                    </a:srgbClr>
                  </a:outerShdw>
                </a:effectLst>
              </a:rPr>
              <a:t>After census date must have instructor signature</a:t>
            </a:r>
            <a:endParaRPr lang="en-US" dirty="0"/>
          </a:p>
        </p:txBody>
      </p:sp>
    </p:spTree>
    <p:extLst>
      <p:ext uri="{BB962C8B-B14F-4D97-AF65-F5344CB8AC3E}">
        <p14:creationId xmlns:p14="http://schemas.microsoft.com/office/powerpoint/2010/main" val="19987430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Drops &amp; Withdrawals</a:t>
            </a:r>
            <a:endParaRPr lang="en-US" b="1" dirty="0"/>
          </a:p>
        </p:txBody>
      </p:sp>
      <p:sp>
        <p:nvSpPr>
          <p:cNvPr id="3" name="Content Placeholder 2"/>
          <p:cNvSpPr>
            <a:spLocks noGrp="1"/>
          </p:cNvSpPr>
          <p:nvPr>
            <p:ph idx="1"/>
          </p:nvPr>
        </p:nvSpPr>
        <p:spPr>
          <a:xfrm>
            <a:off x="457200" y="1524000"/>
            <a:ext cx="8229600" cy="4952999"/>
          </a:xfrm>
        </p:spPr>
        <p:txBody>
          <a:bodyPr>
            <a:normAutofit/>
          </a:bodyPr>
          <a:lstStyle/>
          <a:p>
            <a:pPr marL="0" indent="0" algn="ctr">
              <a:buClr>
                <a:schemeClr val="tx1"/>
              </a:buClr>
              <a:buNone/>
            </a:pPr>
            <a:r>
              <a:rPr lang="en-US" b="1" dirty="0" smtClean="0">
                <a:effectLst>
                  <a:outerShdw blurRad="38100" dist="38100" dir="2700000" algn="tl">
                    <a:srgbClr val="000000">
                      <a:alpha val="43137"/>
                    </a:srgbClr>
                  </a:outerShdw>
                </a:effectLst>
              </a:rPr>
              <a:t>Procedures</a:t>
            </a:r>
            <a:endParaRPr lang="en-US" b="1" dirty="0" smtClean="0"/>
          </a:p>
          <a:p>
            <a:pPr marL="0" indent="0">
              <a:buClr>
                <a:schemeClr val="tx1"/>
              </a:buClr>
              <a:buNone/>
            </a:pPr>
            <a:r>
              <a:rPr lang="en-US" b="1" u="sng" dirty="0" smtClean="0">
                <a:effectLst>
                  <a:outerShdw blurRad="38100" dist="38100" dir="2700000" algn="tl">
                    <a:srgbClr val="000000">
                      <a:alpha val="43137"/>
                    </a:srgbClr>
                  </a:outerShdw>
                </a:effectLst>
              </a:rPr>
              <a:t>Drop</a:t>
            </a:r>
          </a:p>
          <a:p>
            <a:pPr>
              <a:buClr>
                <a:schemeClr val="tx1"/>
              </a:buClr>
            </a:pPr>
            <a:r>
              <a:rPr lang="en-US" sz="2800" dirty="0" smtClean="0">
                <a:effectLst>
                  <a:outerShdw blurRad="38100" dist="38100" dir="2700000" algn="tl">
                    <a:srgbClr val="000000">
                      <a:alpha val="43137"/>
                    </a:srgbClr>
                  </a:outerShdw>
                </a:effectLst>
              </a:rPr>
              <a:t>Students can drop through first six weeks without academic penalty (automatic W)</a:t>
            </a:r>
          </a:p>
          <a:p>
            <a:pPr>
              <a:buClr>
                <a:schemeClr val="tx1"/>
              </a:buClr>
            </a:pPr>
            <a:r>
              <a:rPr lang="en-US" sz="2800" dirty="0" smtClean="0">
                <a:effectLst>
                  <a:outerShdw blurRad="38100" dist="38100" dir="2700000" algn="tl">
                    <a:srgbClr val="000000">
                      <a:alpha val="43137"/>
                    </a:srgbClr>
                  </a:outerShdw>
                </a:effectLst>
              </a:rPr>
              <a:t>Starting with the 7</a:t>
            </a:r>
            <a:r>
              <a:rPr lang="en-US" sz="2800" baseline="30000" dirty="0" smtClean="0">
                <a:effectLst>
                  <a:outerShdw blurRad="38100" dist="38100" dir="2700000" algn="tl">
                    <a:srgbClr val="000000">
                      <a:alpha val="43137"/>
                    </a:srgbClr>
                  </a:outerShdw>
                </a:effectLst>
              </a:rPr>
              <a:t>th</a:t>
            </a:r>
            <a:r>
              <a:rPr lang="en-US" sz="2800" dirty="0" smtClean="0">
                <a:effectLst>
                  <a:outerShdw blurRad="38100" dist="38100" dir="2700000" algn="tl">
                    <a:srgbClr val="000000">
                      <a:alpha val="43137"/>
                    </a:srgbClr>
                  </a:outerShdw>
                </a:effectLst>
              </a:rPr>
              <a:t> week of the term, instructor </a:t>
            </a:r>
            <a:r>
              <a:rPr lang="en-US" sz="2800" u="sng" dirty="0" smtClean="0">
                <a:effectLst>
                  <a:outerShdw blurRad="38100" dist="38100" dir="2700000" algn="tl">
                    <a:srgbClr val="000000">
                      <a:alpha val="43137"/>
                    </a:srgbClr>
                  </a:outerShdw>
                </a:effectLst>
              </a:rPr>
              <a:t>must indicate</a:t>
            </a:r>
            <a:r>
              <a:rPr lang="en-US" sz="2800" dirty="0" smtClean="0">
                <a:effectLst>
                  <a:outerShdw blurRad="38100" dist="38100" dir="2700000" algn="tl">
                    <a:srgbClr val="000000">
                      <a:alpha val="43137"/>
                    </a:srgbClr>
                  </a:outerShdw>
                </a:effectLst>
              </a:rPr>
              <a:t> grade of </a:t>
            </a:r>
            <a:r>
              <a:rPr lang="en-US" sz="2800" b="1" dirty="0" smtClean="0">
                <a:effectLst>
                  <a:outerShdw blurRad="38100" dist="38100" dir="2700000" algn="tl">
                    <a:srgbClr val="000000">
                      <a:alpha val="43137"/>
                    </a:srgbClr>
                  </a:outerShdw>
                </a:effectLst>
              </a:rPr>
              <a:t>W</a:t>
            </a:r>
            <a:r>
              <a:rPr lang="en-US" sz="2800" dirty="0" smtClean="0">
                <a:effectLst>
                  <a:outerShdw blurRad="38100" dist="38100" dir="2700000" algn="tl">
                    <a:srgbClr val="000000">
                      <a:alpha val="43137"/>
                    </a:srgbClr>
                  </a:outerShdw>
                </a:effectLst>
              </a:rPr>
              <a:t> or </a:t>
            </a:r>
            <a:r>
              <a:rPr lang="en-US" sz="2800" b="1" dirty="0" smtClean="0">
                <a:effectLst>
                  <a:outerShdw blurRad="38100" dist="38100" dir="2700000" algn="tl">
                    <a:srgbClr val="000000">
                      <a:alpha val="43137"/>
                    </a:srgbClr>
                  </a:outerShdw>
                </a:effectLst>
              </a:rPr>
              <a:t>WF</a:t>
            </a:r>
          </a:p>
          <a:p>
            <a:pPr>
              <a:buClr>
                <a:schemeClr val="tx1"/>
              </a:buClr>
            </a:pPr>
            <a:r>
              <a:rPr lang="en-US" sz="2800" dirty="0" smtClean="0">
                <a:effectLst>
                  <a:outerShdw blurRad="38100" dist="38100" dir="2700000" algn="tl">
                    <a:srgbClr val="000000">
                      <a:alpha val="43137"/>
                    </a:srgbClr>
                  </a:outerShdw>
                </a:effectLst>
              </a:rPr>
              <a:t>Last day to drop or withdraw is end of the 10</a:t>
            </a:r>
            <a:r>
              <a:rPr lang="en-US" sz="2800" baseline="30000" dirty="0" smtClean="0">
                <a:effectLst>
                  <a:outerShdw blurRad="38100" dist="38100" dir="2700000" algn="tl">
                    <a:srgbClr val="000000">
                      <a:alpha val="43137"/>
                    </a:srgbClr>
                  </a:outerShdw>
                </a:effectLst>
              </a:rPr>
              <a:t>th</a:t>
            </a:r>
            <a:r>
              <a:rPr lang="en-US" sz="2800" dirty="0" smtClean="0">
                <a:effectLst>
                  <a:outerShdw blurRad="38100" dist="38100" dir="2700000" algn="tl">
                    <a:srgbClr val="000000">
                      <a:alpha val="43137"/>
                    </a:srgbClr>
                  </a:outerShdw>
                </a:effectLst>
              </a:rPr>
              <a:t> week of the term</a:t>
            </a:r>
          </a:p>
          <a:p>
            <a:pPr>
              <a:buClr>
                <a:schemeClr val="tx1"/>
              </a:buClr>
            </a:pPr>
            <a:r>
              <a:rPr lang="en-US" sz="2800" dirty="0" smtClean="0">
                <a:effectLst>
                  <a:outerShdw blurRad="38100" dist="38100" dir="2700000" algn="tl">
                    <a:srgbClr val="000000">
                      <a:alpha val="43137"/>
                    </a:srgbClr>
                  </a:outerShdw>
                </a:effectLst>
              </a:rPr>
              <a:t>Any request for a drop after the 10</a:t>
            </a:r>
            <a:r>
              <a:rPr lang="en-US" sz="2800" baseline="30000" dirty="0" smtClean="0">
                <a:effectLst>
                  <a:outerShdw blurRad="38100" dist="38100" dir="2700000" algn="tl">
                    <a:srgbClr val="000000">
                      <a:alpha val="43137"/>
                    </a:srgbClr>
                  </a:outerShdw>
                </a:effectLst>
              </a:rPr>
              <a:t>th</a:t>
            </a:r>
            <a:r>
              <a:rPr lang="en-US" sz="2800" dirty="0" smtClean="0">
                <a:effectLst>
                  <a:outerShdw blurRad="38100" dist="38100" dir="2700000" algn="tl">
                    <a:srgbClr val="000000">
                      <a:alpha val="43137"/>
                    </a:srgbClr>
                  </a:outerShdw>
                </a:effectLst>
              </a:rPr>
              <a:t>  week deadline would go through Student Life</a:t>
            </a:r>
          </a:p>
        </p:txBody>
      </p:sp>
    </p:spTree>
    <p:extLst>
      <p:ext uri="{BB962C8B-B14F-4D97-AF65-F5344CB8AC3E}">
        <p14:creationId xmlns:p14="http://schemas.microsoft.com/office/powerpoint/2010/main" val="3631860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Office of the Registrar</a:t>
            </a:r>
            <a:r>
              <a:rPr lang="en-US" dirty="0" smtClean="0"/>
              <a:t/>
            </a:r>
            <a:br>
              <a:rPr lang="en-US" dirty="0" smtClean="0"/>
            </a:br>
            <a:r>
              <a:rPr lang="en-US" sz="3600" dirty="0" smtClean="0"/>
              <a:t>Functions and Responsibilities</a:t>
            </a:r>
            <a:endParaRPr lang="en-US" sz="3600" dirty="0"/>
          </a:p>
        </p:txBody>
      </p:sp>
      <p:sp>
        <p:nvSpPr>
          <p:cNvPr id="3" name="Content Placeholder 2"/>
          <p:cNvSpPr>
            <a:spLocks noGrp="1"/>
          </p:cNvSpPr>
          <p:nvPr>
            <p:ph idx="1"/>
          </p:nvPr>
        </p:nvSpPr>
        <p:spPr/>
        <p:txBody>
          <a:bodyPr/>
          <a:lstStyle/>
          <a:p>
            <a:pPr marL="0" indent="0">
              <a:buNone/>
            </a:pPr>
            <a:r>
              <a:rPr lang="en-US" b="1" dirty="0">
                <a:effectLst>
                  <a:outerShdw blurRad="38100" dist="38100" dir="2700000" algn="tl">
                    <a:srgbClr val="000000">
                      <a:alpha val="43137"/>
                    </a:srgbClr>
                  </a:outerShdw>
                </a:effectLst>
              </a:rPr>
              <a:t>Who We Serve</a:t>
            </a:r>
          </a:p>
          <a:p>
            <a:pPr marL="0" indent="0">
              <a:buNone/>
            </a:pPr>
            <a:r>
              <a:rPr lang="en-US" dirty="0" smtClean="0"/>
              <a:t>	The </a:t>
            </a:r>
            <a:r>
              <a:rPr lang="en-US" dirty="0"/>
              <a:t>constituency groups served by </a:t>
            </a:r>
            <a:r>
              <a:rPr lang="en-US" dirty="0" smtClean="0"/>
              <a:t>	the </a:t>
            </a:r>
            <a:r>
              <a:rPr lang="en-US" dirty="0"/>
              <a:t>Registrar include students, </a:t>
            </a:r>
            <a:r>
              <a:rPr lang="en-US" dirty="0" smtClean="0"/>
              <a:t>	parents</a:t>
            </a:r>
            <a:r>
              <a:rPr lang="en-US" dirty="0"/>
              <a:t>, faculty, </a:t>
            </a:r>
            <a:r>
              <a:rPr lang="en-US" dirty="0" smtClean="0"/>
              <a:t>staff, 	administrators</a:t>
            </a:r>
            <a:r>
              <a:rPr lang="en-US" dirty="0"/>
              <a:t>, academic and </a:t>
            </a:r>
            <a:r>
              <a:rPr lang="en-US" dirty="0" smtClean="0"/>
              <a:t>	student </a:t>
            </a:r>
            <a:r>
              <a:rPr lang="en-US" dirty="0"/>
              <a:t>service departments, state </a:t>
            </a:r>
            <a:r>
              <a:rPr lang="en-US" dirty="0" smtClean="0"/>
              <a:t>	and </a:t>
            </a:r>
            <a:r>
              <a:rPr lang="en-US" dirty="0"/>
              <a:t>federal governing agencies, </a:t>
            </a:r>
            <a:r>
              <a:rPr lang="en-US" dirty="0" smtClean="0"/>
              <a:t>	NCAA</a:t>
            </a:r>
            <a:r>
              <a:rPr lang="en-US" dirty="0"/>
              <a:t>, VA, and other higher </a:t>
            </a:r>
            <a:r>
              <a:rPr lang="en-US" dirty="0" smtClean="0"/>
              <a:t>	education </a:t>
            </a:r>
            <a:r>
              <a:rPr lang="en-US" dirty="0"/>
              <a:t>colleagues.</a:t>
            </a:r>
          </a:p>
          <a:p>
            <a:endParaRPr lang="en-US" dirty="0"/>
          </a:p>
        </p:txBody>
      </p:sp>
    </p:spTree>
    <p:extLst>
      <p:ext uri="{BB962C8B-B14F-4D97-AF65-F5344CB8AC3E}">
        <p14:creationId xmlns:p14="http://schemas.microsoft.com/office/powerpoint/2010/main" val="27609097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Drops &amp; Withdrawals</a:t>
            </a:r>
            <a:endParaRPr lang="en-US" b="1" dirty="0"/>
          </a:p>
        </p:txBody>
      </p:sp>
      <p:sp>
        <p:nvSpPr>
          <p:cNvPr id="3" name="Content Placeholder 2"/>
          <p:cNvSpPr>
            <a:spLocks noGrp="1"/>
          </p:cNvSpPr>
          <p:nvPr>
            <p:ph idx="1"/>
          </p:nvPr>
        </p:nvSpPr>
        <p:spPr>
          <a:xfrm>
            <a:off x="457200" y="1524000"/>
            <a:ext cx="8229600" cy="4952999"/>
          </a:xfrm>
        </p:spPr>
        <p:txBody>
          <a:bodyPr>
            <a:normAutofit lnSpcReduction="10000"/>
          </a:bodyPr>
          <a:lstStyle/>
          <a:p>
            <a:pPr marL="0" indent="0" algn="ctr">
              <a:buClr>
                <a:schemeClr val="tx1"/>
              </a:buClr>
              <a:buNone/>
            </a:pPr>
            <a:r>
              <a:rPr lang="en-US" b="1" dirty="0" smtClean="0">
                <a:effectLst>
                  <a:outerShdw blurRad="38100" dist="38100" dir="2700000" algn="tl">
                    <a:srgbClr val="000000">
                      <a:alpha val="43137"/>
                    </a:srgbClr>
                  </a:outerShdw>
                </a:effectLst>
              </a:rPr>
              <a:t>Procedures</a:t>
            </a:r>
            <a:endParaRPr lang="en-US" b="1" dirty="0" smtClean="0"/>
          </a:p>
          <a:p>
            <a:pPr marL="0" indent="0">
              <a:buClr>
                <a:schemeClr val="tx1"/>
              </a:buClr>
              <a:buNone/>
            </a:pPr>
            <a:r>
              <a:rPr lang="en-US" b="1" u="sng" dirty="0" smtClean="0">
                <a:effectLst>
                  <a:outerShdw blurRad="38100" dist="38100" dir="2700000" algn="tl">
                    <a:srgbClr val="000000">
                      <a:alpha val="43137"/>
                    </a:srgbClr>
                  </a:outerShdw>
                </a:effectLst>
              </a:rPr>
              <a:t>Withdrawals</a:t>
            </a:r>
          </a:p>
          <a:p>
            <a:pPr>
              <a:buClr>
                <a:schemeClr val="tx1"/>
              </a:buClr>
            </a:pPr>
            <a:r>
              <a:rPr lang="en-US" dirty="0" smtClean="0">
                <a:effectLst>
                  <a:outerShdw blurRad="38100" dist="38100" dir="2700000" algn="tl">
                    <a:srgbClr val="000000">
                      <a:alpha val="43137"/>
                    </a:srgbClr>
                  </a:outerShdw>
                </a:effectLst>
              </a:rPr>
              <a:t>A withdrawal is dropping all courses for a term</a:t>
            </a:r>
          </a:p>
          <a:p>
            <a:pPr>
              <a:buClr>
                <a:schemeClr val="tx1"/>
              </a:buClr>
            </a:pPr>
            <a:r>
              <a:rPr lang="en-US" dirty="0" smtClean="0">
                <a:effectLst>
                  <a:outerShdw blurRad="38100" dist="38100" dir="2700000" algn="tl">
                    <a:srgbClr val="000000">
                      <a:alpha val="43137"/>
                    </a:srgbClr>
                  </a:outerShdw>
                </a:effectLst>
              </a:rPr>
              <a:t>Any withdrawal, regardless of timing, must go through Student Life for approval.  </a:t>
            </a:r>
          </a:p>
          <a:p>
            <a:pPr>
              <a:buClr>
                <a:schemeClr val="tx1"/>
              </a:buClr>
            </a:pPr>
            <a:r>
              <a:rPr lang="en-US" dirty="0" smtClean="0">
                <a:effectLst>
                  <a:outerShdw blurRad="38100" dist="38100" dir="2700000" algn="tl">
                    <a:srgbClr val="000000">
                      <a:alpha val="43137"/>
                    </a:srgbClr>
                  </a:outerShdw>
                </a:effectLst>
              </a:rPr>
              <a:t>Students submit </a:t>
            </a:r>
            <a:r>
              <a:rPr lang="en-US" dirty="0">
                <a:effectLst>
                  <a:outerShdw blurRad="38100" dist="38100" dir="2700000" algn="tl">
                    <a:srgbClr val="000000">
                      <a:alpha val="43137"/>
                    </a:srgbClr>
                  </a:outerShdw>
                </a:effectLst>
              </a:rPr>
              <a:t>form available at </a:t>
            </a:r>
            <a:r>
              <a:rPr lang="en-US" b="1" u="sng" dirty="0">
                <a:effectLst>
                  <a:outerShdw blurRad="38100" dist="38100" dir="2700000" algn="tl">
                    <a:srgbClr val="000000">
                      <a:alpha val="43137"/>
                    </a:srgbClr>
                  </a:outerShdw>
                </a:effectLst>
              </a:rPr>
              <a:t>http://www.twu.edu/student-life-office/withdrawal-information.asp</a:t>
            </a:r>
            <a:endParaRPr lang="en-US" b="1"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86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3536"/>
            <a:ext cx="8153400" cy="1143000"/>
          </a:xfrm>
        </p:spPr>
        <p:txBody>
          <a:bodyPr>
            <a:normAutofit/>
          </a:bodyPr>
          <a:lstStyle/>
          <a:p>
            <a:r>
              <a:rPr lang="en-US" b="1" dirty="0" smtClean="0"/>
              <a:t>Drops </a:t>
            </a:r>
            <a:r>
              <a:rPr lang="en-US" b="1" dirty="0" smtClean="0"/>
              <a:t>&amp; Withdrawals</a:t>
            </a:r>
            <a:endParaRPr lang="en-US" b="1" dirty="0"/>
          </a:p>
        </p:txBody>
      </p:sp>
      <p:sp>
        <p:nvSpPr>
          <p:cNvPr id="3" name="Content Placeholder 2"/>
          <p:cNvSpPr>
            <a:spLocks noGrp="1"/>
          </p:cNvSpPr>
          <p:nvPr>
            <p:ph idx="1"/>
          </p:nvPr>
        </p:nvSpPr>
        <p:spPr>
          <a:xfrm>
            <a:off x="457200" y="1524000"/>
            <a:ext cx="8229600" cy="4952999"/>
          </a:xfrm>
        </p:spPr>
        <p:txBody>
          <a:bodyPr>
            <a:normAutofit/>
          </a:bodyPr>
          <a:lstStyle/>
          <a:p>
            <a:pPr marL="0" indent="0" algn="ctr">
              <a:buClr>
                <a:schemeClr val="tx1"/>
              </a:buClr>
              <a:buNone/>
            </a:pPr>
            <a:r>
              <a:rPr lang="en-US" sz="4800" b="1" dirty="0" smtClean="0">
                <a:effectLst>
                  <a:outerShdw blurRad="38100" dist="38100" dir="2700000" algn="tl">
                    <a:srgbClr val="000000">
                      <a:alpha val="43137"/>
                    </a:srgbClr>
                  </a:outerShdw>
                </a:effectLst>
              </a:rPr>
              <a:t>W vs. WF</a:t>
            </a:r>
            <a:endParaRPr lang="en-US" sz="4800" b="1" dirty="0" smtClean="0">
              <a:effectLst>
                <a:outerShdw blurRad="38100" dist="38100" dir="2700000" algn="tl">
                  <a:srgbClr val="000000">
                    <a:alpha val="43137"/>
                  </a:srgbClr>
                </a:outerShdw>
              </a:effectLst>
            </a:endParaRPr>
          </a:p>
          <a:p>
            <a:pPr>
              <a:buClr>
                <a:schemeClr val="tx1"/>
              </a:buClr>
            </a:pPr>
            <a:r>
              <a:rPr lang="en-US" dirty="0" smtClean="0">
                <a:effectLst>
                  <a:outerShdw blurRad="38100" dist="38100" dir="2700000" algn="tl">
                    <a:srgbClr val="000000">
                      <a:alpha val="43137"/>
                    </a:srgbClr>
                  </a:outerShdw>
                </a:effectLst>
              </a:rPr>
              <a:t>After sixth week instructor has option to assign a W or WF.  </a:t>
            </a:r>
          </a:p>
          <a:p>
            <a:pPr>
              <a:buClr>
                <a:schemeClr val="tx1"/>
              </a:buClr>
            </a:pPr>
            <a:r>
              <a:rPr lang="en-US" dirty="0" smtClean="0">
                <a:effectLst>
                  <a:outerShdw blurRad="38100" dist="38100" dir="2700000" algn="tl">
                    <a:srgbClr val="000000">
                      <a:alpha val="43137"/>
                    </a:srgbClr>
                  </a:outerShdw>
                </a:effectLst>
              </a:rPr>
              <a:t>WF is the most punitive grade of all grades:</a:t>
            </a:r>
          </a:p>
          <a:p>
            <a:pPr lvl="1">
              <a:buClr>
                <a:schemeClr val="tx1"/>
              </a:buClr>
            </a:pPr>
            <a:r>
              <a:rPr lang="en-US" dirty="0" smtClean="0">
                <a:effectLst>
                  <a:outerShdw blurRad="38100" dist="38100" dir="2700000" algn="tl">
                    <a:srgbClr val="000000">
                      <a:alpha val="43137"/>
                    </a:srgbClr>
                  </a:outerShdw>
                </a:effectLst>
              </a:rPr>
              <a:t>Impacts GPA same as an F</a:t>
            </a:r>
          </a:p>
          <a:p>
            <a:pPr lvl="1">
              <a:buClr>
                <a:schemeClr val="tx1"/>
              </a:buClr>
            </a:pPr>
            <a:r>
              <a:rPr lang="en-US" dirty="0" smtClean="0">
                <a:effectLst>
                  <a:outerShdw blurRad="38100" dist="38100" dir="2700000" algn="tl">
                    <a:srgbClr val="000000">
                      <a:alpha val="43137"/>
                    </a:srgbClr>
                  </a:outerShdw>
                </a:effectLst>
              </a:rPr>
              <a:t>Student loses enrollment status (Ex. VA &amp; FA)</a:t>
            </a:r>
          </a:p>
          <a:p>
            <a:pPr lvl="1">
              <a:buClr>
                <a:schemeClr val="tx1"/>
              </a:buClr>
            </a:pPr>
            <a:r>
              <a:rPr lang="en-US" dirty="0" smtClean="0">
                <a:effectLst>
                  <a:outerShdw blurRad="38100" dist="38100" dir="2700000" algn="tl">
                    <a:srgbClr val="000000">
                      <a:alpha val="43137"/>
                    </a:srgbClr>
                  </a:outerShdw>
                </a:effectLst>
              </a:rPr>
              <a:t>Student typically would be better off to take an F instead of WF</a:t>
            </a:r>
            <a:endParaRPr lang="en-US" dirty="0">
              <a:effectLst>
                <a:outerShdw blurRad="38100" dist="38100" dir="2700000" algn="tl">
                  <a:srgbClr val="000000">
                    <a:alpha val="43137"/>
                  </a:srgbClr>
                </a:outerShdw>
              </a:effectLst>
            </a:endParaRPr>
          </a:p>
          <a:p>
            <a:pPr marL="0" indent="0" algn="ctr">
              <a:buClr>
                <a:schemeClr val="tx1"/>
              </a:buClr>
              <a:buNone/>
            </a:pPr>
            <a:endParaRPr lang="en-US" sz="5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62102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Drops &amp; Withdrawals</a:t>
            </a:r>
            <a:endParaRPr lang="en-US" b="1" dirty="0"/>
          </a:p>
        </p:txBody>
      </p:sp>
      <p:sp>
        <p:nvSpPr>
          <p:cNvPr id="3" name="Content Placeholder 2"/>
          <p:cNvSpPr>
            <a:spLocks noGrp="1"/>
          </p:cNvSpPr>
          <p:nvPr>
            <p:ph idx="1"/>
          </p:nvPr>
        </p:nvSpPr>
        <p:spPr>
          <a:xfrm>
            <a:off x="457200" y="1524000"/>
            <a:ext cx="8229600" cy="4952999"/>
          </a:xfrm>
        </p:spPr>
        <p:txBody>
          <a:bodyPr>
            <a:normAutofit/>
          </a:bodyPr>
          <a:lstStyle/>
          <a:p>
            <a:pPr marL="0" indent="0">
              <a:buClr>
                <a:schemeClr val="tx1"/>
              </a:buClr>
              <a:buNone/>
            </a:pPr>
            <a:r>
              <a:rPr lang="en-US" sz="4000" b="1" u="sng" dirty="0" smtClean="0">
                <a:effectLst>
                  <a:outerShdw blurRad="38100" dist="38100" dir="2700000" algn="tl">
                    <a:srgbClr val="000000">
                      <a:alpha val="43137"/>
                    </a:srgbClr>
                  </a:outerShdw>
                </a:effectLst>
              </a:rPr>
              <a:t>Six Drop Rule</a:t>
            </a:r>
          </a:p>
          <a:p>
            <a:pPr>
              <a:buClr>
                <a:schemeClr val="tx1"/>
              </a:buClr>
            </a:pPr>
            <a:r>
              <a:rPr lang="en-US" dirty="0" smtClean="0">
                <a:effectLst>
                  <a:outerShdw blurRad="38100" dist="38100" dir="2700000" algn="tl">
                    <a:srgbClr val="000000">
                      <a:alpha val="43137"/>
                    </a:srgbClr>
                  </a:outerShdw>
                </a:effectLst>
              </a:rPr>
              <a:t>State law</a:t>
            </a:r>
          </a:p>
          <a:p>
            <a:pPr>
              <a:buClr>
                <a:schemeClr val="tx1"/>
              </a:buClr>
            </a:pPr>
            <a:r>
              <a:rPr lang="en-US" dirty="0" smtClean="0">
                <a:effectLst>
                  <a:outerShdw blurRad="38100" dist="38100" dir="2700000" algn="tl">
                    <a:srgbClr val="000000">
                      <a:alpha val="43137"/>
                    </a:srgbClr>
                  </a:outerShdw>
                </a:effectLst>
              </a:rPr>
              <a:t>Applies to students first enrolling in higher education Fall 2007 or later</a:t>
            </a:r>
          </a:p>
          <a:p>
            <a:pPr>
              <a:buClr>
                <a:schemeClr val="tx1"/>
              </a:buClr>
            </a:pPr>
            <a:r>
              <a:rPr lang="en-US" dirty="0" smtClean="0">
                <a:effectLst>
                  <a:outerShdw blurRad="38100" dist="38100" dir="2700000" algn="tl">
                    <a:srgbClr val="000000">
                      <a:alpha val="43137"/>
                    </a:srgbClr>
                  </a:outerShdw>
                </a:effectLst>
              </a:rPr>
              <a:t>Student can only attain six drops (a drop after the census date) cumulatively at all Texas institutions during undergraduate career</a:t>
            </a:r>
          </a:p>
          <a:p>
            <a:pPr marL="0" indent="0">
              <a:buClr>
                <a:schemeClr val="tx1"/>
              </a:buClr>
              <a:buNone/>
            </a:pPr>
            <a:endParaRPr lang="en-US" dirty="0">
              <a:effectLst>
                <a:outerShdw blurRad="38100" dist="38100" dir="2700000" algn="tl">
                  <a:srgbClr val="000000">
                    <a:alpha val="43137"/>
                  </a:srgbClr>
                </a:outerShdw>
              </a:effectLst>
            </a:endParaRPr>
          </a:p>
          <a:p>
            <a:pPr marL="0" indent="0" algn="ctr">
              <a:buClr>
                <a:schemeClr val="tx1"/>
              </a:buClr>
              <a:buNone/>
            </a:pPr>
            <a:endParaRPr lang="en-US" sz="5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50080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Drops &amp; Withdrawals</a:t>
            </a:r>
            <a:endParaRPr lang="en-US" b="1" dirty="0"/>
          </a:p>
        </p:txBody>
      </p:sp>
      <p:sp>
        <p:nvSpPr>
          <p:cNvPr id="3" name="Content Placeholder 2"/>
          <p:cNvSpPr>
            <a:spLocks noGrp="1"/>
          </p:cNvSpPr>
          <p:nvPr>
            <p:ph idx="1"/>
          </p:nvPr>
        </p:nvSpPr>
        <p:spPr>
          <a:xfrm>
            <a:off x="457200" y="1524000"/>
            <a:ext cx="8229600" cy="4952999"/>
          </a:xfrm>
        </p:spPr>
        <p:txBody>
          <a:bodyPr>
            <a:normAutofit/>
          </a:bodyPr>
          <a:lstStyle/>
          <a:p>
            <a:pPr marL="0" indent="0">
              <a:buClr>
                <a:schemeClr val="tx1"/>
              </a:buClr>
              <a:buNone/>
            </a:pPr>
            <a:r>
              <a:rPr lang="en-US" sz="4000" b="1" u="sng" dirty="0" smtClean="0">
                <a:effectLst>
                  <a:outerShdw blurRad="38100" dist="38100" dir="2700000" algn="tl">
                    <a:srgbClr val="000000">
                      <a:alpha val="43137"/>
                    </a:srgbClr>
                  </a:outerShdw>
                </a:effectLst>
              </a:rPr>
              <a:t>Six Drop Rule</a:t>
            </a:r>
          </a:p>
          <a:p>
            <a:pPr>
              <a:buClr>
                <a:schemeClr val="tx1"/>
              </a:buClr>
            </a:pPr>
            <a:r>
              <a:rPr lang="en-US" dirty="0">
                <a:effectLst>
                  <a:outerShdw blurRad="38100" dist="38100" dir="2700000" algn="tl">
                    <a:srgbClr val="000000">
                      <a:alpha val="43137"/>
                    </a:srgbClr>
                  </a:outerShdw>
                </a:effectLst>
              </a:rPr>
              <a:t>Withdrawals do not </a:t>
            </a:r>
            <a:r>
              <a:rPr lang="en-US" dirty="0" smtClean="0">
                <a:effectLst>
                  <a:outerShdw blurRad="38100" dist="38100" dir="2700000" algn="tl">
                    <a:srgbClr val="000000">
                      <a:alpha val="43137"/>
                    </a:srgbClr>
                  </a:outerShdw>
                </a:effectLst>
              </a:rPr>
              <a:t>count</a:t>
            </a:r>
          </a:p>
          <a:p>
            <a:pPr>
              <a:buClr>
                <a:schemeClr val="tx1"/>
              </a:buClr>
            </a:pPr>
            <a:r>
              <a:rPr lang="en-US" dirty="0" smtClean="0">
                <a:effectLst>
                  <a:outerShdw blurRad="38100" dist="38100" dir="2700000" algn="tl">
                    <a:srgbClr val="000000">
                      <a:alpha val="43137"/>
                    </a:srgbClr>
                  </a:outerShdw>
                </a:effectLst>
              </a:rPr>
              <a:t>Private/Out-of-state do not count</a:t>
            </a:r>
          </a:p>
          <a:p>
            <a:pPr>
              <a:buClr>
                <a:schemeClr val="tx1"/>
              </a:buClr>
            </a:pPr>
            <a:r>
              <a:rPr lang="en-US" dirty="0" smtClean="0">
                <a:effectLst>
                  <a:outerShdw blurRad="38100" dist="38100" dir="2700000" algn="tl">
                    <a:srgbClr val="000000">
                      <a:alpha val="43137"/>
                    </a:srgbClr>
                  </a:outerShdw>
                </a:effectLst>
              </a:rPr>
              <a:t>After student attains six drops, can no longer drop a course</a:t>
            </a:r>
          </a:p>
          <a:p>
            <a:pPr>
              <a:buClr>
                <a:schemeClr val="tx1"/>
              </a:buClr>
            </a:pPr>
            <a:r>
              <a:rPr lang="en-US" dirty="0" smtClean="0">
                <a:effectLst>
                  <a:outerShdw blurRad="38100" dist="38100" dir="2700000" algn="tl">
                    <a:srgbClr val="000000">
                      <a:alpha val="43137"/>
                    </a:srgbClr>
                  </a:outerShdw>
                </a:effectLst>
              </a:rPr>
              <a:t>Revised drop form designed to help facilitate new law</a:t>
            </a:r>
          </a:p>
          <a:p>
            <a:pPr>
              <a:buClr>
                <a:schemeClr val="tx1"/>
              </a:buClr>
            </a:pPr>
            <a:r>
              <a:rPr lang="en-US" dirty="0" smtClean="0">
                <a:effectLst>
                  <a:outerShdw blurRad="38100" dist="38100" dir="2700000" algn="tl">
                    <a:srgbClr val="000000">
                      <a:alpha val="43137"/>
                    </a:srgbClr>
                  </a:outerShdw>
                </a:effectLst>
              </a:rPr>
              <a:t>Drops counting towards six drop indicated with W&amp;</a:t>
            </a:r>
            <a:endParaRPr lang="en-US" dirty="0">
              <a:effectLst>
                <a:outerShdw blurRad="38100" dist="38100" dir="2700000" algn="tl">
                  <a:srgbClr val="000000">
                    <a:alpha val="43137"/>
                  </a:srgbClr>
                </a:outerShdw>
              </a:effectLst>
            </a:endParaRPr>
          </a:p>
          <a:p>
            <a:pPr marL="0" indent="0" algn="ctr">
              <a:buClr>
                <a:schemeClr val="tx1"/>
              </a:buClr>
              <a:buNone/>
            </a:pPr>
            <a:endParaRPr lang="en-US" sz="5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31012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Drops &amp; Withdrawals</a:t>
            </a:r>
            <a:endParaRPr lang="en-US" b="1" dirty="0"/>
          </a:p>
        </p:txBody>
      </p:sp>
      <p:sp>
        <p:nvSpPr>
          <p:cNvPr id="3" name="Content Placeholder 2"/>
          <p:cNvSpPr>
            <a:spLocks noGrp="1"/>
          </p:cNvSpPr>
          <p:nvPr>
            <p:ph idx="1"/>
          </p:nvPr>
        </p:nvSpPr>
        <p:spPr>
          <a:xfrm>
            <a:off x="457200" y="1524000"/>
            <a:ext cx="8229600" cy="4952999"/>
          </a:xfrm>
        </p:spPr>
        <p:txBody>
          <a:bodyPr>
            <a:normAutofit/>
          </a:bodyPr>
          <a:lstStyle/>
          <a:p>
            <a:pPr marL="0" indent="0">
              <a:buClr>
                <a:schemeClr val="tx1"/>
              </a:buClr>
              <a:buNone/>
            </a:pPr>
            <a:r>
              <a:rPr lang="en-US" sz="4000" b="1" u="sng" dirty="0" smtClean="0">
                <a:effectLst>
                  <a:outerShdw blurRad="38100" dist="38100" dir="2700000" algn="tl">
                    <a:srgbClr val="000000">
                      <a:alpha val="43137"/>
                    </a:srgbClr>
                  </a:outerShdw>
                </a:effectLst>
              </a:rPr>
              <a:t>Student &amp; Faculty Notification</a:t>
            </a:r>
          </a:p>
          <a:p>
            <a:pPr>
              <a:buClr>
                <a:schemeClr val="tx1"/>
              </a:buClr>
            </a:pPr>
            <a:endParaRPr lang="en-US" dirty="0" smtClean="0">
              <a:effectLst>
                <a:outerShdw blurRad="38100" dist="38100" dir="2700000" algn="tl">
                  <a:srgbClr val="000000">
                    <a:alpha val="43137"/>
                  </a:srgbClr>
                </a:outerShdw>
              </a:effectLst>
            </a:endParaRPr>
          </a:p>
          <a:p>
            <a:pPr>
              <a:buClr>
                <a:schemeClr val="tx1"/>
              </a:buClr>
            </a:pPr>
            <a:r>
              <a:rPr lang="en-US" dirty="0" smtClean="0">
                <a:effectLst>
                  <a:outerShdw blurRad="38100" dist="38100" dir="2700000" algn="tl">
                    <a:srgbClr val="000000">
                      <a:alpha val="43137"/>
                    </a:srgbClr>
                  </a:outerShdw>
                </a:effectLst>
              </a:rPr>
              <a:t>New notification system implemented Summer 2012</a:t>
            </a:r>
          </a:p>
          <a:p>
            <a:pPr marL="0" indent="0">
              <a:buClr>
                <a:schemeClr val="tx1"/>
              </a:buClr>
              <a:buNone/>
            </a:pPr>
            <a:endParaRPr lang="en-US" dirty="0" smtClean="0">
              <a:effectLst>
                <a:outerShdw blurRad="38100" dist="38100" dir="2700000" algn="tl">
                  <a:srgbClr val="000000">
                    <a:alpha val="43137"/>
                  </a:srgbClr>
                </a:outerShdw>
              </a:effectLst>
            </a:endParaRPr>
          </a:p>
          <a:p>
            <a:pPr>
              <a:buClr>
                <a:schemeClr val="tx1"/>
              </a:buClr>
            </a:pPr>
            <a:r>
              <a:rPr lang="en-US" dirty="0" smtClean="0">
                <a:effectLst>
                  <a:outerShdw blurRad="38100" dist="38100" dir="2700000" algn="tl">
                    <a:srgbClr val="000000">
                      <a:alpha val="43137"/>
                    </a:srgbClr>
                  </a:outerShdw>
                </a:effectLst>
              </a:rPr>
              <a:t>Any drop of a course after the census date will generate an automatic email to both the student and the instructor</a:t>
            </a:r>
            <a:endParaRPr lang="en-US" dirty="0">
              <a:effectLst>
                <a:outerShdw blurRad="38100" dist="38100" dir="2700000" algn="tl">
                  <a:srgbClr val="000000">
                    <a:alpha val="43137"/>
                  </a:srgbClr>
                </a:outerShdw>
              </a:effectLst>
            </a:endParaRPr>
          </a:p>
          <a:p>
            <a:pPr marL="0" indent="0" algn="ctr">
              <a:buClr>
                <a:schemeClr val="tx1"/>
              </a:buClr>
              <a:buNone/>
            </a:pPr>
            <a:endParaRPr lang="en-US" sz="5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47393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Course Rosters &amp; Verification</a:t>
            </a:r>
            <a:endParaRPr lang="en-US" b="1" dirty="0"/>
          </a:p>
        </p:txBody>
      </p:sp>
      <p:sp>
        <p:nvSpPr>
          <p:cNvPr id="3" name="Content Placeholder 2"/>
          <p:cNvSpPr>
            <a:spLocks noGrp="1"/>
          </p:cNvSpPr>
          <p:nvPr>
            <p:ph idx="1"/>
          </p:nvPr>
        </p:nvSpPr>
        <p:spPr/>
        <p:txBody>
          <a:bodyPr>
            <a:normAutofit/>
          </a:bodyPr>
          <a:lstStyle/>
          <a:p>
            <a:pPr>
              <a:buClr>
                <a:schemeClr val="tx1"/>
              </a:buClr>
              <a:buFont typeface="Courier New" pitchFamily="49" charset="0"/>
              <a:buChar char="o"/>
            </a:pPr>
            <a:r>
              <a:rPr lang="en-US" dirty="0">
                <a:effectLst>
                  <a:outerShdw blurRad="38100" dist="38100" dir="2700000" algn="tl">
                    <a:srgbClr val="000000">
                      <a:alpha val="43137"/>
                    </a:srgbClr>
                  </a:outerShdw>
                </a:effectLst>
              </a:rPr>
              <a:t>A</a:t>
            </a:r>
            <a:r>
              <a:rPr lang="en-US" dirty="0" smtClean="0">
                <a:effectLst>
                  <a:outerShdw blurRad="38100" dist="38100" dir="2700000" algn="tl">
                    <a:srgbClr val="000000">
                      <a:alpha val="43137"/>
                    </a:srgbClr>
                  </a:outerShdw>
                </a:effectLst>
              </a:rPr>
              <a:t>ll instructors must verify rosters after census date to ensure accuracy</a:t>
            </a:r>
          </a:p>
          <a:p>
            <a:pPr marL="0" indent="0">
              <a:buClr>
                <a:schemeClr val="tx1"/>
              </a:buClr>
              <a:buNone/>
            </a:pPr>
            <a:endParaRPr lang="en-US"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The earlier attendance can be taken the better to help identify students who think they are registered </a:t>
            </a:r>
            <a:r>
              <a:rPr lang="en-US" smtClean="0">
                <a:effectLst>
                  <a:outerShdw blurRad="38100" dist="38100" dir="2700000" algn="tl">
                    <a:srgbClr val="000000">
                      <a:alpha val="43137"/>
                    </a:srgbClr>
                  </a:outerShdw>
                </a:effectLst>
              </a:rPr>
              <a:t>but are </a:t>
            </a:r>
            <a:r>
              <a:rPr lang="en-US" dirty="0" smtClean="0">
                <a:effectLst>
                  <a:outerShdw blurRad="38100" dist="38100" dir="2700000" algn="tl">
                    <a:srgbClr val="000000">
                      <a:alpha val="43137"/>
                    </a:srgbClr>
                  </a:outerShdw>
                </a:effectLst>
              </a:rPr>
              <a:t>not</a:t>
            </a:r>
          </a:p>
        </p:txBody>
      </p:sp>
    </p:spTree>
    <p:extLst>
      <p:ext uri="{BB962C8B-B14F-4D97-AF65-F5344CB8AC3E}">
        <p14:creationId xmlns:p14="http://schemas.microsoft.com/office/powerpoint/2010/main" val="7710689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Course Rosters &amp; Verification</a:t>
            </a:r>
            <a:endParaRPr lang="en-US" b="1" dirty="0"/>
          </a:p>
        </p:txBody>
      </p:sp>
      <p:sp>
        <p:nvSpPr>
          <p:cNvPr id="3" name="Content Placeholder 2"/>
          <p:cNvSpPr>
            <a:spLocks noGrp="1"/>
          </p:cNvSpPr>
          <p:nvPr>
            <p:ph idx="1"/>
          </p:nvPr>
        </p:nvSpPr>
        <p:spPr/>
        <p:txBody>
          <a:bodyPr>
            <a:normAutofit/>
          </a:bodyPr>
          <a:lstStyle/>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Verifying rosters is extremely important!</a:t>
            </a:r>
          </a:p>
          <a:p>
            <a:pPr>
              <a:buClr>
                <a:schemeClr val="tx1"/>
              </a:buClr>
              <a:buFont typeface="Courier New" pitchFamily="49" charset="0"/>
              <a:buChar char="o"/>
            </a:pPr>
            <a:endParaRPr lang="en-US" dirty="0">
              <a:effectLst>
                <a:outerShdw blurRad="38100" dist="38100" dir="2700000" algn="tl">
                  <a:srgbClr val="000000">
                    <a:alpha val="43137"/>
                  </a:srgbClr>
                </a:outerShdw>
              </a:effectLst>
            </a:endParaRP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Impacts reporting data to the State of Texas, which impacts the student credit hours from which funding is based</a:t>
            </a:r>
          </a:p>
          <a:p>
            <a:pPr lvl="1">
              <a:buClr>
                <a:schemeClr val="tx1"/>
              </a:buClr>
              <a:buFont typeface="Courier New" pitchFamily="49" charset="0"/>
              <a:buChar char="o"/>
            </a:pPr>
            <a:endParaRPr lang="en-US" dirty="0">
              <a:effectLst>
                <a:outerShdw blurRad="38100" dist="38100" dir="2700000" algn="tl">
                  <a:srgbClr val="000000">
                    <a:alpha val="43137"/>
                  </a:srgbClr>
                </a:outerShdw>
              </a:effectLst>
            </a:endParaRP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Impacts compliance with Federal Financial Aid regulations and provides the federally mandated data that Financial Aid and the Registrar must report</a:t>
            </a:r>
          </a:p>
        </p:txBody>
      </p:sp>
    </p:spTree>
    <p:extLst>
      <p:ext uri="{BB962C8B-B14F-4D97-AF65-F5344CB8AC3E}">
        <p14:creationId xmlns:p14="http://schemas.microsoft.com/office/powerpoint/2010/main" val="31786521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Course Rosters &amp; Verification</a:t>
            </a:r>
            <a:endParaRPr lang="en-US" b="1" dirty="0"/>
          </a:p>
        </p:txBody>
      </p:sp>
      <p:sp>
        <p:nvSpPr>
          <p:cNvPr id="3" name="Content Placeholder 2"/>
          <p:cNvSpPr>
            <a:spLocks noGrp="1"/>
          </p:cNvSpPr>
          <p:nvPr>
            <p:ph idx="1"/>
          </p:nvPr>
        </p:nvSpPr>
        <p:spPr/>
        <p:txBody>
          <a:bodyPr>
            <a:normAutofit/>
          </a:bodyPr>
          <a:lstStyle/>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Course rosters are available for verification the day after the census date for each term</a:t>
            </a:r>
          </a:p>
          <a:p>
            <a:pPr>
              <a:buClr>
                <a:schemeClr val="tx1"/>
              </a:buClr>
              <a:buFont typeface="Courier New" pitchFamily="49" charset="0"/>
              <a:buChar char="o"/>
            </a:pPr>
            <a:endParaRPr lang="en-US" b="1" dirty="0">
              <a:effectLst>
                <a:outerShdw blurRad="38100" dist="38100" dir="2700000" algn="tl">
                  <a:srgbClr val="000000">
                    <a:alpha val="43137"/>
                  </a:srgbClr>
                </a:outerShdw>
              </a:effectLst>
            </a:endParaRPr>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Do not base roster verification on Blackboard Roster!  Blackboard is not updated with dropped students</a:t>
            </a:r>
          </a:p>
          <a:p>
            <a:pPr>
              <a:buClr>
                <a:schemeClr val="tx1"/>
              </a:buClr>
              <a:buFont typeface="Courier New" pitchFamily="49" charset="0"/>
              <a:buChar char="o"/>
            </a:pPr>
            <a:endParaRPr lang="en-US"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65570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Grading &amp; Academic Standing</a:t>
            </a:r>
            <a:endParaRPr lang="en-US" b="1" dirty="0"/>
          </a:p>
        </p:txBody>
      </p:sp>
      <p:sp>
        <p:nvSpPr>
          <p:cNvPr id="3" name="Content Placeholder 2"/>
          <p:cNvSpPr>
            <a:spLocks noGrp="1"/>
          </p:cNvSpPr>
          <p:nvPr>
            <p:ph idx="1"/>
          </p:nvPr>
        </p:nvSpPr>
        <p:spPr/>
        <p:txBody>
          <a:bodyPr/>
          <a:lstStyle/>
          <a:p>
            <a:pPr marL="0" indent="0">
              <a:buNone/>
            </a:pPr>
            <a:r>
              <a:rPr lang="en-US" dirty="0" smtClean="0">
                <a:effectLst>
                  <a:outerShdw blurRad="38100" dist="38100" dir="2700000" algn="tl">
                    <a:srgbClr val="000000">
                      <a:alpha val="43137"/>
                    </a:srgbClr>
                  </a:outerShdw>
                </a:effectLst>
              </a:rPr>
              <a:t>Why do we have Early Warning &amp; Midterm grading?</a:t>
            </a:r>
          </a:p>
          <a:p>
            <a:pPr marL="0" indent="0">
              <a:buNone/>
            </a:pPr>
            <a:endParaRPr lang="en-US" dirty="0">
              <a:effectLst>
                <a:outerShdw blurRad="38100" dist="38100" dir="2700000" algn="tl">
                  <a:srgbClr val="000000">
                    <a:alpha val="43137"/>
                  </a:srgbClr>
                </a:outerShdw>
              </a:effectLst>
            </a:endParaRPr>
          </a:p>
          <a:p>
            <a:pPr marL="0" indent="0">
              <a:buNone/>
            </a:pPr>
            <a:r>
              <a:rPr lang="en-US" dirty="0" smtClean="0">
                <a:effectLst>
                  <a:outerShdw blurRad="38100" dist="38100" dir="2700000" algn="tl">
                    <a:srgbClr val="000000">
                      <a:alpha val="43137"/>
                    </a:srgbClr>
                  </a:outerShdw>
                </a:effectLst>
              </a:rPr>
              <a:t>What is the difference?</a:t>
            </a:r>
          </a:p>
          <a:p>
            <a:pPr marL="0" indent="0">
              <a:buNone/>
            </a:pPr>
            <a:endParaRPr lang="en-US" dirty="0">
              <a:effectLst>
                <a:outerShdw blurRad="38100" dist="38100" dir="2700000" algn="tl">
                  <a:srgbClr val="000000">
                    <a:alpha val="43137"/>
                  </a:srgbClr>
                </a:outerShdw>
              </a:effectLst>
            </a:endParaRPr>
          </a:p>
          <a:p>
            <a:pPr marL="0" indent="0">
              <a:buNone/>
            </a:pPr>
            <a:r>
              <a:rPr lang="en-US" dirty="0" smtClean="0">
                <a:effectLst>
                  <a:outerShdw blurRad="38100" dist="38100" dir="2700000" algn="tl">
                    <a:srgbClr val="000000">
                      <a:alpha val="43137"/>
                    </a:srgbClr>
                  </a:outerShdw>
                </a:effectLst>
              </a:rPr>
              <a:t>Why do I have to submit a grade if the student never attended?</a:t>
            </a:r>
          </a:p>
          <a:p>
            <a:pPr marL="0" indent="0">
              <a:buNone/>
            </a:pPr>
            <a:endParaRPr lang="en-US" dirty="0">
              <a:effectLst>
                <a:outerShdw blurRad="38100" dist="38100" dir="2700000" algn="tl">
                  <a:srgbClr val="000000">
                    <a:alpha val="43137"/>
                  </a:srgbClr>
                </a:outerShdw>
              </a:effectLst>
            </a:endParaRPr>
          </a:p>
          <a:p>
            <a:pPr marL="0" indent="0">
              <a:buNone/>
            </a:pPr>
            <a:endParaRPr lang="en-US" dirty="0"/>
          </a:p>
        </p:txBody>
      </p:sp>
    </p:spTree>
    <p:extLst>
      <p:ext uri="{BB962C8B-B14F-4D97-AF65-F5344CB8AC3E}">
        <p14:creationId xmlns:p14="http://schemas.microsoft.com/office/powerpoint/2010/main" val="356144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Grading</a:t>
            </a:r>
            <a:endParaRPr lang="en-US" b="1" dirty="0"/>
          </a:p>
        </p:txBody>
      </p:sp>
      <p:sp>
        <p:nvSpPr>
          <p:cNvPr id="3" name="Content Placeholder 2"/>
          <p:cNvSpPr>
            <a:spLocks noGrp="1"/>
          </p:cNvSpPr>
          <p:nvPr>
            <p:ph idx="1"/>
          </p:nvPr>
        </p:nvSpPr>
        <p:spPr/>
        <p:txBody>
          <a:bodyPr/>
          <a:lstStyle/>
          <a:p>
            <a:pPr marL="0" indent="0">
              <a:buNone/>
            </a:pPr>
            <a:r>
              <a:rPr lang="en-US" b="1" dirty="0" smtClean="0">
                <a:effectLst>
                  <a:outerShdw blurRad="38100" dist="38100" dir="2700000" algn="tl">
                    <a:srgbClr val="000000">
                      <a:alpha val="43137"/>
                    </a:srgbClr>
                  </a:outerShdw>
                </a:effectLst>
              </a:rPr>
              <a:t>Grading Periods</a:t>
            </a:r>
          </a:p>
          <a:p>
            <a:pPr marL="0" indent="0">
              <a:buNone/>
            </a:pPr>
            <a:endParaRPr lang="en-US" dirty="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Early Warning</a:t>
            </a:r>
          </a:p>
          <a:p>
            <a:pPr>
              <a:buClr>
                <a:schemeClr val="tx1"/>
              </a:buClr>
              <a:buFont typeface="Courier New" pitchFamily="49" charset="0"/>
              <a:buChar char="o"/>
            </a:pPr>
            <a:endParaRPr lang="en-US" dirty="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Midterm</a:t>
            </a:r>
          </a:p>
          <a:p>
            <a:pPr>
              <a:buClr>
                <a:schemeClr val="tx1"/>
              </a:buClr>
              <a:buFont typeface="Courier New" pitchFamily="49" charset="0"/>
              <a:buChar char="o"/>
            </a:pPr>
            <a:endParaRPr lang="en-US" dirty="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Final</a:t>
            </a:r>
          </a:p>
          <a:p>
            <a:pPr marL="0" indent="0">
              <a:buNone/>
            </a:pPr>
            <a:endParaRPr lang="en-US" dirty="0">
              <a:effectLst>
                <a:outerShdw blurRad="38100" dist="38100" dir="2700000" algn="tl">
                  <a:srgbClr val="000000">
                    <a:alpha val="43137"/>
                  </a:srgbClr>
                </a:outerShdw>
              </a:effectLst>
            </a:endParaRPr>
          </a:p>
          <a:p>
            <a:pPr marL="0" indent="0">
              <a:buNone/>
            </a:pPr>
            <a:endParaRPr lang="en-US" dirty="0"/>
          </a:p>
        </p:txBody>
      </p:sp>
    </p:spTree>
    <p:extLst>
      <p:ext uri="{BB962C8B-B14F-4D97-AF65-F5344CB8AC3E}">
        <p14:creationId xmlns:p14="http://schemas.microsoft.com/office/powerpoint/2010/main" val="3051773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534400" cy="4526280"/>
          </a:xfrm>
        </p:spPr>
        <p:txBody>
          <a:bodyPr/>
          <a:lstStyle/>
          <a:p>
            <a:pPr lvl="0">
              <a:buClr>
                <a:schemeClr val="tx1"/>
              </a:buClr>
              <a:buFont typeface="Courier New" pitchFamily="49" charset="0"/>
              <a:buChar char="o"/>
            </a:pPr>
            <a:r>
              <a:rPr lang="en-US" sz="2400" dirty="0"/>
              <a:t>Custodian of students’ permanent academic </a:t>
            </a:r>
            <a:r>
              <a:rPr lang="en-US" sz="2400" dirty="0" smtClean="0"/>
              <a:t>records</a:t>
            </a:r>
          </a:p>
          <a:p>
            <a:pPr marL="0" lvl="0" indent="0">
              <a:buClr>
                <a:schemeClr val="tx1"/>
              </a:buClr>
              <a:buNone/>
            </a:pPr>
            <a:endParaRPr lang="en-US" sz="2400" dirty="0" smtClean="0"/>
          </a:p>
          <a:p>
            <a:pPr>
              <a:buClr>
                <a:schemeClr val="tx1"/>
              </a:buClr>
              <a:buFont typeface="Courier New" pitchFamily="49" charset="0"/>
              <a:buChar char="o"/>
            </a:pPr>
            <a:r>
              <a:rPr lang="en-US" sz="2400" dirty="0" smtClean="0"/>
              <a:t>Registration processes</a:t>
            </a:r>
          </a:p>
          <a:p>
            <a:pPr marL="0" indent="0">
              <a:buClr>
                <a:schemeClr val="tx1"/>
              </a:buClr>
              <a:buNone/>
            </a:pPr>
            <a:endParaRPr lang="en-US" sz="2400" dirty="0" smtClean="0"/>
          </a:p>
          <a:p>
            <a:pPr lvl="0">
              <a:buClr>
                <a:schemeClr val="tx1"/>
              </a:buClr>
              <a:buFont typeface="Courier New" pitchFamily="49" charset="0"/>
              <a:buChar char="o"/>
            </a:pPr>
            <a:r>
              <a:rPr lang="en-US" sz="2400" dirty="0"/>
              <a:t>Produce and send official transcripts accurately and in a timely </a:t>
            </a:r>
            <a:r>
              <a:rPr lang="en-US" sz="2400" dirty="0" smtClean="0"/>
              <a:t>manner</a:t>
            </a:r>
          </a:p>
          <a:p>
            <a:pPr marL="0" lvl="0" indent="0">
              <a:buClr>
                <a:schemeClr val="tx1"/>
              </a:buClr>
              <a:buNone/>
            </a:pPr>
            <a:endParaRPr lang="en-US" sz="2400" dirty="0"/>
          </a:p>
          <a:p>
            <a:pPr lvl="0">
              <a:buClr>
                <a:schemeClr val="tx1"/>
              </a:buClr>
              <a:buFont typeface="Courier New" pitchFamily="49" charset="0"/>
              <a:buChar char="o"/>
            </a:pPr>
            <a:r>
              <a:rPr lang="en-US" sz="2400" dirty="0"/>
              <a:t>Ensure a timely and accurate graduation process for students completing their degree programs</a:t>
            </a:r>
          </a:p>
          <a:p>
            <a:pPr marL="0" indent="0">
              <a:buClr>
                <a:schemeClr val="tx1"/>
              </a:buClr>
              <a:buNone/>
            </a:pPr>
            <a:endParaRPr lang="en-US" sz="2400" dirty="0"/>
          </a:p>
          <a:p>
            <a:pPr lvl="0">
              <a:buClr>
                <a:schemeClr val="tx1"/>
              </a:buClr>
              <a:buFont typeface="Courier New" pitchFamily="49" charset="0"/>
              <a:buChar char="o"/>
            </a:pPr>
            <a:endParaRPr lang="en-US" sz="2400" dirty="0"/>
          </a:p>
          <a:p>
            <a:pPr>
              <a:buClr>
                <a:schemeClr val="tx1"/>
              </a:buClr>
              <a:buFont typeface="Courier New" pitchFamily="49" charset="0"/>
              <a:buChar char="o"/>
            </a:pPr>
            <a:endParaRPr lang="en-US" dirty="0"/>
          </a:p>
        </p:txBody>
      </p:sp>
      <p:sp>
        <p:nvSpPr>
          <p:cNvPr id="4" name="Title 1"/>
          <p:cNvSpPr>
            <a:spLocks noGrp="1"/>
          </p:cNvSpPr>
          <p:nvPr>
            <p:ph type="title"/>
          </p:nvPr>
        </p:nvSpPr>
        <p:spPr/>
        <p:txBody>
          <a:bodyPr>
            <a:normAutofit fontScale="90000"/>
          </a:bodyPr>
          <a:lstStyle/>
          <a:p>
            <a:r>
              <a:rPr lang="en-US" b="1" dirty="0" smtClean="0"/>
              <a:t>Office of the Registrar</a:t>
            </a:r>
            <a:r>
              <a:rPr lang="en-US" dirty="0" smtClean="0"/>
              <a:t/>
            </a:r>
            <a:br>
              <a:rPr lang="en-US" dirty="0" smtClean="0"/>
            </a:br>
            <a:r>
              <a:rPr lang="en-US" sz="3600" b="1" dirty="0" smtClean="0"/>
              <a:t>Functions and Responsibilities</a:t>
            </a:r>
            <a:endParaRPr lang="en-US" sz="3600" b="1" dirty="0"/>
          </a:p>
        </p:txBody>
      </p:sp>
    </p:spTree>
    <p:extLst>
      <p:ext uri="{BB962C8B-B14F-4D97-AF65-F5344CB8AC3E}">
        <p14:creationId xmlns:p14="http://schemas.microsoft.com/office/powerpoint/2010/main" val="325043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Grading</a:t>
            </a:r>
            <a:endParaRPr lang="en-US" b="1" dirty="0"/>
          </a:p>
        </p:txBody>
      </p:sp>
      <p:sp>
        <p:nvSpPr>
          <p:cNvPr id="3" name="Content Placeholder 2"/>
          <p:cNvSpPr>
            <a:spLocks noGrp="1"/>
          </p:cNvSpPr>
          <p:nvPr>
            <p:ph idx="1"/>
          </p:nvPr>
        </p:nvSpPr>
        <p:spPr/>
        <p:txBody>
          <a:bodyPr/>
          <a:lstStyle/>
          <a:p>
            <a:pPr marL="0" indent="0">
              <a:buNone/>
            </a:pPr>
            <a:r>
              <a:rPr lang="en-US" b="1" dirty="0" smtClean="0">
                <a:effectLst>
                  <a:outerShdw blurRad="38100" dist="38100" dir="2700000" algn="tl">
                    <a:srgbClr val="000000">
                      <a:alpha val="43137"/>
                    </a:srgbClr>
                  </a:outerShdw>
                </a:effectLst>
              </a:rPr>
              <a:t>Midterm Grading Period</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Identify students not making satisfactory progress </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Opportunity for notification and intervention</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Grading period opens start of 7</a:t>
            </a:r>
            <a:r>
              <a:rPr lang="en-US" baseline="30000" dirty="0" smtClean="0">
                <a:effectLst>
                  <a:outerShdw blurRad="38100" dist="38100" dir="2700000" algn="tl">
                    <a:srgbClr val="000000">
                      <a:alpha val="43137"/>
                    </a:srgbClr>
                  </a:outerShdw>
                </a:effectLst>
              </a:rPr>
              <a:t>th</a:t>
            </a:r>
            <a:r>
              <a:rPr lang="en-US" dirty="0" smtClean="0">
                <a:effectLst>
                  <a:outerShdw blurRad="38100" dist="38100" dir="2700000" algn="tl">
                    <a:srgbClr val="000000">
                      <a:alpha val="43137"/>
                    </a:srgbClr>
                  </a:outerShdw>
                </a:effectLst>
              </a:rPr>
              <a:t> week of term and closes at end of the 8</a:t>
            </a:r>
            <a:r>
              <a:rPr lang="en-US" baseline="30000" dirty="0" smtClean="0">
                <a:effectLst>
                  <a:outerShdw blurRad="38100" dist="38100" dir="2700000" algn="tl">
                    <a:srgbClr val="000000">
                      <a:alpha val="43137"/>
                    </a:srgbClr>
                  </a:outerShdw>
                </a:effectLst>
              </a:rPr>
              <a:t>th</a:t>
            </a:r>
            <a:r>
              <a:rPr lang="en-US" dirty="0" smtClean="0">
                <a:effectLst>
                  <a:outerShdw blurRad="38100" dist="38100" dir="2700000" algn="tl">
                    <a:srgbClr val="000000">
                      <a:alpha val="43137"/>
                    </a:srgbClr>
                  </a:outerShdw>
                </a:effectLst>
              </a:rPr>
              <a:t> week</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Students and departments notified</a:t>
            </a:r>
          </a:p>
          <a:p>
            <a:pPr marL="0" indent="0">
              <a:buNone/>
            </a:pPr>
            <a:endParaRPr lang="en-US" dirty="0">
              <a:effectLst>
                <a:outerShdw blurRad="38100" dist="38100" dir="2700000" algn="tl">
                  <a:srgbClr val="000000">
                    <a:alpha val="43137"/>
                  </a:srgbClr>
                </a:outerShdw>
              </a:effectLst>
            </a:endParaRPr>
          </a:p>
          <a:p>
            <a:pPr marL="0" indent="0">
              <a:buClr>
                <a:schemeClr val="tx1"/>
              </a:buClr>
              <a:buNone/>
            </a:pPr>
            <a:endParaRPr lang="en-US" dirty="0">
              <a:effectLst>
                <a:outerShdw blurRad="38100" dist="38100" dir="2700000" algn="tl">
                  <a:srgbClr val="000000">
                    <a:alpha val="43137"/>
                  </a:srgbClr>
                </a:outerShdw>
              </a:effectLst>
            </a:endParaRPr>
          </a:p>
          <a:p>
            <a:pPr marL="0" indent="0">
              <a:buNone/>
            </a:pPr>
            <a:endParaRPr lang="en-US" dirty="0"/>
          </a:p>
        </p:txBody>
      </p:sp>
    </p:spTree>
    <p:extLst>
      <p:ext uri="{BB962C8B-B14F-4D97-AF65-F5344CB8AC3E}">
        <p14:creationId xmlns:p14="http://schemas.microsoft.com/office/powerpoint/2010/main" val="225867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Grading</a:t>
            </a:r>
            <a:endParaRPr lang="en-US" b="1" dirty="0"/>
          </a:p>
        </p:txBody>
      </p:sp>
      <p:sp>
        <p:nvSpPr>
          <p:cNvPr id="3" name="Content Placeholder 2"/>
          <p:cNvSpPr>
            <a:spLocks noGrp="1"/>
          </p:cNvSpPr>
          <p:nvPr>
            <p:ph idx="1"/>
          </p:nvPr>
        </p:nvSpPr>
        <p:spPr/>
        <p:txBody>
          <a:bodyPr/>
          <a:lstStyle/>
          <a:p>
            <a:pPr marL="0" indent="0">
              <a:buNone/>
            </a:pPr>
            <a:r>
              <a:rPr lang="en-US" b="1" dirty="0" smtClean="0">
                <a:effectLst>
                  <a:outerShdw blurRad="38100" dist="38100" dir="2700000" algn="tl">
                    <a:srgbClr val="000000">
                      <a:alpha val="43137"/>
                    </a:srgbClr>
                  </a:outerShdw>
                </a:effectLst>
              </a:rPr>
              <a:t>Early Warning Grading Period</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Initially designed to target freshmen</a:t>
            </a: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Observations were that midterm grades may be too late for first time freshmen</a:t>
            </a: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Departments wanted to identify and intervene sooner for this particular group of students</a:t>
            </a: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Opens third week of term and closes end of fifth week</a:t>
            </a:r>
          </a:p>
          <a:p>
            <a:pPr marL="0" indent="0">
              <a:buNone/>
            </a:pPr>
            <a:endParaRPr lang="en-US" dirty="0">
              <a:effectLst>
                <a:outerShdw blurRad="38100" dist="38100" dir="2700000" algn="tl">
                  <a:srgbClr val="000000">
                    <a:alpha val="43137"/>
                  </a:srgbClr>
                </a:outerShdw>
              </a:effectLst>
            </a:endParaRPr>
          </a:p>
          <a:p>
            <a:pPr marL="0" indent="0">
              <a:buClr>
                <a:schemeClr val="tx1"/>
              </a:buClr>
              <a:buNone/>
            </a:pPr>
            <a:endParaRPr lang="en-US" dirty="0">
              <a:effectLst>
                <a:outerShdw blurRad="38100" dist="38100" dir="2700000" algn="tl">
                  <a:srgbClr val="000000">
                    <a:alpha val="43137"/>
                  </a:srgbClr>
                </a:outerShdw>
              </a:effectLst>
            </a:endParaRPr>
          </a:p>
          <a:p>
            <a:pPr marL="0" indent="0">
              <a:buNone/>
            </a:pPr>
            <a:endParaRPr lang="en-US" dirty="0"/>
          </a:p>
        </p:txBody>
      </p:sp>
    </p:spTree>
    <p:extLst>
      <p:ext uri="{BB962C8B-B14F-4D97-AF65-F5344CB8AC3E}">
        <p14:creationId xmlns:p14="http://schemas.microsoft.com/office/powerpoint/2010/main" val="251312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effectLst>
                  <a:outerShdw blurRad="38100" dist="38100" dir="2700000" algn="tl">
                    <a:srgbClr val="000000">
                      <a:alpha val="43137"/>
                    </a:srgbClr>
                  </a:outerShdw>
                </a:effectLst>
              </a:rPr>
              <a:t>Early Warning &amp; Midterm Grading</a:t>
            </a:r>
            <a:endParaRPr lang="en-US" b="1" dirty="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Strongly encouraged but not necessarily mandatory (no begging from the Registrar to get them in!)</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Grades are used for information purposes only…not processed in Colleague and do not appear on the grade roster</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A service to students</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Grades do not impact GPA or academic standing</a:t>
            </a:r>
          </a:p>
          <a:p>
            <a:pPr marL="0" indent="0">
              <a:buClr>
                <a:schemeClr val="tx1"/>
              </a:buClr>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48471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a:t>
            </a:r>
            <a:endParaRPr lang="en-US" b="1" dirty="0"/>
          </a:p>
        </p:txBody>
      </p:sp>
      <p:sp>
        <p:nvSpPr>
          <p:cNvPr id="3" name="Content Placeholder 2"/>
          <p:cNvSpPr>
            <a:spLocks noGrp="1"/>
          </p:cNvSpPr>
          <p:nvPr>
            <p:ph idx="1"/>
          </p:nvPr>
        </p:nvSpPr>
        <p:spPr>
          <a:xfrm>
            <a:off x="457200" y="1371600"/>
            <a:ext cx="8229600" cy="4800917"/>
          </a:xfrm>
        </p:spPr>
        <p:txBody>
          <a:bodyPr>
            <a:normAutofit fontScale="92500" lnSpcReduction="10000"/>
          </a:bodyPr>
          <a:lstStyle/>
          <a:p>
            <a:pPr marL="0" indent="0" algn="ctr">
              <a:buNone/>
            </a:pPr>
            <a:r>
              <a:rPr lang="en-US" sz="3900" b="1" dirty="0" smtClean="0">
                <a:effectLst>
                  <a:outerShdw blurRad="38100" dist="38100" dir="2700000" algn="tl">
                    <a:srgbClr val="000000">
                      <a:alpha val="43137"/>
                    </a:srgbClr>
                  </a:outerShdw>
                </a:effectLst>
              </a:rPr>
              <a:t>Final Grading</a:t>
            </a:r>
            <a:endParaRPr lang="en-US" sz="3900" b="1" dirty="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Mandatory</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Grades are official and impact GPA, Academic Standing, etc.</a:t>
            </a:r>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All enrolled students on roster must have a final grade submitted even if instructor indicates the student never attended</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Timely submission is critical</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Deadline is posted in Academic Calendar. TWU has longer deadline than most all other institutions</a:t>
            </a:r>
          </a:p>
          <a:p>
            <a:pPr marL="0" indent="0">
              <a:buClr>
                <a:schemeClr val="tx1"/>
              </a:buClr>
              <a:buNone/>
            </a:pPr>
            <a:endParaRPr lang="en-US" dirty="0" smtClean="0">
              <a:effectLst>
                <a:outerShdw blurRad="38100" dist="38100" dir="2700000" algn="tl">
                  <a:srgbClr val="000000">
                    <a:alpha val="43137"/>
                  </a:srgbClr>
                </a:outerShdw>
              </a:effectLst>
            </a:endParaRPr>
          </a:p>
          <a:p>
            <a:pPr marL="0" indent="0">
              <a:buClr>
                <a:schemeClr val="tx1"/>
              </a:buClr>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368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effectLst>
                  <a:outerShdw blurRad="38100" dist="38100" dir="2700000" algn="tl">
                    <a:srgbClr val="000000">
                      <a:alpha val="43137"/>
                    </a:srgbClr>
                  </a:outerShdw>
                </a:effectLst>
              </a:rPr>
              <a:t>Grading Ripple Effect</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Items impacted by final grading:</a:t>
            </a: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Degree completion</a:t>
            </a: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Academic Standing</a:t>
            </a:r>
          </a:p>
          <a:p>
            <a:pPr lvl="1">
              <a:buClr>
                <a:schemeClr val="tx1"/>
              </a:buClr>
              <a:buFont typeface="Courier New" pitchFamily="49" charset="0"/>
              <a:buChar char="o"/>
            </a:pPr>
            <a:r>
              <a:rPr lang="en-US" dirty="0" smtClean="0">
                <a:effectLst>
                  <a:outerShdw blurRad="38100" dist="38100" dir="2700000" algn="tl">
                    <a:srgbClr val="000000">
                      <a:alpha val="43137"/>
                    </a:srgbClr>
                  </a:outerShdw>
                </a:effectLst>
              </a:rPr>
              <a:t>Official transcripts</a:t>
            </a:r>
          </a:p>
          <a:p>
            <a:pPr marL="411480" lvl="1" indent="0">
              <a:buClr>
                <a:schemeClr val="tx1"/>
              </a:buClr>
              <a:buNone/>
            </a:pPr>
            <a:endParaRPr lang="en-US" dirty="0">
              <a:effectLst>
                <a:outerShdw blurRad="38100" dist="38100" dir="2700000" algn="tl">
                  <a:srgbClr val="000000">
                    <a:alpha val="43137"/>
                  </a:srgbClr>
                </a:outerShdw>
              </a:effectLst>
            </a:endParaRPr>
          </a:p>
          <a:p>
            <a:pPr marL="63500" indent="0">
              <a:buClr>
                <a:schemeClr val="tx1"/>
              </a:buClr>
              <a:buNone/>
            </a:pPr>
            <a:r>
              <a:rPr lang="en-US" dirty="0" smtClean="0">
                <a:effectLst>
                  <a:outerShdw blurRad="38100" dist="38100" dir="2700000" algn="tl">
                    <a:srgbClr val="000000">
                      <a:alpha val="43137"/>
                    </a:srgbClr>
                  </a:outerShdw>
                </a:effectLst>
              </a:rPr>
              <a:t>Missing grades delay all of the above items, negatively impacting students ability to acquire employment, enroll in graduate school, and transfer.</a:t>
            </a: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35861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a:t>
            </a:r>
            <a:endParaRPr lang="en-US" b="1" dirty="0"/>
          </a:p>
        </p:txBody>
      </p:sp>
      <p:sp>
        <p:nvSpPr>
          <p:cNvPr id="3" name="Content Placeholder 2"/>
          <p:cNvSpPr>
            <a:spLocks noGrp="1"/>
          </p:cNvSpPr>
          <p:nvPr>
            <p:ph idx="1"/>
          </p:nvPr>
        </p:nvSpPr>
        <p:spPr>
          <a:xfrm>
            <a:off x="457200" y="1447800"/>
            <a:ext cx="8229600" cy="4724717"/>
          </a:xfrm>
        </p:spPr>
        <p:txBody>
          <a:bodyPr>
            <a:normAutofit/>
          </a:bodyPr>
          <a:lstStyle/>
          <a:p>
            <a:pPr marL="0" indent="0">
              <a:buNone/>
            </a:pPr>
            <a:r>
              <a:rPr lang="en-US" sz="3600" b="1" dirty="0" smtClean="0">
                <a:effectLst>
                  <a:outerShdw blurRad="38100" dist="38100" dir="2700000" algn="tl">
                    <a:srgbClr val="000000">
                      <a:alpha val="43137"/>
                    </a:srgbClr>
                  </a:outerShdw>
                </a:effectLst>
              </a:rPr>
              <a:t>Incomplete Grades - Policy</a:t>
            </a:r>
          </a:p>
          <a:p>
            <a:pPr>
              <a:buClr>
                <a:schemeClr val="tx1"/>
              </a:buClr>
              <a:buFont typeface="Courier New" pitchFamily="49" charset="0"/>
              <a:buChar char="o"/>
            </a:pPr>
            <a:r>
              <a:rPr lang="en-US" sz="2800" dirty="0" smtClean="0">
                <a:effectLst>
                  <a:outerShdw blurRad="38100" dist="38100" dir="2700000" algn="tl">
                    <a:srgbClr val="000000">
                      <a:alpha val="43137"/>
                    </a:srgbClr>
                  </a:outerShdw>
                </a:effectLst>
              </a:rPr>
              <a:t>Given only when a student has passing grades in 2/3 of assigned work, but cannot complete coursework by end of term due to extenuating circumstances</a:t>
            </a:r>
          </a:p>
          <a:p>
            <a:pPr>
              <a:buClr>
                <a:schemeClr val="tx1"/>
              </a:buClr>
              <a:buFont typeface="Courier New" pitchFamily="49" charset="0"/>
              <a:buChar char="o"/>
            </a:pPr>
            <a:r>
              <a:rPr lang="en-US" sz="2800" dirty="0" smtClean="0">
                <a:effectLst>
                  <a:outerShdw blurRad="38100" dist="38100" dir="2700000" algn="tl">
                    <a:srgbClr val="000000">
                      <a:alpha val="43137"/>
                    </a:srgbClr>
                  </a:outerShdw>
                </a:effectLst>
              </a:rPr>
              <a:t>Extenuating circumstances include:</a:t>
            </a:r>
          </a:p>
          <a:p>
            <a:pPr lvl="1">
              <a:buClr>
                <a:schemeClr val="tx1"/>
              </a:buClr>
              <a:buFont typeface="Courier New" pitchFamily="49" charset="0"/>
              <a:buChar char="o"/>
            </a:pPr>
            <a:r>
              <a:rPr lang="en-US" sz="2200" dirty="0" smtClean="0">
                <a:effectLst>
                  <a:outerShdw blurRad="38100" dist="38100" dir="2700000" algn="tl">
                    <a:srgbClr val="000000">
                      <a:alpha val="43137"/>
                    </a:srgbClr>
                  </a:outerShdw>
                </a:effectLst>
              </a:rPr>
              <a:t>Incapacitating illness</a:t>
            </a:r>
          </a:p>
          <a:p>
            <a:pPr lvl="1">
              <a:buClr>
                <a:schemeClr val="tx1"/>
              </a:buClr>
              <a:buFont typeface="Courier New" pitchFamily="49" charset="0"/>
              <a:buChar char="o"/>
            </a:pPr>
            <a:r>
              <a:rPr lang="en-US" sz="2200" dirty="0" smtClean="0">
                <a:effectLst>
                  <a:outerShdw blurRad="38100" dist="38100" dir="2700000" algn="tl">
                    <a:srgbClr val="000000">
                      <a:alpha val="43137"/>
                    </a:srgbClr>
                  </a:outerShdw>
                </a:effectLst>
              </a:rPr>
              <a:t>Death in the family</a:t>
            </a:r>
          </a:p>
          <a:p>
            <a:pPr lvl="1">
              <a:buClr>
                <a:schemeClr val="tx1"/>
              </a:buClr>
              <a:buFont typeface="Courier New" pitchFamily="49" charset="0"/>
              <a:buChar char="o"/>
            </a:pPr>
            <a:r>
              <a:rPr lang="en-US" sz="2200" dirty="0" smtClean="0">
                <a:effectLst>
                  <a:outerShdw blurRad="38100" dist="38100" dir="2700000" algn="tl">
                    <a:srgbClr val="000000">
                      <a:alpha val="43137"/>
                    </a:srgbClr>
                  </a:outerShdw>
                </a:effectLst>
              </a:rPr>
              <a:t>Change in work schedule as required by employer</a:t>
            </a:r>
          </a:p>
          <a:p>
            <a:pPr lvl="1">
              <a:buClr>
                <a:schemeClr val="tx1"/>
              </a:buClr>
              <a:buFont typeface="Courier New" pitchFamily="49" charset="0"/>
              <a:buChar char="o"/>
            </a:pPr>
            <a:r>
              <a:rPr lang="en-US" sz="2200" dirty="0" smtClean="0">
                <a:effectLst>
                  <a:outerShdw blurRad="38100" dist="38100" dir="2700000" algn="tl">
                    <a:srgbClr val="000000">
                      <a:alpha val="43137"/>
                    </a:srgbClr>
                  </a:outerShdw>
                </a:effectLst>
              </a:rPr>
              <a:t>Other emergencies deemed appropriate by the instructor</a:t>
            </a:r>
          </a:p>
          <a:p>
            <a:pPr>
              <a:buClr>
                <a:schemeClr val="tx1"/>
              </a:buClr>
              <a:buFont typeface="Courier New" pitchFamily="49" charset="0"/>
              <a:buChar char="o"/>
            </a:pPr>
            <a:endParaRPr lang="en-US" sz="2800" dirty="0" smtClean="0">
              <a:effectLst>
                <a:outerShdw blurRad="38100" dist="38100" dir="2700000" algn="tl">
                  <a:srgbClr val="000000">
                    <a:alpha val="43137"/>
                  </a:srgbClr>
                </a:outerShdw>
              </a:effectLst>
            </a:endParaRP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63392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a:t>
            </a:r>
            <a:endParaRPr lang="en-US" b="1" dirty="0"/>
          </a:p>
        </p:txBody>
      </p:sp>
      <p:sp>
        <p:nvSpPr>
          <p:cNvPr id="3" name="Content Placeholder 2"/>
          <p:cNvSpPr>
            <a:spLocks noGrp="1"/>
          </p:cNvSpPr>
          <p:nvPr>
            <p:ph idx="1"/>
          </p:nvPr>
        </p:nvSpPr>
        <p:spPr>
          <a:xfrm>
            <a:off x="457200" y="1447800"/>
            <a:ext cx="8229600" cy="4724717"/>
          </a:xfrm>
        </p:spPr>
        <p:txBody>
          <a:bodyPr>
            <a:normAutofit/>
          </a:bodyPr>
          <a:lstStyle/>
          <a:p>
            <a:pPr marL="0" indent="0">
              <a:buNone/>
            </a:pPr>
            <a:r>
              <a:rPr lang="en-US" sz="3600" b="1" dirty="0" smtClean="0">
                <a:effectLst>
                  <a:outerShdw blurRad="38100" dist="38100" dir="2700000" algn="tl">
                    <a:srgbClr val="000000">
                      <a:alpha val="43137"/>
                    </a:srgbClr>
                  </a:outerShdw>
                </a:effectLst>
              </a:rPr>
              <a:t>Incomplete Grades - Policy</a:t>
            </a:r>
          </a:p>
          <a:p>
            <a:pPr marL="0" indent="0">
              <a:buNone/>
            </a:pPr>
            <a:endParaRPr lang="en-US" sz="3600" b="1"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sz="2800" dirty="0" smtClean="0">
                <a:effectLst>
                  <a:outerShdw blurRad="38100" dist="38100" dir="2700000" algn="tl">
                    <a:srgbClr val="000000">
                      <a:alpha val="43137"/>
                    </a:srgbClr>
                  </a:outerShdw>
                </a:effectLst>
              </a:rPr>
              <a:t>Should not be requested or given for lack of completion of work due to procrastination or dissatisfaction with the grade earned.</a:t>
            </a:r>
          </a:p>
          <a:p>
            <a:pPr marL="0" indent="0">
              <a:buNone/>
            </a:pPr>
            <a:endParaRPr lang="en-US" dirty="0" smtClean="0">
              <a:effectLst>
                <a:outerShdw blurRad="38100" dist="38100" dir="2700000" algn="tl">
                  <a:srgbClr val="000000">
                    <a:alpha val="43137"/>
                  </a:srgbClr>
                </a:outerShdw>
              </a:effectLst>
            </a:endParaRPr>
          </a:p>
          <a:p>
            <a:pPr marL="0" indent="0">
              <a:buNone/>
            </a:pPr>
            <a:r>
              <a:rPr lang="en-US" dirty="0" smtClean="0">
                <a:effectLst>
                  <a:outerShdw blurRad="38100" dist="38100" dir="2700000" algn="tl">
                    <a:srgbClr val="000000">
                      <a:alpha val="43137"/>
                    </a:srgbClr>
                  </a:outerShdw>
                </a:effectLst>
              </a:rPr>
              <a:t>Policy:  </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Undergraduate Catalog, </a:t>
            </a:r>
            <a:r>
              <a:rPr lang="en-US" dirty="0" err="1" smtClean="0">
                <a:effectLst>
                  <a:outerShdw blurRad="38100" dist="38100" dir="2700000" algn="tl">
                    <a:srgbClr val="000000">
                      <a:alpha val="43137"/>
                    </a:srgbClr>
                  </a:outerShdw>
                </a:effectLst>
              </a:rPr>
              <a:t>pgs</a:t>
            </a:r>
            <a:r>
              <a:rPr lang="en-US" dirty="0" smtClean="0">
                <a:effectLst>
                  <a:outerShdw blurRad="38100" dist="38100" dir="2700000" algn="tl">
                    <a:srgbClr val="000000">
                      <a:alpha val="43137"/>
                    </a:srgbClr>
                  </a:outerShdw>
                </a:effectLst>
              </a:rPr>
              <a:t> 85-86</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Graduate Catalog, </a:t>
            </a:r>
            <a:r>
              <a:rPr lang="en-US" dirty="0" err="1" smtClean="0">
                <a:effectLst>
                  <a:outerShdw blurRad="38100" dist="38100" dir="2700000" algn="tl">
                    <a:srgbClr val="000000">
                      <a:alpha val="43137"/>
                    </a:srgbClr>
                  </a:outerShdw>
                </a:effectLst>
              </a:rPr>
              <a:t>pgs</a:t>
            </a:r>
            <a:r>
              <a:rPr lang="en-US" dirty="0" smtClean="0">
                <a:effectLst>
                  <a:outerShdw blurRad="38100" dist="38100" dir="2700000" algn="tl">
                    <a:srgbClr val="000000">
                      <a:alpha val="43137"/>
                    </a:srgbClr>
                  </a:outerShdw>
                </a:effectLst>
              </a:rPr>
              <a:t> 70-71</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65687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a:t>
            </a:r>
            <a:endParaRPr lang="en-US" b="1" dirty="0"/>
          </a:p>
        </p:txBody>
      </p:sp>
      <p:sp>
        <p:nvSpPr>
          <p:cNvPr id="3" name="Content Placeholder 2"/>
          <p:cNvSpPr>
            <a:spLocks noGrp="1"/>
          </p:cNvSpPr>
          <p:nvPr>
            <p:ph idx="1"/>
          </p:nvPr>
        </p:nvSpPr>
        <p:spPr>
          <a:xfrm>
            <a:off x="457200" y="1447800"/>
            <a:ext cx="8229600" cy="4724717"/>
          </a:xfrm>
        </p:spPr>
        <p:txBody>
          <a:bodyPr>
            <a:normAutofit fontScale="85000" lnSpcReduction="20000"/>
          </a:bodyPr>
          <a:lstStyle/>
          <a:p>
            <a:pPr marL="0" indent="0">
              <a:buNone/>
            </a:pPr>
            <a:r>
              <a:rPr lang="en-US" sz="3600" b="1" dirty="0" smtClean="0">
                <a:effectLst>
                  <a:outerShdw blurRad="38100" dist="38100" dir="2700000" algn="tl">
                    <a:srgbClr val="000000">
                      <a:alpha val="43137"/>
                    </a:srgbClr>
                  </a:outerShdw>
                </a:effectLst>
              </a:rPr>
              <a:t>Incomplete Grades – Procedure:</a:t>
            </a:r>
          </a:p>
          <a:p>
            <a:pPr marL="0" indent="0">
              <a:buNone/>
            </a:pPr>
            <a:endParaRPr lang="en-US" sz="2800" dirty="0">
              <a:effectLst>
                <a:outerShdw blurRad="38100" dist="38100" dir="2700000" algn="tl">
                  <a:srgbClr val="000000">
                    <a:alpha val="43137"/>
                  </a:srgbClr>
                </a:outerShdw>
              </a:effectLst>
            </a:endParaRPr>
          </a:p>
          <a:p>
            <a:pPr marL="0" indent="0">
              <a:buClr>
                <a:schemeClr val="tx1"/>
              </a:buClr>
              <a:buNone/>
            </a:pPr>
            <a:r>
              <a:rPr lang="en-US" sz="2800" dirty="0" smtClean="0">
                <a:effectLst>
                  <a:outerShdw blurRad="38100" dist="38100" dir="2700000" algn="tl">
                    <a:srgbClr val="000000">
                      <a:alpha val="43137"/>
                    </a:srgbClr>
                  </a:outerShdw>
                </a:effectLst>
              </a:rPr>
              <a:t>To request a grade of Incomplete, the student must complete the “Application for Grade of Incomplete” available in the “FORMS” section of the Registrar website:</a:t>
            </a:r>
          </a:p>
          <a:p>
            <a:pPr marL="0" indent="0">
              <a:buClr>
                <a:schemeClr val="tx1"/>
              </a:buClr>
              <a:buNone/>
            </a:pPr>
            <a:endParaRPr lang="en-US" sz="2800"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sz="2800" dirty="0" smtClean="0">
                <a:effectLst>
                  <a:outerShdw blurRad="38100" dist="38100" dir="2700000" algn="tl">
                    <a:srgbClr val="000000">
                      <a:alpha val="43137"/>
                    </a:srgbClr>
                  </a:outerShdw>
                </a:effectLst>
              </a:rPr>
              <a:t>The student, instructor, and department chair must sign the application</a:t>
            </a:r>
          </a:p>
          <a:p>
            <a:pPr>
              <a:buClr>
                <a:schemeClr val="tx1"/>
              </a:buClr>
              <a:buFont typeface="Courier New" pitchFamily="49" charset="0"/>
              <a:buChar char="o"/>
            </a:pPr>
            <a:r>
              <a:rPr lang="en-US" sz="2800" dirty="0" smtClean="0">
                <a:effectLst>
                  <a:outerShdw blurRad="38100" dist="38100" dir="2700000" algn="tl">
                    <a:srgbClr val="000000">
                      <a:alpha val="43137"/>
                    </a:srgbClr>
                  </a:outerShdw>
                </a:effectLst>
              </a:rPr>
              <a:t>Application must be submitted to Registrar Office prior to the end of Final Grading</a:t>
            </a:r>
          </a:p>
          <a:p>
            <a:pPr>
              <a:buClr>
                <a:schemeClr val="tx1"/>
              </a:buClr>
              <a:buFont typeface="Courier New" pitchFamily="49" charset="0"/>
              <a:buChar char="o"/>
            </a:pPr>
            <a:r>
              <a:rPr lang="en-US" sz="2800" dirty="0" smtClean="0">
                <a:effectLst>
                  <a:outerShdw blurRad="38100" dist="38100" dir="2700000" algn="tl">
                    <a:srgbClr val="000000">
                      <a:alpha val="43137"/>
                    </a:srgbClr>
                  </a:outerShdw>
                </a:effectLst>
              </a:rPr>
              <a:t>Instructor needs to indicated default grade if work is not complete</a:t>
            </a:r>
          </a:p>
          <a:p>
            <a:pPr>
              <a:buClr>
                <a:schemeClr val="tx1"/>
              </a:buClr>
              <a:buFont typeface="Courier New" pitchFamily="49" charset="0"/>
              <a:buChar char="o"/>
            </a:pPr>
            <a:r>
              <a:rPr lang="en-US" sz="2800" dirty="0" smtClean="0">
                <a:effectLst>
                  <a:outerShdw blurRad="38100" dist="38100" dir="2700000" algn="tl">
                    <a:srgbClr val="000000">
                      <a:alpha val="43137"/>
                    </a:srgbClr>
                  </a:outerShdw>
                </a:effectLst>
              </a:rPr>
              <a:t>Student has one year to complete and submit or the default grade will be assigned</a:t>
            </a:r>
          </a:p>
          <a:p>
            <a:pPr>
              <a:buClr>
                <a:schemeClr val="tx1"/>
              </a:buClr>
              <a:buFont typeface="Courier New" pitchFamily="49" charset="0"/>
              <a:buChar char="o"/>
            </a:pPr>
            <a:endParaRPr lang="en-US" sz="2800" dirty="0" smtClean="0">
              <a:effectLst>
                <a:outerShdw blurRad="38100" dist="38100" dir="2700000" algn="tl">
                  <a:srgbClr val="000000">
                    <a:alpha val="43137"/>
                  </a:srgbClr>
                </a:outerShdw>
              </a:effectLst>
            </a:endParaRP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67880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 Standing</a:t>
            </a:r>
            <a:endParaRPr lang="en-US" b="1" dirty="0"/>
          </a:p>
        </p:txBody>
      </p:sp>
      <p:sp>
        <p:nvSpPr>
          <p:cNvPr id="3" name="Content Placeholder 2"/>
          <p:cNvSpPr>
            <a:spLocks noGrp="1"/>
          </p:cNvSpPr>
          <p:nvPr>
            <p:ph idx="1"/>
          </p:nvPr>
        </p:nvSpPr>
        <p:spPr>
          <a:xfrm>
            <a:off x="457200" y="1752600"/>
            <a:ext cx="8229600" cy="4419917"/>
          </a:xfrm>
        </p:spPr>
        <p:txBody>
          <a:bodyPr>
            <a:normAutofit lnSpcReduction="10000"/>
          </a:bodyPr>
          <a:lstStyle/>
          <a:p>
            <a:pPr marL="0" indent="0">
              <a:buClr>
                <a:schemeClr val="tx1"/>
              </a:buClr>
              <a:buNone/>
            </a:pPr>
            <a:r>
              <a:rPr lang="en-US" b="1" u="sng" dirty="0" smtClean="0">
                <a:effectLst>
                  <a:outerShdw blurRad="38100" dist="38100" dir="2700000" algn="tl">
                    <a:srgbClr val="000000">
                      <a:alpha val="43137"/>
                    </a:srgbClr>
                  </a:outerShdw>
                </a:effectLst>
              </a:rPr>
              <a:t>Undergraduates:</a:t>
            </a:r>
          </a:p>
          <a:p>
            <a:pPr marL="0" indent="0">
              <a:buClr>
                <a:schemeClr val="tx1"/>
              </a:buClr>
              <a:buNone/>
            </a:pPr>
            <a:endParaRPr lang="en-US" i="1" u="sng"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Good standing </a:t>
            </a:r>
            <a:r>
              <a:rPr lang="en-US" dirty="0" smtClean="0">
                <a:effectLst>
                  <a:outerShdw blurRad="38100" dist="38100" dir="2700000" algn="tl">
                    <a:srgbClr val="000000">
                      <a:alpha val="43137"/>
                    </a:srgbClr>
                  </a:outerShdw>
                </a:effectLst>
              </a:rPr>
              <a:t>(Cum GPA 2.0 or above for students with 30 or more hours; 1.8 for students with less than 30)</a:t>
            </a:r>
          </a:p>
          <a:p>
            <a:pPr marL="0" indent="0">
              <a:buClr>
                <a:schemeClr val="tx1"/>
              </a:buClr>
              <a:buNone/>
            </a:pPr>
            <a:endParaRPr lang="en-US"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Probation</a:t>
            </a:r>
            <a:r>
              <a:rPr lang="en-US" dirty="0" smtClean="0">
                <a:effectLst>
                  <a:outerShdw blurRad="38100" dist="38100" dir="2700000" algn="tl">
                    <a:srgbClr val="000000">
                      <a:alpha val="43137"/>
                    </a:srgbClr>
                  </a:outerShdw>
                </a:effectLst>
              </a:rPr>
              <a:t> (Cum GPA below a 2.0/1.8 and not on probation previous long term)</a:t>
            </a:r>
          </a:p>
        </p:txBody>
      </p:sp>
    </p:spTree>
    <p:extLst>
      <p:ext uri="{BB962C8B-B14F-4D97-AF65-F5344CB8AC3E}">
        <p14:creationId xmlns:p14="http://schemas.microsoft.com/office/powerpoint/2010/main" val="415961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 Standing</a:t>
            </a:r>
            <a:endParaRPr lang="en-US" b="1" dirty="0"/>
          </a:p>
        </p:txBody>
      </p:sp>
      <p:sp>
        <p:nvSpPr>
          <p:cNvPr id="3" name="Content Placeholder 2"/>
          <p:cNvSpPr>
            <a:spLocks noGrp="1"/>
          </p:cNvSpPr>
          <p:nvPr>
            <p:ph idx="1"/>
          </p:nvPr>
        </p:nvSpPr>
        <p:spPr/>
        <p:txBody>
          <a:bodyPr>
            <a:normAutofit lnSpcReduction="10000"/>
          </a:bodyPr>
          <a:lstStyle/>
          <a:p>
            <a:pPr marL="0" indent="0">
              <a:buClr>
                <a:schemeClr val="tx1"/>
              </a:buClr>
              <a:buNone/>
            </a:pPr>
            <a:r>
              <a:rPr lang="en-US" b="1" u="sng" dirty="0" smtClean="0">
                <a:effectLst>
                  <a:outerShdw blurRad="38100" dist="38100" dir="2700000" algn="tl">
                    <a:srgbClr val="000000">
                      <a:alpha val="43137"/>
                    </a:srgbClr>
                  </a:outerShdw>
                </a:effectLst>
              </a:rPr>
              <a:t>Undergraduates (</a:t>
            </a:r>
            <a:r>
              <a:rPr lang="en-US" b="1" u="sng" dirty="0" err="1" smtClean="0">
                <a:effectLst>
                  <a:outerShdw blurRad="38100" dist="38100" dir="2700000" algn="tl">
                    <a:srgbClr val="000000">
                      <a:alpha val="43137"/>
                    </a:srgbClr>
                  </a:outerShdw>
                </a:effectLst>
              </a:rPr>
              <a:t>cont</a:t>
            </a:r>
            <a:r>
              <a:rPr lang="en-US" b="1" u="sng" dirty="0" smtClean="0">
                <a:effectLst>
                  <a:outerShdw blurRad="38100" dist="38100" dir="2700000" algn="tl">
                    <a:srgbClr val="000000">
                      <a:alpha val="43137"/>
                    </a:srgbClr>
                  </a:outerShdw>
                </a:effectLst>
              </a:rPr>
              <a:t>):</a:t>
            </a:r>
          </a:p>
          <a:p>
            <a:pPr marL="0" indent="0">
              <a:buClr>
                <a:schemeClr val="tx1"/>
              </a:buClr>
              <a:buNone/>
            </a:pPr>
            <a:endParaRPr lang="en-US" b="1" u="sng"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Suspension-one term* </a:t>
            </a:r>
            <a:r>
              <a:rPr lang="en-US" dirty="0" smtClean="0">
                <a:effectLst>
                  <a:outerShdw blurRad="38100" dist="38100" dir="2700000" algn="tl">
                    <a:srgbClr val="000000">
                      <a:alpha val="43137"/>
                    </a:srgbClr>
                  </a:outerShdw>
                </a:effectLst>
              </a:rPr>
              <a:t>(Cum GPA below a 2.0, term GPA below a 2.0, probation previous term, and no previous suspensions)</a:t>
            </a:r>
          </a:p>
          <a:p>
            <a:pPr>
              <a:buClr>
                <a:schemeClr val="tx1"/>
              </a:buClr>
              <a:buFont typeface="Courier New" pitchFamily="49" charset="0"/>
              <a:buChar char="o"/>
            </a:pPr>
            <a:endParaRPr lang="en-US" dirty="0">
              <a:effectLst>
                <a:outerShdw blurRad="38100" dist="38100" dir="2700000" algn="tl">
                  <a:srgbClr val="000000">
                    <a:alpha val="43137"/>
                  </a:srgbClr>
                </a:outerShdw>
              </a:effectLst>
            </a:endParaRPr>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Suspension – two terms* </a:t>
            </a:r>
            <a:r>
              <a:rPr lang="en-US" dirty="0" smtClean="0">
                <a:effectLst>
                  <a:outerShdw blurRad="38100" dist="38100" dir="2700000" algn="tl">
                    <a:srgbClr val="000000">
                      <a:alpha val="43137"/>
                    </a:srgbClr>
                  </a:outerShdw>
                </a:effectLst>
              </a:rPr>
              <a:t>(same as above but with history of a previous suspension)</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8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534400" cy="4526280"/>
          </a:xfrm>
        </p:spPr>
        <p:txBody>
          <a:bodyPr/>
          <a:lstStyle/>
          <a:p>
            <a:pPr lvl="0">
              <a:buClr>
                <a:schemeClr val="tx1"/>
              </a:buClr>
              <a:buFont typeface="Courier New" pitchFamily="49" charset="0"/>
              <a:buChar char="o"/>
            </a:pPr>
            <a:r>
              <a:rPr lang="en-US" sz="2400" dirty="0" smtClean="0"/>
              <a:t>Assist </a:t>
            </a:r>
            <a:r>
              <a:rPr lang="en-US" sz="2400" dirty="0"/>
              <a:t>in the planning and coordination of all commencement ceremonies in Denton and </a:t>
            </a:r>
            <a:r>
              <a:rPr lang="en-US" sz="2400" dirty="0" smtClean="0"/>
              <a:t>Houston</a:t>
            </a:r>
          </a:p>
          <a:p>
            <a:pPr marL="0" lvl="0" indent="0">
              <a:buClr>
                <a:schemeClr val="tx1"/>
              </a:buClr>
              <a:buNone/>
            </a:pPr>
            <a:endParaRPr lang="en-US" sz="2400" dirty="0"/>
          </a:p>
          <a:p>
            <a:pPr lvl="0">
              <a:buClr>
                <a:schemeClr val="tx1"/>
              </a:buClr>
              <a:buFont typeface="Courier New" pitchFamily="49" charset="0"/>
              <a:buChar char="o"/>
            </a:pPr>
            <a:r>
              <a:rPr lang="en-US" sz="2400" dirty="0"/>
              <a:t>Manage the various grading periods each </a:t>
            </a:r>
            <a:r>
              <a:rPr lang="en-US" sz="2400" dirty="0" smtClean="0"/>
              <a:t>term</a:t>
            </a:r>
          </a:p>
          <a:p>
            <a:pPr marL="0" lvl="0" indent="0">
              <a:buClr>
                <a:schemeClr val="tx1"/>
              </a:buClr>
              <a:buNone/>
            </a:pPr>
            <a:endParaRPr lang="en-US" sz="2400" dirty="0"/>
          </a:p>
          <a:p>
            <a:pPr>
              <a:buClr>
                <a:schemeClr val="tx1"/>
              </a:buClr>
              <a:buFont typeface="Courier New" pitchFamily="49" charset="0"/>
              <a:buChar char="o"/>
            </a:pPr>
            <a:r>
              <a:rPr lang="en-US" sz="2400" dirty="0" smtClean="0"/>
              <a:t>Academic standing</a:t>
            </a:r>
            <a:endParaRPr lang="en-US" sz="2400" dirty="0"/>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a:t>Provide to faculty, staff and </a:t>
            </a:r>
            <a:r>
              <a:rPr lang="en-US" sz="2400" dirty="0" smtClean="0"/>
              <a:t>students information </a:t>
            </a:r>
            <a:r>
              <a:rPr lang="en-US" sz="2400" dirty="0"/>
              <a:t>on institutional and state policies, regulations and </a:t>
            </a:r>
            <a:r>
              <a:rPr lang="en-US" sz="2400" dirty="0" smtClean="0"/>
              <a:t>deadlines</a:t>
            </a:r>
            <a:endParaRPr lang="en-US" sz="2400" dirty="0"/>
          </a:p>
        </p:txBody>
      </p:sp>
      <p:sp>
        <p:nvSpPr>
          <p:cNvPr id="4" name="Title 1"/>
          <p:cNvSpPr>
            <a:spLocks noGrp="1"/>
          </p:cNvSpPr>
          <p:nvPr>
            <p:ph type="title"/>
          </p:nvPr>
        </p:nvSpPr>
        <p:spPr/>
        <p:txBody>
          <a:bodyPr>
            <a:normAutofit fontScale="90000"/>
          </a:bodyPr>
          <a:lstStyle/>
          <a:p>
            <a:r>
              <a:rPr lang="en-US" b="1" dirty="0" smtClean="0"/>
              <a:t>Office of the Registrar</a:t>
            </a:r>
            <a:r>
              <a:rPr lang="en-US" dirty="0" smtClean="0"/>
              <a:t/>
            </a:r>
            <a:br>
              <a:rPr lang="en-US" dirty="0" smtClean="0"/>
            </a:br>
            <a:r>
              <a:rPr lang="en-US" sz="3600" b="1" dirty="0" smtClean="0"/>
              <a:t>Functions and Responsibilities</a:t>
            </a:r>
            <a:endParaRPr lang="en-US" sz="3600" b="1" dirty="0"/>
          </a:p>
        </p:txBody>
      </p:sp>
    </p:spTree>
    <p:extLst>
      <p:ext uri="{BB962C8B-B14F-4D97-AF65-F5344CB8AC3E}">
        <p14:creationId xmlns:p14="http://schemas.microsoft.com/office/powerpoint/2010/main" val="215727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 Standing</a:t>
            </a:r>
            <a:endParaRPr lang="en-US" b="1" dirty="0"/>
          </a:p>
        </p:txBody>
      </p:sp>
      <p:sp>
        <p:nvSpPr>
          <p:cNvPr id="3" name="Content Placeholder 2"/>
          <p:cNvSpPr>
            <a:spLocks noGrp="1"/>
          </p:cNvSpPr>
          <p:nvPr>
            <p:ph idx="1"/>
          </p:nvPr>
        </p:nvSpPr>
        <p:spPr/>
        <p:txBody>
          <a:bodyPr>
            <a:normAutofit/>
          </a:bodyPr>
          <a:lstStyle/>
          <a:p>
            <a:pPr marL="0" indent="0">
              <a:buClr>
                <a:schemeClr val="tx1"/>
              </a:buClr>
              <a:buNone/>
            </a:pPr>
            <a:r>
              <a:rPr lang="en-US" b="1" u="sng" dirty="0" smtClean="0">
                <a:effectLst>
                  <a:outerShdw blurRad="38100" dist="38100" dir="2700000" algn="tl">
                    <a:srgbClr val="000000">
                      <a:alpha val="43137"/>
                    </a:srgbClr>
                  </a:outerShdw>
                </a:effectLst>
              </a:rPr>
              <a:t>Undergraduates (</a:t>
            </a:r>
            <a:r>
              <a:rPr lang="en-US" b="1" u="sng" dirty="0" err="1" smtClean="0">
                <a:effectLst>
                  <a:outerShdw blurRad="38100" dist="38100" dir="2700000" algn="tl">
                    <a:srgbClr val="000000">
                      <a:alpha val="43137"/>
                    </a:srgbClr>
                  </a:outerShdw>
                </a:effectLst>
              </a:rPr>
              <a:t>cont</a:t>
            </a:r>
            <a:r>
              <a:rPr lang="en-US" b="1" u="sng" dirty="0" smtClean="0">
                <a:effectLst>
                  <a:outerShdw blurRad="38100" dist="38100" dir="2700000" algn="tl">
                    <a:srgbClr val="000000">
                      <a:alpha val="43137"/>
                    </a:srgbClr>
                  </a:outerShdw>
                </a:effectLst>
              </a:rPr>
              <a:t>):</a:t>
            </a:r>
          </a:p>
          <a:p>
            <a:pPr marL="0" indent="0">
              <a:buClr>
                <a:schemeClr val="tx1"/>
              </a:buClr>
              <a:buNone/>
            </a:pPr>
            <a:endParaRPr lang="en-US" b="1" u="sng"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b="1" dirty="0" smtClean="0">
                <a:effectLst>
                  <a:outerShdw blurRad="38100" dist="38100" dir="2700000" algn="tl">
                    <a:srgbClr val="000000">
                      <a:alpha val="43137"/>
                    </a:srgbClr>
                  </a:outerShdw>
                </a:effectLst>
              </a:rPr>
              <a:t>Suspension – indefinite </a:t>
            </a:r>
            <a:r>
              <a:rPr lang="en-US" dirty="0" smtClean="0">
                <a:effectLst>
                  <a:outerShdw blurRad="38100" dist="38100" dir="2700000" algn="tl">
                    <a:srgbClr val="000000">
                      <a:alpha val="43137"/>
                    </a:srgbClr>
                  </a:outerShdw>
                </a:effectLst>
              </a:rPr>
              <a:t>(same rules as previous suspension but with history of being suspended twice)</a:t>
            </a:r>
            <a:endParaRPr lang="en-US" dirty="0">
              <a:effectLst>
                <a:outerShdw blurRad="38100" dist="38100" dir="2700000" algn="tl">
                  <a:srgbClr val="000000">
                    <a:alpha val="43137"/>
                  </a:srgbClr>
                </a:outerShdw>
              </a:effectLst>
            </a:endParaRPr>
          </a:p>
          <a:p>
            <a:pPr>
              <a:buClr>
                <a:schemeClr val="tx1"/>
              </a:buClr>
              <a:buFont typeface="Courier New" pitchFamily="49" charset="0"/>
              <a:buChar char="o"/>
            </a:pPr>
            <a:endParaRPr lang="en-US" b="1" dirty="0" smtClean="0">
              <a:effectLst>
                <a:outerShdw blurRad="38100" dist="38100" dir="2700000" algn="tl">
                  <a:srgbClr val="000000">
                    <a:alpha val="43137"/>
                  </a:srgbClr>
                </a:outerShdw>
              </a:effectLst>
            </a:endParaRPr>
          </a:p>
          <a:p>
            <a:pPr marL="0" indent="0">
              <a:buClr>
                <a:schemeClr val="tx1"/>
              </a:buClr>
              <a:buNone/>
            </a:pPr>
            <a:r>
              <a:rPr lang="en-US" b="1" dirty="0" smtClean="0">
                <a:effectLst>
                  <a:outerShdw blurRad="38100" dist="38100" dir="2700000" algn="tl">
                    <a:srgbClr val="000000">
                      <a:alpha val="43137"/>
                    </a:srgbClr>
                  </a:outerShdw>
                </a:effectLst>
              </a:rPr>
              <a:t>*</a:t>
            </a:r>
            <a:r>
              <a:rPr lang="en-US" b="1" i="1" dirty="0" smtClean="0">
                <a:effectLst>
                  <a:outerShdw blurRad="38100" dist="38100" dir="2700000" algn="tl">
                    <a:srgbClr val="000000">
                      <a:alpha val="43137"/>
                    </a:srgbClr>
                  </a:outerShdw>
                </a:effectLst>
              </a:rPr>
              <a:t>Summer is not considered a long term for the purpose of sitting out a suspension period.</a:t>
            </a:r>
            <a:endParaRPr lang="en-US"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124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 Standing</a:t>
            </a:r>
            <a:endParaRPr lang="en-US" b="1" dirty="0"/>
          </a:p>
        </p:txBody>
      </p:sp>
      <p:sp>
        <p:nvSpPr>
          <p:cNvPr id="3" name="Content Placeholder 2"/>
          <p:cNvSpPr>
            <a:spLocks noGrp="1"/>
          </p:cNvSpPr>
          <p:nvPr>
            <p:ph idx="1"/>
          </p:nvPr>
        </p:nvSpPr>
        <p:spPr/>
        <p:txBody>
          <a:bodyPr>
            <a:normAutofit fontScale="85000" lnSpcReduction="10000"/>
          </a:bodyPr>
          <a:lstStyle/>
          <a:p>
            <a:pPr marL="0" indent="0">
              <a:buClr>
                <a:schemeClr val="tx1"/>
              </a:buClr>
              <a:buNone/>
            </a:pPr>
            <a:r>
              <a:rPr lang="en-US" b="1" u="sng" dirty="0" smtClean="0">
                <a:effectLst>
                  <a:outerShdw blurRad="38100" dist="38100" dir="2700000" algn="tl">
                    <a:srgbClr val="000000">
                      <a:alpha val="43137"/>
                    </a:srgbClr>
                  </a:outerShdw>
                </a:effectLst>
              </a:rPr>
              <a:t>Undergraduates (</a:t>
            </a:r>
            <a:r>
              <a:rPr lang="en-US" b="1" u="sng" dirty="0" err="1" smtClean="0">
                <a:effectLst>
                  <a:outerShdw blurRad="38100" dist="38100" dir="2700000" algn="tl">
                    <a:srgbClr val="000000">
                      <a:alpha val="43137"/>
                    </a:srgbClr>
                  </a:outerShdw>
                </a:effectLst>
              </a:rPr>
              <a:t>cont</a:t>
            </a:r>
            <a:r>
              <a:rPr lang="en-US" b="1" u="sng" dirty="0" smtClean="0">
                <a:effectLst>
                  <a:outerShdw blurRad="38100" dist="38100" dir="2700000" algn="tl">
                    <a:srgbClr val="000000">
                      <a:alpha val="43137"/>
                    </a:srgbClr>
                  </a:outerShdw>
                </a:effectLst>
              </a:rPr>
              <a:t>):</a:t>
            </a:r>
          </a:p>
          <a:p>
            <a:pPr marL="0" indent="0">
              <a:buClr>
                <a:schemeClr val="tx1"/>
              </a:buClr>
              <a:buNone/>
            </a:pPr>
            <a:endParaRPr lang="en-US" b="1" u="sng"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Academic standing is processed at the end of each term, however students cannot go on probation or suspension at the end of summer if they started summer in good standing (summer can only help, but can never hurt)</a:t>
            </a:r>
          </a:p>
          <a:p>
            <a:pPr marL="0" indent="0">
              <a:buClr>
                <a:schemeClr val="tx1"/>
              </a:buClr>
              <a:buNone/>
            </a:pPr>
            <a:endParaRPr lang="en-US"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i="1" dirty="0" smtClean="0">
                <a:effectLst>
                  <a:outerShdw blurRad="38100" dist="38100" dir="2700000" algn="tl">
                    <a:srgbClr val="000000">
                      <a:alpha val="43137"/>
                    </a:srgbClr>
                  </a:outerShdw>
                </a:effectLst>
              </a:rPr>
              <a:t>Delays in grade submissions delay academic standing and timely notification to students placed on probation or suspension</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70432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 Standing</a:t>
            </a:r>
            <a:endParaRPr lang="en-US" b="1" dirty="0"/>
          </a:p>
        </p:txBody>
      </p:sp>
      <p:sp>
        <p:nvSpPr>
          <p:cNvPr id="3" name="Content Placeholder 2"/>
          <p:cNvSpPr>
            <a:spLocks noGrp="1"/>
          </p:cNvSpPr>
          <p:nvPr>
            <p:ph idx="1"/>
          </p:nvPr>
        </p:nvSpPr>
        <p:spPr/>
        <p:txBody>
          <a:bodyPr>
            <a:normAutofit lnSpcReduction="10000"/>
          </a:bodyPr>
          <a:lstStyle/>
          <a:p>
            <a:pPr marL="0" indent="0">
              <a:buClr>
                <a:schemeClr val="tx1"/>
              </a:buClr>
              <a:buNone/>
            </a:pPr>
            <a:r>
              <a:rPr lang="en-US" b="1" u="sng" dirty="0" smtClean="0">
                <a:effectLst>
                  <a:outerShdw blurRad="38100" dist="38100" dir="2700000" algn="tl">
                    <a:srgbClr val="000000">
                      <a:alpha val="43137"/>
                    </a:srgbClr>
                  </a:outerShdw>
                </a:effectLst>
              </a:rPr>
              <a:t>Graduate Students</a:t>
            </a:r>
          </a:p>
          <a:p>
            <a:pPr marL="0" indent="0">
              <a:buClr>
                <a:schemeClr val="tx1"/>
              </a:buClr>
              <a:buNone/>
            </a:pPr>
            <a:endParaRPr lang="en-US" b="1" u="sng"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The Graduate School, and not the Office of the Registrar, determines and manages academic standing for graduate students</a:t>
            </a:r>
          </a:p>
          <a:p>
            <a:pPr>
              <a:buClr>
                <a:schemeClr val="tx1"/>
              </a:buClr>
              <a:buFont typeface="Courier New" pitchFamily="49" charset="0"/>
              <a:buChar char="o"/>
            </a:pPr>
            <a:endParaRPr lang="en-US" i="1"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Rules for graduate students are different and summer can negatively impact status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59195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BREAK!!</a:t>
            </a:r>
            <a:endParaRPr lang="en-US" sz="6600" b="1" dirty="0"/>
          </a:p>
        </p:txBody>
      </p:sp>
      <p:sp>
        <p:nvSpPr>
          <p:cNvPr id="3" name="Content Placeholder 2"/>
          <p:cNvSpPr>
            <a:spLocks noGrp="1"/>
          </p:cNvSpPr>
          <p:nvPr>
            <p:ph type="subTitle" idx="4294967295"/>
          </p:nvPr>
        </p:nvSpPr>
        <p:spPr>
          <a:xfrm>
            <a:off x="1219200" y="4267200"/>
            <a:ext cx="7162800" cy="2133600"/>
          </a:xfrm>
        </p:spPr>
        <p:txBody>
          <a:bodyPr>
            <a:normAutofit fontScale="32500" lnSpcReduction="20000"/>
          </a:bodyPr>
          <a:lstStyle/>
          <a:p>
            <a:pPr marL="0" indent="0">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sz="10000" dirty="0" smtClean="0"/>
          </a:p>
          <a:p>
            <a:pPr marL="0" indent="0" algn="ctr">
              <a:buNone/>
            </a:pPr>
            <a:r>
              <a:rPr lang="en-US" sz="10000" dirty="0" smtClean="0"/>
              <a:t>DARS &amp; Graduation to follow after the break</a:t>
            </a:r>
            <a:endParaRPr lang="en-US" sz="10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1632855"/>
            <a:ext cx="2597739" cy="3243943"/>
          </a:xfrm>
          <a:prstGeom prst="rect">
            <a:avLst/>
          </a:prstGeom>
        </p:spPr>
      </p:pic>
    </p:spTree>
    <p:extLst>
      <p:ext uri="{BB962C8B-B14F-4D97-AF65-F5344CB8AC3E}">
        <p14:creationId xmlns:p14="http://schemas.microsoft.com/office/powerpoint/2010/main" val="20618610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Transcripts</a:t>
            </a:r>
            <a:endParaRPr lang="en-US" b="1" dirty="0"/>
          </a:p>
        </p:txBody>
      </p:sp>
      <p:sp>
        <p:nvSpPr>
          <p:cNvPr id="3" name="Content Placeholder 2"/>
          <p:cNvSpPr>
            <a:spLocks noGrp="1"/>
          </p:cNvSpPr>
          <p:nvPr>
            <p:ph idx="1"/>
          </p:nvPr>
        </p:nvSpPr>
        <p:spPr/>
        <p:txBody>
          <a:bodyPr>
            <a:normAutofit fontScale="85000" lnSpcReduction="20000"/>
          </a:bodyPr>
          <a:lstStyle/>
          <a:p>
            <a:pPr marL="0" indent="0">
              <a:buClr>
                <a:schemeClr val="tx1"/>
              </a:buClr>
              <a:buNone/>
            </a:pPr>
            <a:r>
              <a:rPr lang="en-US" b="1" dirty="0" smtClean="0">
                <a:effectLst>
                  <a:outerShdw blurRad="38100" dist="38100" dir="2700000" algn="tl">
                    <a:srgbClr val="000000">
                      <a:alpha val="43137"/>
                    </a:srgbClr>
                  </a:outerShdw>
                </a:effectLst>
              </a:rPr>
              <a:t>Official Transcript vs. Unofficial Transcript</a:t>
            </a:r>
          </a:p>
          <a:p>
            <a:pPr marL="0" indent="0">
              <a:buClr>
                <a:schemeClr val="tx1"/>
              </a:buClr>
              <a:buNone/>
            </a:pPr>
            <a:endParaRPr lang="en-US" b="1" u="sng"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The </a:t>
            </a:r>
            <a:r>
              <a:rPr lang="en-US" b="1" dirty="0" smtClean="0">
                <a:effectLst>
                  <a:outerShdw blurRad="38100" dist="38100" dir="2700000" algn="tl">
                    <a:srgbClr val="000000">
                      <a:alpha val="43137"/>
                    </a:srgbClr>
                  </a:outerShdw>
                </a:effectLst>
              </a:rPr>
              <a:t>official transcript </a:t>
            </a:r>
            <a:r>
              <a:rPr lang="en-US" dirty="0" smtClean="0">
                <a:effectLst>
                  <a:outerShdw blurRad="38100" dist="38100" dir="2700000" algn="tl">
                    <a:srgbClr val="000000">
                      <a:alpha val="43137"/>
                    </a:srgbClr>
                  </a:outerShdw>
                </a:effectLst>
              </a:rPr>
              <a:t>follows the guidelines as set forth by the American Association of Collegiate Registrars and Admissions Officers (AACRAO) Academic Record and Transcript Guide</a:t>
            </a:r>
          </a:p>
          <a:p>
            <a:pPr>
              <a:buClr>
                <a:schemeClr val="tx1"/>
              </a:buClr>
              <a:buFont typeface="Courier New" pitchFamily="49" charset="0"/>
              <a:buChar char="o"/>
            </a:pPr>
            <a:endParaRPr lang="en-US"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It is the official academic record and is designed to meet the needs of external audiences (other institutions, employers, etc.) while maintaining the national standards</a:t>
            </a:r>
          </a:p>
        </p:txBody>
      </p:sp>
    </p:spTree>
    <p:extLst>
      <p:ext uri="{BB962C8B-B14F-4D97-AF65-F5344CB8AC3E}">
        <p14:creationId xmlns:p14="http://schemas.microsoft.com/office/powerpoint/2010/main" val="119533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Transcripts</a:t>
            </a:r>
            <a:endParaRPr lang="en-US" b="1" dirty="0"/>
          </a:p>
        </p:txBody>
      </p:sp>
      <p:sp>
        <p:nvSpPr>
          <p:cNvPr id="3" name="Content Placeholder 2"/>
          <p:cNvSpPr>
            <a:spLocks noGrp="1"/>
          </p:cNvSpPr>
          <p:nvPr>
            <p:ph idx="1"/>
          </p:nvPr>
        </p:nvSpPr>
        <p:spPr/>
        <p:txBody>
          <a:bodyPr>
            <a:normAutofit/>
          </a:bodyPr>
          <a:lstStyle/>
          <a:p>
            <a:pPr marL="0" indent="0">
              <a:buClr>
                <a:schemeClr val="tx1"/>
              </a:buClr>
              <a:buNone/>
            </a:pPr>
            <a:r>
              <a:rPr lang="en-US" b="1" dirty="0" smtClean="0">
                <a:effectLst>
                  <a:outerShdw blurRad="38100" dist="38100" dir="2700000" algn="tl">
                    <a:srgbClr val="000000">
                      <a:alpha val="43137"/>
                    </a:srgbClr>
                  </a:outerShdw>
                </a:effectLst>
              </a:rPr>
              <a:t>Official Transcript vs. Unofficial Transcript</a:t>
            </a:r>
          </a:p>
          <a:p>
            <a:pPr marL="0" indent="0">
              <a:buClr>
                <a:schemeClr val="tx1"/>
              </a:buClr>
              <a:buNone/>
            </a:pPr>
            <a:endParaRPr lang="en-US" b="1" u="sng"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The </a:t>
            </a:r>
            <a:r>
              <a:rPr lang="en-US" b="1" dirty="0" smtClean="0">
                <a:effectLst>
                  <a:outerShdw blurRad="38100" dist="38100" dir="2700000" algn="tl">
                    <a:srgbClr val="000000">
                      <a:alpha val="43137"/>
                    </a:srgbClr>
                  </a:outerShdw>
                </a:effectLst>
              </a:rPr>
              <a:t>official transcript </a:t>
            </a:r>
            <a:r>
              <a:rPr lang="en-US" dirty="0" smtClean="0">
                <a:effectLst>
                  <a:outerShdw blurRad="38100" dist="38100" dir="2700000" algn="tl">
                    <a:srgbClr val="000000">
                      <a:alpha val="43137"/>
                    </a:srgbClr>
                  </a:outerShdw>
                </a:effectLst>
              </a:rPr>
              <a:t>is only produced by the Office of the Registrar.  </a:t>
            </a:r>
            <a:endParaRPr lang="en-US" dirty="0">
              <a:effectLst>
                <a:outerShdw blurRad="38100" dist="38100" dir="2700000" algn="tl">
                  <a:srgbClr val="000000">
                    <a:alpha val="43137"/>
                  </a:srgbClr>
                </a:outerShdw>
              </a:effectLst>
            </a:endParaRPr>
          </a:p>
          <a:p>
            <a:pPr>
              <a:buClr>
                <a:schemeClr val="tx1"/>
              </a:buClr>
              <a:buFont typeface="Courier New" pitchFamily="49" charset="0"/>
              <a:buChar char="o"/>
            </a:pPr>
            <a:endParaRPr lang="en-US"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Official transcripts can be blocked for outstanding financial obligations to the institution</a:t>
            </a:r>
          </a:p>
        </p:txBody>
      </p:sp>
    </p:spTree>
    <p:extLst>
      <p:ext uri="{BB962C8B-B14F-4D97-AF65-F5344CB8AC3E}">
        <p14:creationId xmlns:p14="http://schemas.microsoft.com/office/powerpoint/2010/main" val="98553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Transcripts</a:t>
            </a:r>
            <a:endParaRPr lang="en-US" b="1" dirty="0"/>
          </a:p>
        </p:txBody>
      </p:sp>
      <p:sp>
        <p:nvSpPr>
          <p:cNvPr id="3" name="Content Placeholder 2"/>
          <p:cNvSpPr>
            <a:spLocks noGrp="1"/>
          </p:cNvSpPr>
          <p:nvPr>
            <p:ph idx="1"/>
          </p:nvPr>
        </p:nvSpPr>
        <p:spPr/>
        <p:txBody>
          <a:bodyPr>
            <a:normAutofit lnSpcReduction="10000"/>
          </a:bodyPr>
          <a:lstStyle/>
          <a:p>
            <a:pPr marL="0" indent="0">
              <a:buClr>
                <a:schemeClr val="tx1"/>
              </a:buClr>
              <a:buNone/>
            </a:pPr>
            <a:r>
              <a:rPr lang="en-US" b="1" dirty="0" smtClean="0">
                <a:effectLst>
                  <a:outerShdw blurRad="38100" dist="38100" dir="2700000" algn="tl">
                    <a:srgbClr val="000000">
                      <a:alpha val="43137"/>
                    </a:srgbClr>
                  </a:outerShdw>
                </a:effectLst>
              </a:rPr>
              <a:t>Official Transcript vs. Unofficial Transcript</a:t>
            </a:r>
          </a:p>
          <a:p>
            <a:pPr marL="0" indent="0">
              <a:buClr>
                <a:schemeClr val="tx1"/>
              </a:buClr>
              <a:buNone/>
            </a:pPr>
            <a:endParaRPr lang="en-US" b="1" u="sng"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The </a:t>
            </a:r>
            <a:r>
              <a:rPr lang="en-US" b="1" dirty="0" smtClean="0">
                <a:effectLst>
                  <a:outerShdw blurRad="38100" dist="38100" dir="2700000" algn="tl">
                    <a:srgbClr val="000000">
                      <a:alpha val="43137"/>
                    </a:srgbClr>
                  </a:outerShdw>
                </a:effectLst>
              </a:rPr>
              <a:t>unofficial transcript</a:t>
            </a:r>
            <a:r>
              <a:rPr lang="en-US" dirty="0" smtClean="0">
                <a:effectLst>
                  <a:outerShdw blurRad="38100" dist="38100" dir="2700000" algn="tl">
                    <a:srgbClr val="000000">
                      <a:alpha val="43137"/>
                    </a:srgbClr>
                  </a:outerShdw>
                </a:effectLst>
              </a:rPr>
              <a:t> is designed to meet the needs of an internal audience (TWU advisors, faculty, students, etc.)</a:t>
            </a:r>
          </a:p>
          <a:p>
            <a:pPr marL="0" indent="0">
              <a:buClr>
                <a:schemeClr val="tx1"/>
              </a:buClr>
              <a:buNone/>
            </a:pPr>
            <a:endParaRPr lang="en-US" dirty="0" smtClean="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Unofficial transcripts are never blocked for outstanding financial obligations to the institution</a:t>
            </a:r>
          </a:p>
        </p:txBody>
      </p:sp>
    </p:spTree>
    <p:extLst>
      <p:ext uri="{BB962C8B-B14F-4D97-AF65-F5344CB8AC3E}">
        <p14:creationId xmlns:p14="http://schemas.microsoft.com/office/powerpoint/2010/main" val="35875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Transcripts</a:t>
            </a:r>
            <a:endParaRPr lang="en-US" b="1" dirty="0"/>
          </a:p>
        </p:txBody>
      </p:sp>
      <p:sp>
        <p:nvSpPr>
          <p:cNvPr id="3" name="Content Placeholder 2"/>
          <p:cNvSpPr>
            <a:spLocks noGrp="1"/>
          </p:cNvSpPr>
          <p:nvPr>
            <p:ph idx="1"/>
          </p:nvPr>
        </p:nvSpPr>
        <p:spPr/>
        <p:txBody>
          <a:bodyPr>
            <a:normAutofit fontScale="85000" lnSpcReduction="20000"/>
          </a:bodyPr>
          <a:lstStyle/>
          <a:p>
            <a:pPr marL="0" indent="0">
              <a:buClr>
                <a:schemeClr val="tx1"/>
              </a:buClr>
              <a:buNone/>
            </a:pPr>
            <a:r>
              <a:rPr lang="en-US" b="1" dirty="0" smtClean="0">
                <a:effectLst>
                  <a:outerShdw blurRad="38100" dist="38100" dir="2700000" algn="tl">
                    <a:srgbClr val="000000">
                      <a:alpha val="43137"/>
                    </a:srgbClr>
                  </a:outerShdw>
                </a:effectLst>
              </a:rPr>
              <a:t>Official Transcript – Revisions</a:t>
            </a:r>
          </a:p>
          <a:p>
            <a:pPr marL="0" indent="0">
              <a:buClr>
                <a:schemeClr val="tx1"/>
              </a:buClr>
              <a:buNone/>
            </a:pPr>
            <a:endParaRPr lang="en-US" b="1" dirty="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Over the years at TWU, multiple modifications to the transcript originating from multiple campus entities resulted in an official and unofficial transcript that was confusing, unclear, hard to read, and a disservice to students</a:t>
            </a:r>
          </a:p>
          <a:p>
            <a:pPr>
              <a:buClr>
                <a:schemeClr val="tx1"/>
              </a:buClr>
              <a:buFont typeface="Courier New" pitchFamily="49" charset="0"/>
              <a:buChar char="o"/>
            </a:pPr>
            <a:endParaRPr lang="en-US" dirty="0">
              <a:effectLst>
                <a:outerShdw blurRad="38100" dist="38100" dir="2700000" algn="tl">
                  <a:srgbClr val="000000">
                    <a:alpha val="43137"/>
                  </a:srgbClr>
                </a:outerShdw>
              </a:effectLst>
            </a:endParaRP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In Spring 2012, IT and the Registrar’s Office partnered together to revise the official transcript to be more user-friendly and reflective of national standards</a:t>
            </a:r>
          </a:p>
        </p:txBody>
      </p:sp>
    </p:spTree>
    <p:extLst>
      <p:ext uri="{BB962C8B-B14F-4D97-AF65-F5344CB8AC3E}">
        <p14:creationId xmlns:p14="http://schemas.microsoft.com/office/powerpoint/2010/main" val="20283259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Transcripts</a:t>
            </a:r>
            <a:endParaRPr lang="en-US" b="1" dirty="0"/>
          </a:p>
        </p:txBody>
      </p:sp>
      <p:sp>
        <p:nvSpPr>
          <p:cNvPr id="3" name="Content Placeholder 2"/>
          <p:cNvSpPr>
            <a:spLocks noGrp="1"/>
          </p:cNvSpPr>
          <p:nvPr>
            <p:ph idx="1"/>
          </p:nvPr>
        </p:nvSpPr>
        <p:spPr/>
        <p:txBody>
          <a:bodyPr>
            <a:normAutofit/>
          </a:bodyPr>
          <a:lstStyle/>
          <a:p>
            <a:pPr marL="0" indent="0">
              <a:buClr>
                <a:schemeClr val="tx1"/>
              </a:buClr>
              <a:buNone/>
            </a:pPr>
            <a:r>
              <a:rPr lang="en-US" b="1" dirty="0" smtClean="0">
                <a:effectLst>
                  <a:outerShdw blurRad="38100" dist="38100" dir="2700000" algn="tl">
                    <a:srgbClr val="000000">
                      <a:alpha val="43137"/>
                    </a:srgbClr>
                  </a:outerShdw>
                </a:effectLst>
              </a:rPr>
              <a:t>New Transcript Ordering Service:</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Available now to current students and alumni</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Provides 24 hour service</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Text message and email confirmations</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PDF and FedEx service available</a:t>
            </a:r>
          </a:p>
          <a:p>
            <a:pPr>
              <a:buClr>
                <a:schemeClr val="tx1"/>
              </a:buClr>
              <a:buFont typeface="Courier New" pitchFamily="49" charset="0"/>
              <a:buChar char="o"/>
            </a:pPr>
            <a:r>
              <a:rPr lang="en-US" dirty="0" smtClean="0">
                <a:effectLst>
                  <a:outerShdw blurRad="38100" dist="38100" dir="2700000" algn="tl">
                    <a:srgbClr val="000000">
                      <a:alpha val="43137"/>
                    </a:srgbClr>
                  </a:outerShdw>
                </a:effectLst>
              </a:rPr>
              <a:t>Coming soon…EDI transcripts at no extra charge to students</a:t>
            </a:r>
          </a:p>
        </p:txBody>
      </p:sp>
    </p:spTree>
    <p:extLst>
      <p:ext uri="{BB962C8B-B14F-4D97-AF65-F5344CB8AC3E}">
        <p14:creationId xmlns:p14="http://schemas.microsoft.com/office/powerpoint/2010/main" val="6813950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447799"/>
          </a:xfrm>
        </p:spPr>
        <p:txBody>
          <a:bodyPr>
            <a:normAutofit/>
          </a:bodyPr>
          <a:lstStyle/>
          <a:p>
            <a:r>
              <a:rPr lang="en-US" sz="6600" b="1" dirty="0" smtClean="0"/>
              <a:t>Registrar 101</a:t>
            </a:r>
            <a:endParaRPr lang="en-US" sz="6600" b="1" dirty="0"/>
          </a:p>
        </p:txBody>
      </p:sp>
      <p:sp>
        <p:nvSpPr>
          <p:cNvPr id="3" name="Subtitle 2"/>
          <p:cNvSpPr>
            <a:spLocks noGrp="1"/>
          </p:cNvSpPr>
          <p:nvPr>
            <p:ph type="subTitle" idx="1"/>
          </p:nvPr>
        </p:nvSpPr>
        <p:spPr>
          <a:xfrm>
            <a:off x="533400" y="2590800"/>
            <a:ext cx="8458200" cy="3200400"/>
          </a:xfrm>
        </p:spPr>
        <p:txBody>
          <a:bodyPr>
            <a:noAutofit/>
          </a:bodyPr>
          <a:lstStyle/>
          <a:p>
            <a:r>
              <a:rPr lang="en-US" sz="8000" b="1" dirty="0" smtClean="0">
                <a:effectLst>
                  <a:outerShdw blurRad="38100" dist="38100" dir="2700000" algn="tl">
                    <a:srgbClr val="000000">
                      <a:alpha val="43137"/>
                    </a:srgbClr>
                  </a:outerShdw>
                </a:effectLst>
              </a:rPr>
              <a:t>Q&amp;A</a:t>
            </a:r>
          </a:p>
          <a:p>
            <a:pPr algn="l"/>
            <a:r>
              <a:rPr lang="en-US" sz="4400" b="1" dirty="0" smtClean="0">
                <a:effectLst>
                  <a:outerShdw blurRad="38100" dist="38100" dir="2700000" algn="tl">
                    <a:srgbClr val="000000">
                      <a:alpha val="43137"/>
                    </a:srgbClr>
                  </a:outerShdw>
                </a:effectLst>
              </a:rPr>
              <a:t>Evaluations</a:t>
            </a:r>
          </a:p>
          <a:p>
            <a:pPr algn="l"/>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Paper</a:t>
            </a:r>
          </a:p>
          <a:p>
            <a:pPr algn="l"/>
            <a:r>
              <a:rPr lang="en-US" sz="2800" b="1" dirty="0" smtClean="0">
                <a:effectLst>
                  <a:outerShdw blurRad="38100" dist="38100" dir="2700000" algn="tl">
                    <a:srgbClr val="000000">
                      <a:alpha val="43137"/>
                    </a:srgbClr>
                  </a:outerShdw>
                </a:effectLst>
              </a:rPr>
              <a:t>- Survey Monkey:  </a:t>
            </a:r>
            <a:r>
              <a:rPr lang="en-US" sz="2400" b="1" dirty="0">
                <a:effectLst>
                  <a:outerShdw blurRad="38100" dist="38100" dir="2700000" algn="tl">
                    <a:srgbClr val="000000">
                      <a:alpha val="43137"/>
                    </a:srgbClr>
                  </a:outerShdw>
                </a:effectLst>
              </a:rPr>
              <a:t>https://www.surveymonkey.com/s/TZZ9G5F</a:t>
            </a:r>
          </a:p>
        </p:txBody>
      </p:sp>
    </p:spTree>
    <p:extLst>
      <p:ext uri="{BB962C8B-B14F-4D97-AF65-F5344CB8AC3E}">
        <p14:creationId xmlns:p14="http://schemas.microsoft.com/office/powerpoint/2010/main" val="1711991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534400" cy="4526280"/>
          </a:xfrm>
        </p:spPr>
        <p:txBody>
          <a:bodyPr>
            <a:normAutofit/>
          </a:bodyPr>
          <a:lstStyle/>
          <a:p>
            <a:pPr>
              <a:buClr>
                <a:schemeClr val="tx1"/>
              </a:buClr>
              <a:buFont typeface="Courier New" pitchFamily="49" charset="0"/>
              <a:buChar char="o"/>
            </a:pPr>
            <a:r>
              <a:rPr lang="en-US" sz="2400" dirty="0"/>
              <a:t>Create, maintain and publish the Academic Calendar </a:t>
            </a:r>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smtClean="0"/>
              <a:t>Residency, exemptions and waivers for tuition purposes</a:t>
            </a:r>
            <a:endParaRPr lang="en-US" sz="2400" dirty="0"/>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a:t>Provide guidance and training to the campus community regarding student rights and procedures as outlined by the Family Educational Rights and Privacy Act (FERPA)</a:t>
            </a:r>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a:t>Responsible for certifying student athletes for competition in accordance with NCAA rules</a:t>
            </a:r>
          </a:p>
          <a:p>
            <a:pPr lvl="0">
              <a:buClr>
                <a:schemeClr val="tx1"/>
              </a:buClr>
              <a:buFont typeface="Courier New" pitchFamily="49" charset="0"/>
              <a:buChar char="o"/>
            </a:pPr>
            <a:endParaRPr lang="en-US" sz="2400" dirty="0"/>
          </a:p>
        </p:txBody>
      </p:sp>
      <p:sp>
        <p:nvSpPr>
          <p:cNvPr id="4" name="Title 1"/>
          <p:cNvSpPr>
            <a:spLocks noGrp="1"/>
          </p:cNvSpPr>
          <p:nvPr>
            <p:ph type="title"/>
          </p:nvPr>
        </p:nvSpPr>
        <p:spPr/>
        <p:txBody>
          <a:bodyPr>
            <a:normAutofit fontScale="90000"/>
          </a:bodyPr>
          <a:lstStyle/>
          <a:p>
            <a:r>
              <a:rPr lang="en-US" b="1" dirty="0" smtClean="0"/>
              <a:t>Office of the Registrar</a:t>
            </a:r>
            <a:r>
              <a:rPr lang="en-US" dirty="0" smtClean="0"/>
              <a:t/>
            </a:r>
            <a:br>
              <a:rPr lang="en-US" dirty="0" smtClean="0"/>
            </a:br>
            <a:r>
              <a:rPr lang="en-US" sz="3600" b="1" dirty="0" smtClean="0"/>
              <a:t>Functions and Responsibilities</a:t>
            </a:r>
            <a:endParaRPr lang="en-US" sz="3600" b="1" dirty="0"/>
          </a:p>
        </p:txBody>
      </p:sp>
    </p:spTree>
    <p:extLst>
      <p:ext uri="{BB962C8B-B14F-4D97-AF65-F5344CB8AC3E}">
        <p14:creationId xmlns:p14="http://schemas.microsoft.com/office/powerpoint/2010/main" val="58019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534400" cy="4526280"/>
          </a:xfrm>
        </p:spPr>
        <p:txBody>
          <a:bodyPr>
            <a:normAutofit/>
          </a:bodyPr>
          <a:lstStyle/>
          <a:p>
            <a:pPr lvl="0">
              <a:buClr>
                <a:schemeClr val="tx1"/>
              </a:buClr>
              <a:buFont typeface="Courier New" pitchFamily="49" charset="0"/>
              <a:buChar char="o"/>
            </a:pPr>
            <a:r>
              <a:rPr lang="en-US" sz="2400" dirty="0" smtClean="0"/>
              <a:t>Certify students for VA and </a:t>
            </a:r>
            <a:r>
              <a:rPr lang="en-US" sz="2400" dirty="0" err="1" smtClean="0"/>
              <a:t>Hazlewood</a:t>
            </a:r>
            <a:r>
              <a:rPr lang="en-US" sz="2400" dirty="0" smtClean="0"/>
              <a:t> benefits</a:t>
            </a:r>
          </a:p>
          <a:p>
            <a:pPr lvl="0">
              <a:buClr>
                <a:schemeClr val="tx1"/>
              </a:buClr>
              <a:buFont typeface="Courier New" pitchFamily="49" charset="0"/>
              <a:buChar char="o"/>
            </a:pPr>
            <a:endParaRPr lang="en-US" sz="2400" dirty="0" smtClean="0"/>
          </a:p>
          <a:p>
            <a:pPr lvl="0">
              <a:buClr>
                <a:schemeClr val="tx1"/>
              </a:buClr>
              <a:buFont typeface="Courier New" pitchFamily="49" charset="0"/>
              <a:buChar char="o"/>
            </a:pPr>
            <a:r>
              <a:rPr lang="en-US" sz="2400" dirty="0" smtClean="0"/>
              <a:t>Coordinate cross-registration for ROTC, Study Abroad, and Alliance students</a:t>
            </a:r>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smtClean="0"/>
              <a:t>Collaborate with IT on security and access control to student record systems by school officials</a:t>
            </a:r>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smtClean="0"/>
              <a:t>DARS (training, substitutions, degree completion)</a:t>
            </a:r>
            <a:endParaRPr lang="en-US" sz="2400" dirty="0"/>
          </a:p>
          <a:p>
            <a:pPr lvl="0">
              <a:buClr>
                <a:schemeClr val="tx1"/>
              </a:buClr>
              <a:buFont typeface="Courier New" pitchFamily="49" charset="0"/>
              <a:buChar char="o"/>
            </a:pPr>
            <a:endParaRPr lang="en-US" sz="2400" dirty="0"/>
          </a:p>
        </p:txBody>
      </p:sp>
      <p:sp>
        <p:nvSpPr>
          <p:cNvPr id="4" name="Title 1"/>
          <p:cNvSpPr>
            <a:spLocks noGrp="1"/>
          </p:cNvSpPr>
          <p:nvPr>
            <p:ph type="title"/>
          </p:nvPr>
        </p:nvSpPr>
        <p:spPr/>
        <p:txBody>
          <a:bodyPr>
            <a:normAutofit fontScale="90000"/>
          </a:bodyPr>
          <a:lstStyle/>
          <a:p>
            <a:r>
              <a:rPr lang="en-US" b="1" dirty="0" smtClean="0"/>
              <a:t>Office of the Registrar</a:t>
            </a:r>
            <a:r>
              <a:rPr lang="en-US" dirty="0" smtClean="0"/>
              <a:t/>
            </a:r>
            <a:br>
              <a:rPr lang="en-US" dirty="0" smtClean="0"/>
            </a:br>
            <a:r>
              <a:rPr lang="en-US" sz="3600" b="1" dirty="0" smtClean="0"/>
              <a:t>Functions and Responsibilities</a:t>
            </a:r>
            <a:endParaRPr lang="en-US" sz="3600" b="1" dirty="0"/>
          </a:p>
        </p:txBody>
      </p:sp>
    </p:spTree>
    <p:extLst>
      <p:ext uri="{BB962C8B-B14F-4D97-AF65-F5344CB8AC3E}">
        <p14:creationId xmlns:p14="http://schemas.microsoft.com/office/powerpoint/2010/main" val="391862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534400" cy="4526280"/>
          </a:xfrm>
        </p:spPr>
        <p:txBody>
          <a:bodyPr>
            <a:normAutofit/>
          </a:bodyPr>
          <a:lstStyle/>
          <a:p>
            <a:pPr>
              <a:buClr>
                <a:schemeClr val="tx1"/>
              </a:buClr>
              <a:buFont typeface="Courier New" pitchFamily="49" charset="0"/>
              <a:buChar char="o"/>
            </a:pPr>
            <a:r>
              <a:rPr lang="en-US" sz="2400" dirty="0"/>
              <a:t>Manage the reverse articulation processes, communications, and transcript production for our community college partners</a:t>
            </a:r>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a:t>Administer and maintain </a:t>
            </a:r>
            <a:r>
              <a:rPr lang="en-US" sz="2400" dirty="0" smtClean="0"/>
              <a:t>undergraduate student academic program (major &amp; minor) changes</a:t>
            </a:r>
            <a:endParaRPr lang="en-US" sz="2400" dirty="0"/>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a:t>Maintain accurate and timely enrollment reporting to the National Student Clearinghouse as part of Department of Education reporting requirements</a:t>
            </a:r>
          </a:p>
          <a:p>
            <a:pPr lvl="0">
              <a:buClr>
                <a:schemeClr val="tx1"/>
              </a:buClr>
              <a:buFont typeface="Courier New" pitchFamily="49" charset="0"/>
              <a:buChar char="o"/>
            </a:pPr>
            <a:endParaRPr lang="en-US" sz="2400" dirty="0"/>
          </a:p>
        </p:txBody>
      </p:sp>
      <p:sp>
        <p:nvSpPr>
          <p:cNvPr id="4" name="Title 1"/>
          <p:cNvSpPr>
            <a:spLocks noGrp="1"/>
          </p:cNvSpPr>
          <p:nvPr>
            <p:ph type="title"/>
          </p:nvPr>
        </p:nvSpPr>
        <p:spPr/>
        <p:txBody>
          <a:bodyPr>
            <a:normAutofit fontScale="90000"/>
          </a:bodyPr>
          <a:lstStyle/>
          <a:p>
            <a:r>
              <a:rPr lang="en-US" b="1" dirty="0" smtClean="0"/>
              <a:t>Office of the Registrar</a:t>
            </a:r>
            <a:r>
              <a:rPr lang="en-US" dirty="0" smtClean="0"/>
              <a:t/>
            </a:r>
            <a:br>
              <a:rPr lang="en-US" dirty="0" smtClean="0"/>
            </a:br>
            <a:r>
              <a:rPr lang="en-US" sz="3600" b="1" dirty="0" smtClean="0"/>
              <a:t>Functions and Responsibilities</a:t>
            </a:r>
            <a:endParaRPr lang="en-US" sz="3600" b="1" dirty="0"/>
          </a:p>
        </p:txBody>
      </p:sp>
    </p:spTree>
    <p:extLst>
      <p:ext uri="{BB962C8B-B14F-4D97-AF65-F5344CB8AC3E}">
        <p14:creationId xmlns:p14="http://schemas.microsoft.com/office/powerpoint/2010/main" val="79309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534400" cy="4526280"/>
          </a:xfrm>
        </p:spPr>
        <p:txBody>
          <a:bodyPr>
            <a:normAutofit/>
          </a:bodyPr>
          <a:lstStyle/>
          <a:p>
            <a:pPr>
              <a:buClr>
                <a:schemeClr val="tx1"/>
              </a:buClr>
              <a:buFont typeface="Courier New" pitchFamily="49" charset="0"/>
              <a:buChar char="o"/>
            </a:pPr>
            <a:r>
              <a:rPr lang="en-US" sz="2400" dirty="0"/>
              <a:t>Review, analyze and process Tuition Rebate and B-On-Time Loan Forgiveness applications</a:t>
            </a:r>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a:t>Provide students timely and accurate enrollment verifications as </a:t>
            </a:r>
            <a:r>
              <a:rPr lang="en-US" sz="2400" dirty="0" smtClean="0"/>
              <a:t>needed</a:t>
            </a:r>
            <a:endParaRPr lang="en-US" sz="2400" dirty="0"/>
          </a:p>
          <a:p>
            <a:pPr lvl="0">
              <a:buClr>
                <a:schemeClr val="tx1"/>
              </a:buClr>
              <a:buFont typeface="Courier New" pitchFamily="49" charset="0"/>
              <a:buChar char="o"/>
            </a:pPr>
            <a:endParaRPr lang="en-US" sz="2400" dirty="0" smtClean="0"/>
          </a:p>
          <a:p>
            <a:pPr>
              <a:buClr>
                <a:schemeClr val="tx1"/>
              </a:buClr>
              <a:buFont typeface="Courier New" pitchFamily="49" charset="0"/>
              <a:buChar char="o"/>
            </a:pPr>
            <a:r>
              <a:rPr lang="en-US" sz="2400" dirty="0"/>
              <a:t>Process student personal information changes according to policy and ensure compliance with applicable red flag regulations</a:t>
            </a:r>
          </a:p>
          <a:p>
            <a:pPr lvl="0">
              <a:buClr>
                <a:schemeClr val="tx1"/>
              </a:buClr>
              <a:buFont typeface="Courier New" pitchFamily="49" charset="0"/>
              <a:buChar char="o"/>
            </a:pPr>
            <a:endParaRPr lang="en-US" sz="2400" dirty="0"/>
          </a:p>
        </p:txBody>
      </p:sp>
      <p:sp>
        <p:nvSpPr>
          <p:cNvPr id="4" name="Title 1"/>
          <p:cNvSpPr>
            <a:spLocks noGrp="1"/>
          </p:cNvSpPr>
          <p:nvPr>
            <p:ph type="title"/>
          </p:nvPr>
        </p:nvSpPr>
        <p:spPr/>
        <p:txBody>
          <a:bodyPr>
            <a:normAutofit fontScale="90000"/>
          </a:bodyPr>
          <a:lstStyle/>
          <a:p>
            <a:r>
              <a:rPr lang="en-US" b="1" dirty="0" smtClean="0"/>
              <a:t>Office of the Registrar</a:t>
            </a:r>
            <a:r>
              <a:rPr lang="en-US" dirty="0" smtClean="0"/>
              <a:t/>
            </a:r>
            <a:br>
              <a:rPr lang="en-US" dirty="0" smtClean="0"/>
            </a:br>
            <a:r>
              <a:rPr lang="en-US" sz="3600" b="1" dirty="0" smtClean="0"/>
              <a:t>Functions and Responsibilities</a:t>
            </a:r>
            <a:endParaRPr lang="en-US" sz="3600" b="1" dirty="0"/>
          </a:p>
        </p:txBody>
      </p:sp>
    </p:spTree>
    <p:extLst>
      <p:ext uri="{BB962C8B-B14F-4D97-AF65-F5344CB8AC3E}">
        <p14:creationId xmlns:p14="http://schemas.microsoft.com/office/powerpoint/2010/main" val="802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oundr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1370</TotalTime>
  <Words>2802</Words>
  <Application>Microsoft Office PowerPoint</Application>
  <PresentationFormat>On-screen Show (4:3)</PresentationFormat>
  <Paragraphs>492</Paragraphs>
  <Slides>59</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59</vt:i4>
      </vt:variant>
    </vt:vector>
  </HeadingPairs>
  <TitlesOfParts>
    <vt:vector size="67" baseType="lpstr">
      <vt:lpstr>Arial</vt:lpstr>
      <vt:lpstr>Calibri</vt:lpstr>
      <vt:lpstr>Century Gothic</vt:lpstr>
      <vt:lpstr>Courier New</vt:lpstr>
      <vt:lpstr>Wingdings 2</vt:lpstr>
      <vt:lpstr>Foundry</vt:lpstr>
      <vt:lpstr>Office Theme</vt:lpstr>
      <vt:lpstr>1_Foundry</vt:lpstr>
      <vt:lpstr>Registrar 101</vt:lpstr>
      <vt:lpstr>Office of the Registrar Leadership Staff </vt:lpstr>
      <vt:lpstr>Office of the Registrar Functions and Responsibilities</vt:lpstr>
      <vt:lpstr>Office of the Registrar Functions and Responsibilities</vt:lpstr>
      <vt:lpstr>Office of the Registrar Functions and Responsibilities</vt:lpstr>
      <vt:lpstr>Office of the Registrar Functions and Responsibilities</vt:lpstr>
      <vt:lpstr>Office of the Registrar Functions and Responsibilities</vt:lpstr>
      <vt:lpstr>Office of the Registrar Functions and Responsibilities</vt:lpstr>
      <vt:lpstr>Office of the Registrar Functions and Responsibilities</vt:lpstr>
      <vt:lpstr>Office of the Registrar Functions and Responsibilities</vt:lpstr>
      <vt:lpstr>Office of the Registrar</vt:lpstr>
      <vt:lpstr>Registration, Residency &amp; Certifications</vt:lpstr>
      <vt:lpstr>Transcripts, Graduation, &amp; Degree Evaluations</vt:lpstr>
      <vt:lpstr>Office of the Registrar</vt:lpstr>
      <vt:lpstr>Academic Calendar</vt:lpstr>
      <vt:lpstr>Registration</vt:lpstr>
      <vt:lpstr>Registration</vt:lpstr>
      <vt:lpstr>Key dates/deadlines</vt:lpstr>
      <vt:lpstr>Key dates/deadlines</vt:lpstr>
      <vt:lpstr>Key dates/deadlines</vt:lpstr>
      <vt:lpstr>Add/Switch/Reinstatement Summary</vt:lpstr>
      <vt:lpstr>Add/Switch/Reinstatement Summary</vt:lpstr>
      <vt:lpstr>Add/Switch/Reinstatement Summary</vt:lpstr>
      <vt:lpstr>Add/Switch/Reinstatement Summary</vt:lpstr>
      <vt:lpstr>Drops &amp; Withdrawals</vt:lpstr>
      <vt:lpstr>Drops &amp; Withdrawals</vt:lpstr>
      <vt:lpstr>Drops &amp; Withdrawals</vt:lpstr>
      <vt:lpstr>Drops &amp; Withdrawals</vt:lpstr>
      <vt:lpstr>Drops &amp; Withdrawals</vt:lpstr>
      <vt:lpstr>Drops &amp; Withdrawals</vt:lpstr>
      <vt:lpstr>Drops &amp; Withdrawals</vt:lpstr>
      <vt:lpstr>Drops &amp; Withdrawals</vt:lpstr>
      <vt:lpstr>Drops &amp; Withdrawals</vt:lpstr>
      <vt:lpstr>Drops &amp; Withdrawals</vt:lpstr>
      <vt:lpstr>Course Rosters &amp; Verification</vt:lpstr>
      <vt:lpstr>Course Rosters &amp; Verification</vt:lpstr>
      <vt:lpstr>Course Rosters &amp; Verification</vt:lpstr>
      <vt:lpstr>Grading &amp; Academic Standing</vt:lpstr>
      <vt:lpstr>Grading</vt:lpstr>
      <vt:lpstr>Grading</vt:lpstr>
      <vt:lpstr>Grading</vt:lpstr>
      <vt:lpstr>Grading</vt:lpstr>
      <vt:lpstr>Grading</vt:lpstr>
      <vt:lpstr>Grading</vt:lpstr>
      <vt:lpstr>Grading</vt:lpstr>
      <vt:lpstr>Grading</vt:lpstr>
      <vt:lpstr>Grading</vt:lpstr>
      <vt:lpstr>Academic Standing</vt:lpstr>
      <vt:lpstr>Academic Standing</vt:lpstr>
      <vt:lpstr>Academic Standing</vt:lpstr>
      <vt:lpstr>Academic Standing</vt:lpstr>
      <vt:lpstr>Academic Standing</vt:lpstr>
      <vt:lpstr>BREAK!!</vt:lpstr>
      <vt:lpstr>Transcripts</vt:lpstr>
      <vt:lpstr>Transcripts</vt:lpstr>
      <vt:lpstr>Transcripts</vt:lpstr>
      <vt:lpstr>Transcripts</vt:lpstr>
      <vt:lpstr>Transcripts</vt:lpstr>
      <vt:lpstr>Registrar 101</vt:lpstr>
    </vt:vector>
  </TitlesOfParts>
  <Company>Texas Woman's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Registrar 101</dc:title>
  <dc:creator>Windows User</dc:creator>
  <cp:lastModifiedBy>Maddox, Brenda</cp:lastModifiedBy>
  <cp:revision>85</cp:revision>
  <dcterms:created xsi:type="dcterms:W3CDTF">2012-10-11T01:37:59Z</dcterms:created>
  <dcterms:modified xsi:type="dcterms:W3CDTF">2022-07-08T15:46:27Z</dcterms:modified>
</cp:coreProperties>
</file>