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52"/>
  </p:notesMasterIdLst>
  <p:sldIdLst>
    <p:sldId id="256" r:id="rId5"/>
    <p:sldId id="325" r:id="rId6"/>
    <p:sldId id="357" r:id="rId7"/>
    <p:sldId id="326" r:id="rId8"/>
    <p:sldId id="327" r:id="rId9"/>
    <p:sldId id="353" r:id="rId10"/>
    <p:sldId id="335" r:id="rId11"/>
    <p:sldId id="332" r:id="rId12"/>
    <p:sldId id="389" r:id="rId13"/>
    <p:sldId id="329" r:id="rId14"/>
    <p:sldId id="330" r:id="rId15"/>
    <p:sldId id="390" r:id="rId16"/>
    <p:sldId id="372" r:id="rId17"/>
    <p:sldId id="354" r:id="rId18"/>
    <p:sldId id="355" r:id="rId19"/>
    <p:sldId id="376" r:id="rId20"/>
    <p:sldId id="388" r:id="rId21"/>
    <p:sldId id="385" r:id="rId22"/>
    <p:sldId id="386" r:id="rId23"/>
    <p:sldId id="387" r:id="rId24"/>
    <p:sldId id="374" r:id="rId25"/>
    <p:sldId id="347" r:id="rId26"/>
    <p:sldId id="377" r:id="rId27"/>
    <p:sldId id="339" r:id="rId28"/>
    <p:sldId id="340" r:id="rId29"/>
    <p:sldId id="341" r:id="rId30"/>
    <p:sldId id="384" r:id="rId31"/>
    <p:sldId id="345" r:id="rId32"/>
    <p:sldId id="321" r:id="rId33"/>
    <p:sldId id="351" r:id="rId34"/>
    <p:sldId id="352" r:id="rId35"/>
    <p:sldId id="270" r:id="rId36"/>
    <p:sldId id="305" r:id="rId37"/>
    <p:sldId id="311" r:id="rId38"/>
    <p:sldId id="312" r:id="rId39"/>
    <p:sldId id="306" r:id="rId40"/>
    <p:sldId id="307" r:id="rId41"/>
    <p:sldId id="344" r:id="rId42"/>
    <p:sldId id="379" r:id="rId43"/>
    <p:sldId id="380" r:id="rId44"/>
    <p:sldId id="381" r:id="rId45"/>
    <p:sldId id="382" r:id="rId46"/>
    <p:sldId id="358" r:id="rId47"/>
    <p:sldId id="383" r:id="rId48"/>
    <p:sldId id="308" r:id="rId49"/>
    <p:sldId id="309" r:id="rId50"/>
    <p:sldId id="322" r:id="rId5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89" autoAdjust="0"/>
    <p:restoredTop sz="81919" autoAdjust="0"/>
  </p:normalViewPr>
  <p:slideViewPr>
    <p:cSldViewPr snapToGrid="0" snapToObjects="1">
      <p:cViewPr varScale="1">
        <p:scale>
          <a:sx n="120" d="100"/>
          <a:sy n="120" d="100"/>
        </p:scale>
        <p:origin x="948" y="90"/>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92952D-7D43-4689-BA22-A351FCF1C7A5}" type="datetimeFigureOut">
              <a:rPr lang="en-US" smtClean="0"/>
              <a:t>6/17/2026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E34D57-52B7-42C8-952C-66A4DB9B674D}" type="slidenum">
              <a:rPr lang="en-US" smtClean="0"/>
              <a:t>‹#›</a:t>
            </a:fld>
            <a:endParaRPr lang="en-US"/>
          </a:p>
        </p:txBody>
      </p:sp>
    </p:spTree>
    <p:extLst>
      <p:ext uri="{BB962C8B-B14F-4D97-AF65-F5344CB8AC3E}">
        <p14:creationId xmlns:p14="http://schemas.microsoft.com/office/powerpoint/2010/main" val="3007158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and Thank</a:t>
            </a:r>
            <a:r>
              <a:rPr lang="en-US" baseline="0" dirty="0"/>
              <a:t> you for attending. </a:t>
            </a:r>
          </a:p>
          <a:p>
            <a:r>
              <a:rPr lang="en-US" baseline="0" dirty="0"/>
              <a:t>Email was sent earlier prior to the training with links, resources, and example documents that we will be covering. Please take a moment to grab your emails before we begin.</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1</a:t>
            </a:fld>
            <a:endParaRPr lang="en-US"/>
          </a:p>
        </p:txBody>
      </p:sp>
    </p:spTree>
    <p:extLst>
      <p:ext uri="{BB962C8B-B14F-4D97-AF65-F5344CB8AC3E}">
        <p14:creationId xmlns:p14="http://schemas.microsoft.com/office/powerpoint/2010/main" val="3152397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Orders, Professional Services Agreement, Standard Form</a:t>
            </a:r>
            <a:r>
              <a:rPr lang="en-US" baseline="0" dirty="0"/>
              <a:t> Agreement – for Facilities only. </a:t>
            </a:r>
          </a:p>
          <a:p>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11</a:t>
            </a:fld>
            <a:endParaRPr lang="en-US"/>
          </a:p>
        </p:txBody>
      </p:sp>
    </p:spTree>
    <p:extLst>
      <p:ext uri="{BB962C8B-B14F-4D97-AF65-F5344CB8AC3E}">
        <p14:creationId xmlns:p14="http://schemas.microsoft.com/office/powerpoint/2010/main" val="1250210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Media Artist Agreement</a:t>
            </a:r>
            <a:r>
              <a:rPr lang="en-US" baseline="0" dirty="0"/>
              <a:t> has an optional addendum for copyright language. If the supplier has issues with our template in regards to copyright, reach out to myself or Jenny and we can get that addendum with the options sent to the supplier to review. </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13</a:t>
            </a:fld>
            <a:endParaRPr lang="en-US"/>
          </a:p>
        </p:txBody>
      </p:sp>
    </p:spTree>
    <p:extLst>
      <p:ext uri="{BB962C8B-B14F-4D97-AF65-F5344CB8AC3E}">
        <p14:creationId xmlns:p14="http://schemas.microsoft.com/office/powerpoint/2010/main" val="2727119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Needs to be done</a:t>
            </a:r>
            <a:r>
              <a:rPr lang="en-US" baseline="0" dirty="0"/>
              <a:t> in Word, start to finish. If you open the agreement in Google Docs and then download to Word, the changes won’t be tracked. Same with PDF. If you fill it out in Word and then print to PDF and we tell you it needs to be done in word. You can’t just export over into word. You’ll need to start over. </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14</a:t>
            </a:fld>
            <a:endParaRPr lang="en-US"/>
          </a:p>
        </p:txBody>
      </p:sp>
    </p:spTree>
    <p:extLst>
      <p:ext uri="{BB962C8B-B14F-4D97-AF65-F5344CB8AC3E}">
        <p14:creationId xmlns:p14="http://schemas.microsoft.com/office/powerpoint/2010/main" val="21683070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Side note – if you have a supplier form that has highlights on</a:t>
            </a:r>
            <a:r>
              <a:rPr lang="en-US" baseline="0" dirty="0"/>
              <a:t> it, it is super helpful if you reach back out to them to remove those. Specifically with PDFs. It is very time consuming and a pain to remove highlights from PDFs. Especially those that are scanned in. Please and thank you.</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15</a:t>
            </a:fld>
            <a:endParaRPr lang="en-US"/>
          </a:p>
        </p:txBody>
      </p:sp>
    </p:spTree>
    <p:extLst>
      <p:ext uri="{BB962C8B-B14F-4D97-AF65-F5344CB8AC3E}">
        <p14:creationId xmlns:p14="http://schemas.microsoft.com/office/powerpoint/2010/main" val="29212269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Probably</a:t>
            </a:r>
            <a:r>
              <a:rPr lang="en-US" baseline="0" dirty="0"/>
              <a:t> the most common request for help is with our MSA. We’re going to dig into this and give you all a heads up guide. The areas you need to worry about: highlights and red text. Anything else… disregard. We’re going to focus on that information and make this easy. You should have a blank MSA template in the email that was sent prior to this training. If you do not, you can go to our forms and instructions page to reference one. And if you don’t know where that is, you can find it on the landing page.</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16</a:t>
            </a:fld>
            <a:endParaRPr lang="en-US"/>
          </a:p>
        </p:txBody>
      </p:sp>
    </p:spTree>
    <p:extLst>
      <p:ext uri="{BB962C8B-B14F-4D97-AF65-F5344CB8AC3E}">
        <p14:creationId xmlns:p14="http://schemas.microsoft.com/office/powerpoint/2010/main" val="3523756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a food</a:t>
            </a:r>
            <a:r>
              <a:rPr lang="en-US" baseline="0" dirty="0"/>
              <a:t> truck example. Who what where why</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21</a:t>
            </a:fld>
            <a:endParaRPr lang="en-US"/>
          </a:p>
        </p:txBody>
      </p:sp>
    </p:spTree>
    <p:extLst>
      <p:ext uri="{BB962C8B-B14F-4D97-AF65-F5344CB8AC3E}">
        <p14:creationId xmlns:p14="http://schemas.microsoft.com/office/powerpoint/2010/main" val="3853962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Reading over a contract is</a:t>
            </a:r>
            <a:r>
              <a:rPr lang="en-US" baseline="0" dirty="0"/>
              <a:t> overwhelming and intimidating. These three areas are what you need to focus on. Commonly we hear “how am I supposed to know the contract number” or “how am I supposed to know when a contract expires or if it renews”… this is your contract you are committing the university to. It is your responsibility to keep track of that. We’re happy to assist if you’re having difficulty but it is not our responsibility to make sure you are being responsible with your agreements and keeping track of renewals and terms.</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22</a:t>
            </a:fld>
            <a:endParaRPr lang="en-US"/>
          </a:p>
        </p:txBody>
      </p:sp>
    </p:spTree>
    <p:extLst>
      <p:ext uri="{BB962C8B-B14F-4D97-AF65-F5344CB8AC3E}">
        <p14:creationId xmlns:p14="http://schemas.microsoft.com/office/powerpoint/2010/main" val="35797642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Overview of process </a:t>
            </a:r>
          </a:p>
          <a:p>
            <a:pPr marL="171450" indent="-171450">
              <a:buFont typeface="Arial" panose="020B0604020202020204" pitchFamily="34" charset="0"/>
              <a:buChar char="•"/>
            </a:pPr>
            <a:r>
              <a:rPr lang="en-US" dirty="0"/>
              <a:t>when you submit your ticket, we in procurement make sure we have all the supporting documentation and the ticket is filled out correctly.</a:t>
            </a:r>
            <a:r>
              <a:rPr lang="en-US" baseline="0" dirty="0"/>
              <a:t> </a:t>
            </a:r>
          </a:p>
          <a:p>
            <a:pPr marL="171450" lvl="0" indent="-171450">
              <a:buFont typeface="Arial" panose="020B0604020202020204" pitchFamily="34" charset="0"/>
              <a:buChar char="•"/>
            </a:pPr>
            <a:r>
              <a:rPr lang="en-US" baseline="0" dirty="0"/>
              <a:t>Once the routing is complete in our system, the contract is submitted to OGC for legal review.</a:t>
            </a:r>
          </a:p>
          <a:p>
            <a:pPr marL="628650" lvl="1" indent="-171450">
              <a:buFont typeface="Arial" panose="020B0604020202020204" pitchFamily="34" charset="0"/>
              <a:buChar char="•"/>
            </a:pPr>
            <a:r>
              <a:rPr lang="en-US" baseline="0" dirty="0"/>
              <a:t>You will be notified when the ticket is submitted</a:t>
            </a:r>
          </a:p>
          <a:p>
            <a:pPr marL="628650" lvl="1" indent="-171450">
              <a:buFont typeface="Arial" panose="020B0604020202020204" pitchFamily="34" charset="0"/>
              <a:buChar char="•"/>
            </a:pPr>
            <a:r>
              <a:rPr lang="en-US" baseline="0" dirty="0"/>
              <a:t>We’ve recently added OGC into our ticketing system.</a:t>
            </a:r>
          </a:p>
          <a:p>
            <a:pPr marL="171450" lvl="0" indent="-171450">
              <a:buFont typeface="Arial" panose="020B0604020202020204" pitchFamily="34" charset="0"/>
              <a:buChar char="•"/>
            </a:pPr>
            <a:r>
              <a:rPr lang="en-US" baseline="0" dirty="0"/>
              <a:t>Legal negotiations will be communicated via email. </a:t>
            </a:r>
          </a:p>
          <a:p>
            <a:pPr marL="628650" lvl="1" indent="-171450">
              <a:buFont typeface="Arial" panose="020B0604020202020204" pitchFamily="34" charset="0"/>
              <a:buChar char="•"/>
            </a:pPr>
            <a:r>
              <a:rPr lang="en-US" baseline="0" dirty="0"/>
              <a:t>Whomever submitted the contract, the contract manager, and account approver will be included on any communications with the supplier. </a:t>
            </a:r>
          </a:p>
          <a:p>
            <a:pPr marL="171450" lvl="0" indent="-171450">
              <a:buFont typeface="Arial" panose="020B0604020202020204" pitchFamily="34" charset="0"/>
              <a:buChar char="•"/>
            </a:pPr>
            <a:r>
              <a:rPr lang="en-US" baseline="0" dirty="0"/>
              <a:t>When we have an agreement of terms, OGC will create the final forms. </a:t>
            </a:r>
          </a:p>
          <a:p>
            <a:pPr marL="171450" lvl="0" indent="-171450">
              <a:buFont typeface="Arial" panose="020B0604020202020204" pitchFamily="34" charset="0"/>
              <a:buChar char="•"/>
            </a:pPr>
            <a:r>
              <a:rPr lang="en-US" baseline="0" dirty="0"/>
              <a:t>Procurement will send out for signature. </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23</a:t>
            </a:fld>
            <a:endParaRPr lang="en-US"/>
          </a:p>
        </p:txBody>
      </p:sp>
    </p:spTree>
    <p:extLst>
      <p:ext uri="{BB962C8B-B14F-4D97-AF65-F5344CB8AC3E}">
        <p14:creationId xmlns:p14="http://schemas.microsoft.com/office/powerpoint/2010/main" val="138335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Aside</a:t>
            </a:r>
            <a:r>
              <a:rPr lang="en-US" baseline="0" dirty="0"/>
              <a:t> from the Risk Assessment, all routing goes through our TDX System now. So its really important to get the process started as soon as possible. The sooner the better. There is never an issue with getting contracts signed in advance. We recommend it.</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24</a:t>
            </a:fld>
            <a:endParaRPr lang="en-US"/>
          </a:p>
        </p:txBody>
      </p:sp>
    </p:spTree>
    <p:extLst>
      <p:ext uri="{BB962C8B-B14F-4D97-AF65-F5344CB8AC3E}">
        <p14:creationId xmlns:p14="http://schemas.microsoft.com/office/powerpoint/2010/main" val="11881033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Double check your responses on the ticket. Once you enter it, you cannot edit. What you enter affects the routing. If there are errors, we will have to reject and you will have to enter a new ticket. We have to do this to make sure all appropriate</a:t>
            </a:r>
            <a:r>
              <a:rPr lang="en-US" sz="1200" kern="1200" baseline="0" dirty="0">
                <a:solidFill>
                  <a:schemeClr val="tx1"/>
                </a:solidFill>
                <a:effectLst/>
                <a:latin typeface="+mn-lt"/>
                <a:ea typeface="+mn-ea"/>
                <a:cs typeface="+mn-cs"/>
              </a:rPr>
              <a:t> areas are included in the routing workflow.</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25</a:t>
            </a:fld>
            <a:endParaRPr lang="en-US"/>
          </a:p>
        </p:txBody>
      </p:sp>
    </p:spTree>
    <p:extLst>
      <p:ext uri="{BB962C8B-B14F-4D97-AF65-F5344CB8AC3E}">
        <p14:creationId xmlns:p14="http://schemas.microsoft.com/office/powerpoint/2010/main" val="2770555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Clickable agreement to terms and conditions is a contract.</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2</a:t>
            </a:fld>
            <a:endParaRPr lang="en-US"/>
          </a:p>
        </p:txBody>
      </p:sp>
    </p:spTree>
    <p:extLst>
      <p:ext uri="{BB962C8B-B14F-4D97-AF65-F5344CB8AC3E}">
        <p14:creationId xmlns:p14="http://schemas.microsoft.com/office/powerpoint/2010/main" val="3856962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using the supplier’s forms for the agreement,</a:t>
            </a:r>
            <a:r>
              <a:rPr lang="en-US" baseline="0" dirty="0"/>
              <a:t> please make sure to ask the supplier to cast out far enough for legal review. Many times quotes are submitted that will expire within a couple of weeks sometimes shorter.</a:t>
            </a:r>
          </a:p>
          <a:p>
            <a:r>
              <a:rPr lang="en-US" baseline="0" dirty="0"/>
              <a:t>Double check your account approver for the new chart strings. The amount of approvers were significantly trimmed down so double check. We’re happy add people onto tickets that need to be informed and updated, but the account approver is non-negotiable. It has to match what is on the crosswalk. </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26</a:t>
            </a:fld>
            <a:endParaRPr lang="en-US"/>
          </a:p>
        </p:txBody>
      </p:sp>
    </p:spTree>
    <p:extLst>
      <p:ext uri="{BB962C8B-B14F-4D97-AF65-F5344CB8AC3E}">
        <p14:creationId xmlns:p14="http://schemas.microsoft.com/office/powerpoint/2010/main" val="28361479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most common delay in contract processing. When submitting your contract package, you need to make sure that all supporting documentation is viable and not expired. With the Risk Assessment, you can find this information under Risk Assessment Details (usually on PG 2). It will clearly state annually (every year) or biannually (every two years). Check this in relation to the date in which the Risk Assessment was signed. If the Risk Assessment is set to expire prior to the start date of the contract, you will need to process another Risk Assessment prior to us </a:t>
            </a:r>
            <a:r>
              <a:rPr lang="en-US"/>
              <a:t>processing the contract. </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27</a:t>
            </a:fld>
            <a:endParaRPr lang="en-US"/>
          </a:p>
        </p:txBody>
      </p:sp>
    </p:spTree>
    <p:extLst>
      <p:ext uri="{BB962C8B-B14F-4D97-AF65-F5344CB8AC3E}">
        <p14:creationId xmlns:p14="http://schemas.microsoft.com/office/powerpoint/2010/main" val="22776537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your account approver hasn’t approved your routing, make sure their notifications are going to the right place.</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28</a:t>
            </a:fld>
            <a:endParaRPr lang="en-US"/>
          </a:p>
        </p:txBody>
      </p:sp>
    </p:spTree>
    <p:extLst>
      <p:ext uri="{BB962C8B-B14F-4D97-AF65-F5344CB8AC3E}">
        <p14:creationId xmlns:p14="http://schemas.microsoft.com/office/powerpoint/2010/main" val="16337015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Save this Link!</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29</a:t>
            </a:fld>
            <a:endParaRPr lang="en-US"/>
          </a:p>
        </p:txBody>
      </p:sp>
    </p:spTree>
    <p:extLst>
      <p:ext uri="{BB962C8B-B14F-4D97-AF65-F5344CB8AC3E}">
        <p14:creationId xmlns:p14="http://schemas.microsoft.com/office/powerpoint/2010/main" val="17647164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is a one stop shop for contracts. Don’t have to go searching for different information. Links are embedded on the page that take you directly to what you need – even forms to download and other ticketing systems.</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30</a:t>
            </a:fld>
            <a:endParaRPr lang="en-US"/>
          </a:p>
        </p:txBody>
      </p:sp>
    </p:spTree>
    <p:extLst>
      <p:ext uri="{BB962C8B-B14F-4D97-AF65-F5344CB8AC3E}">
        <p14:creationId xmlns:p14="http://schemas.microsoft.com/office/powerpoint/2010/main" val="27682423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Third party insurance standards – don’t just ask the supplier for their COI. Make sure you’re requesting what we need. Almost all the COIs that come in, need correction.</a:t>
            </a:r>
          </a:p>
          <a:p>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31</a:t>
            </a:fld>
            <a:endParaRPr lang="en-US"/>
          </a:p>
        </p:txBody>
      </p:sp>
    </p:spTree>
    <p:extLst>
      <p:ext uri="{BB962C8B-B14F-4D97-AF65-F5344CB8AC3E}">
        <p14:creationId xmlns:p14="http://schemas.microsoft.com/office/powerpoint/2010/main" val="38577942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Contracts can only be submitted via this TDX</a:t>
            </a:r>
            <a:r>
              <a:rPr lang="en-US" baseline="0" dirty="0"/>
              <a:t> Routing. If you’ve reached out to us via email regarding a question, you still will need to submit your contract via the ticketing system. Packages / package pieces will not be accepted via email. Everything must go through this system. Questions regarding your contracts already in routing should also be posed within your ticket to keep track of communications. </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32</a:t>
            </a:fld>
            <a:endParaRPr lang="en-US"/>
          </a:p>
        </p:txBody>
      </p:sp>
    </p:spTree>
    <p:extLst>
      <p:ext uri="{BB962C8B-B14F-4D97-AF65-F5344CB8AC3E}">
        <p14:creationId xmlns:p14="http://schemas.microsoft.com/office/powerpoint/2010/main" val="30539671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 track of your ticket number. If</a:t>
            </a:r>
            <a:r>
              <a:rPr lang="en-US" baseline="0" dirty="0"/>
              <a:t> you lose the email with the link to access, you can search in the service center with this ticket number.</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33</a:t>
            </a:fld>
            <a:endParaRPr lang="en-US"/>
          </a:p>
        </p:txBody>
      </p:sp>
    </p:spTree>
    <p:extLst>
      <p:ext uri="{BB962C8B-B14F-4D97-AF65-F5344CB8AC3E}">
        <p14:creationId xmlns:p14="http://schemas.microsoft.com/office/powerpoint/2010/main" val="27473061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Recommend creating a folder in your outlook where you can stash this confirmation email message. This message contains a quick link to access your ticket. Highly recommend saving. Super helpful.</a:t>
            </a:r>
          </a:p>
          <a:p>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34</a:t>
            </a:fld>
            <a:endParaRPr lang="en-US"/>
          </a:p>
        </p:txBody>
      </p:sp>
    </p:spTree>
    <p:extLst>
      <p:ext uri="{BB962C8B-B14F-4D97-AF65-F5344CB8AC3E}">
        <p14:creationId xmlns:p14="http://schemas.microsoft.com/office/powerpoint/2010/main" val="28553796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You can only access your ticket via the </a:t>
            </a:r>
            <a:r>
              <a:rPr lang="en-US" sz="1200" kern="1200" dirty="0" err="1">
                <a:solidFill>
                  <a:schemeClr val="tx1"/>
                </a:solidFill>
                <a:effectLst/>
                <a:latin typeface="+mn-lt"/>
                <a:ea typeface="+mn-ea"/>
                <a:cs typeface="+mn-cs"/>
              </a:rPr>
              <a:t>TDClient</a:t>
            </a:r>
            <a:r>
              <a:rPr lang="en-US" sz="1200" kern="1200" dirty="0">
                <a:solidFill>
                  <a:schemeClr val="tx1"/>
                </a:solidFill>
                <a:effectLst/>
                <a:latin typeface="+mn-lt"/>
                <a:ea typeface="+mn-ea"/>
                <a:cs typeface="+mn-cs"/>
              </a:rPr>
              <a:t> link. The other links you will get a you shall not pass from Gandalf on that.</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35</a:t>
            </a:fld>
            <a:endParaRPr lang="en-US"/>
          </a:p>
        </p:txBody>
      </p:sp>
    </p:spTree>
    <p:extLst>
      <p:ext uri="{BB962C8B-B14F-4D97-AF65-F5344CB8AC3E}">
        <p14:creationId xmlns:p14="http://schemas.microsoft.com/office/powerpoint/2010/main" val="1859836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PCard</a:t>
            </a:r>
            <a:r>
              <a:rPr lang="en-US" sz="1200" kern="1200" dirty="0">
                <a:solidFill>
                  <a:schemeClr val="tx1"/>
                </a:solidFill>
                <a:effectLst/>
                <a:latin typeface="+mn-lt"/>
                <a:ea typeface="+mn-ea"/>
                <a:cs typeface="+mn-cs"/>
              </a:rPr>
              <a:t> vs. Purchase Order vs. Contract</a:t>
            </a:r>
          </a:p>
          <a:p>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Pcard</a:t>
            </a:r>
            <a:r>
              <a:rPr lang="en-US" sz="1200" kern="1200" baseline="0" dirty="0">
                <a:solidFill>
                  <a:schemeClr val="tx1"/>
                </a:solidFill>
                <a:effectLst/>
                <a:latin typeface="+mn-lt"/>
                <a:ea typeface="+mn-ea"/>
                <a:cs typeface="+mn-cs"/>
              </a:rPr>
              <a:t> – if its under your </a:t>
            </a:r>
            <a:r>
              <a:rPr lang="en-US" sz="1200" kern="1200" baseline="0" dirty="0" err="1">
                <a:solidFill>
                  <a:schemeClr val="tx1"/>
                </a:solidFill>
                <a:effectLst/>
                <a:latin typeface="+mn-lt"/>
                <a:ea typeface="+mn-ea"/>
                <a:cs typeface="+mn-cs"/>
              </a:rPr>
              <a:t>Pcard</a:t>
            </a:r>
            <a:r>
              <a:rPr lang="en-US" sz="1200" kern="1200" baseline="0" dirty="0">
                <a:solidFill>
                  <a:schemeClr val="tx1"/>
                </a:solidFill>
                <a:effectLst/>
                <a:latin typeface="+mn-lt"/>
                <a:ea typeface="+mn-ea"/>
                <a:cs typeface="+mn-cs"/>
              </a:rPr>
              <a:t> limit, doesn’t require a signature, and isn’t a restricted </a:t>
            </a:r>
            <a:r>
              <a:rPr lang="en-US" sz="1200" kern="1200" baseline="0" dirty="0" err="1">
                <a:solidFill>
                  <a:schemeClr val="tx1"/>
                </a:solidFill>
                <a:effectLst/>
                <a:latin typeface="+mn-lt"/>
                <a:ea typeface="+mn-ea"/>
                <a:cs typeface="+mn-cs"/>
              </a:rPr>
              <a:t>Pcard</a:t>
            </a:r>
            <a:r>
              <a:rPr lang="en-US" sz="1200" kern="1200" baseline="0" dirty="0">
                <a:solidFill>
                  <a:schemeClr val="tx1"/>
                </a:solidFill>
                <a:effectLst/>
                <a:latin typeface="+mn-lt"/>
                <a:ea typeface="+mn-ea"/>
                <a:cs typeface="+mn-cs"/>
              </a:rPr>
              <a:t> purchase.</a:t>
            </a:r>
          </a:p>
          <a:p>
            <a:r>
              <a:rPr lang="en-US" sz="1200" kern="1200" baseline="0" dirty="0">
                <a:solidFill>
                  <a:schemeClr val="tx1"/>
                </a:solidFill>
                <a:effectLst/>
                <a:latin typeface="+mn-lt"/>
                <a:ea typeface="+mn-ea"/>
                <a:cs typeface="+mn-cs"/>
              </a:rPr>
              <a:t>PO – doesn’t require a signature, or you have a signature waived</a:t>
            </a:r>
          </a:p>
          <a:p>
            <a:r>
              <a:rPr lang="en-US" sz="1200" kern="1200" baseline="0" dirty="0">
                <a:solidFill>
                  <a:schemeClr val="tx1"/>
                </a:solidFill>
                <a:effectLst/>
                <a:latin typeface="+mn-lt"/>
                <a:ea typeface="+mn-ea"/>
                <a:cs typeface="+mn-cs"/>
              </a:rPr>
              <a:t>Contract – only needed if a signature is required. If a supplier is coming on campus, we require a contract is there is costing. Guest lecturers without cost do not require a contract. </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3</a:t>
            </a:fld>
            <a:endParaRPr lang="en-US"/>
          </a:p>
        </p:txBody>
      </p:sp>
    </p:spTree>
    <p:extLst>
      <p:ext uri="{BB962C8B-B14F-4D97-AF65-F5344CB8AC3E}">
        <p14:creationId xmlns:p14="http://schemas.microsoft.com/office/powerpoint/2010/main" val="16408073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enter in your ticket,</a:t>
            </a:r>
            <a:r>
              <a:rPr lang="en-US" baseline="0" dirty="0"/>
              <a:t> you should have all the pieces of the package ready to go. I recommend going in immediately via this link and upload the rest of your supporting documentation. This way there isn’t a delay in the review. Jenny and I are very quick to pick things up and work on them. </a:t>
            </a:r>
          </a:p>
        </p:txBody>
      </p:sp>
      <p:sp>
        <p:nvSpPr>
          <p:cNvPr id="4" name="Slide Number Placeholder 3"/>
          <p:cNvSpPr>
            <a:spLocks noGrp="1"/>
          </p:cNvSpPr>
          <p:nvPr>
            <p:ph type="sldNum" sz="quarter" idx="10"/>
          </p:nvPr>
        </p:nvSpPr>
        <p:spPr/>
        <p:txBody>
          <a:bodyPr/>
          <a:lstStyle/>
          <a:p>
            <a:fld id="{9DE34D57-52B7-42C8-952C-66A4DB9B674D}" type="slidenum">
              <a:rPr lang="en-US" smtClean="0"/>
              <a:t>36</a:t>
            </a:fld>
            <a:endParaRPr lang="en-US"/>
          </a:p>
        </p:txBody>
      </p:sp>
    </p:spTree>
    <p:extLst>
      <p:ext uri="{BB962C8B-B14F-4D97-AF65-F5344CB8AC3E}">
        <p14:creationId xmlns:p14="http://schemas.microsoft.com/office/powerpoint/2010/main" val="33390130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Drag and drop has a limit of 4mbs. Adding</a:t>
            </a:r>
            <a:r>
              <a:rPr lang="en-US" baseline="0" dirty="0"/>
              <a:t> via ‘+’ has a limit of 50 </a:t>
            </a:r>
            <a:r>
              <a:rPr lang="en-US" baseline="0" dirty="0" err="1"/>
              <a:t>mbs</a:t>
            </a:r>
            <a:r>
              <a:rPr lang="en-US" baseline="0" dirty="0"/>
              <a:t>. You can also upload directly from your computer, google drive, </a:t>
            </a:r>
            <a:r>
              <a:rPr lang="en-US" baseline="0" dirty="0" err="1"/>
              <a:t>dropbox</a:t>
            </a:r>
            <a:r>
              <a:rPr lang="en-US" baseline="0" dirty="0"/>
              <a:t>, and OneDrive.</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37</a:t>
            </a:fld>
            <a:endParaRPr lang="en-US"/>
          </a:p>
        </p:txBody>
      </p:sp>
    </p:spTree>
    <p:extLst>
      <p:ext uri="{BB962C8B-B14F-4D97-AF65-F5344CB8AC3E}">
        <p14:creationId xmlns:p14="http://schemas.microsoft.com/office/powerpoint/2010/main" val="18375919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Keeping things clear and concise helps all parties reviewing. Please title your documents clearly.</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38</a:t>
            </a:fld>
            <a:endParaRPr lang="en-US"/>
          </a:p>
        </p:txBody>
      </p:sp>
    </p:spTree>
    <p:extLst>
      <p:ext uri="{BB962C8B-B14F-4D97-AF65-F5344CB8AC3E}">
        <p14:creationId xmlns:p14="http://schemas.microsoft.com/office/powerpoint/2010/main" val="35761169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is the most common error that we’re seeing. It</a:t>
            </a:r>
            <a:r>
              <a:rPr lang="en-US" sz="1200" kern="1200" baseline="0" dirty="0">
                <a:solidFill>
                  <a:schemeClr val="tx1"/>
                </a:solidFill>
                <a:effectLst/>
                <a:latin typeface="+mn-lt"/>
                <a:ea typeface="+mn-ea"/>
                <a:cs typeface="+mn-cs"/>
              </a:rPr>
              <a:t> is very important to make sure that when you upload a document that you notify us. You can’t just drag, drop, and move on. If you don’t notify us, we don’t know that you did it. Luckily we’ve caught a fair amount but we are constantly processing and working on contracts. We really need you all to stay on top of this and make sure. This is your responsibility. </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43</a:t>
            </a:fld>
            <a:endParaRPr lang="en-US"/>
          </a:p>
        </p:txBody>
      </p:sp>
    </p:spTree>
    <p:extLst>
      <p:ext uri="{BB962C8B-B14F-4D97-AF65-F5344CB8AC3E}">
        <p14:creationId xmlns:p14="http://schemas.microsoft.com/office/powerpoint/2010/main" val="11238267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Remember the links on the landing page. Goes to helpful information. One stop shop for contracts. If there's something that would be</a:t>
            </a:r>
            <a:r>
              <a:rPr lang="en-US" sz="1200" kern="1200" baseline="0" dirty="0">
                <a:solidFill>
                  <a:schemeClr val="tx1"/>
                </a:solidFill>
                <a:effectLst/>
                <a:latin typeface="+mn-lt"/>
                <a:ea typeface="+mn-ea"/>
                <a:cs typeface="+mn-cs"/>
              </a:rPr>
              <a:t> helpful to add on here, let me know! We’re happy to add more information.</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46</a:t>
            </a:fld>
            <a:endParaRPr lang="en-US"/>
          </a:p>
        </p:txBody>
      </p:sp>
    </p:spTree>
    <p:extLst>
      <p:ext uri="{BB962C8B-B14F-4D97-AF65-F5344CB8AC3E}">
        <p14:creationId xmlns:p14="http://schemas.microsoft.com/office/powerpoint/2010/main" val="12636164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ever have a quick question,</a:t>
            </a:r>
            <a:r>
              <a:rPr lang="en-US" baseline="0" dirty="0"/>
              <a:t> I am always available on teams. Hit me up.</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47</a:t>
            </a:fld>
            <a:endParaRPr lang="en-US"/>
          </a:p>
        </p:txBody>
      </p:sp>
    </p:spTree>
    <p:extLst>
      <p:ext uri="{BB962C8B-B14F-4D97-AF65-F5344CB8AC3E}">
        <p14:creationId xmlns:p14="http://schemas.microsoft.com/office/powerpoint/2010/main" val="3742246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DocuSign contracts – watch out. Do not sign. Download only</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4</a:t>
            </a:fld>
            <a:endParaRPr lang="en-US"/>
          </a:p>
        </p:txBody>
      </p:sp>
    </p:spTree>
    <p:extLst>
      <p:ext uri="{BB962C8B-B14F-4D97-AF65-F5344CB8AC3E}">
        <p14:creationId xmlns:p14="http://schemas.microsoft.com/office/powerpoint/2010/main" val="3942347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Adding Data Accessibility and Data Management. Required for all Software / Hardware / Tech Comp contract. OGC reviews all agreements on supplier forms. Risk sees all except guest lecturers.</a:t>
            </a:r>
          </a:p>
          <a:p>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5</a:t>
            </a:fld>
            <a:endParaRPr lang="en-US"/>
          </a:p>
        </p:txBody>
      </p:sp>
    </p:spTree>
    <p:extLst>
      <p:ext uri="{BB962C8B-B14F-4D97-AF65-F5344CB8AC3E}">
        <p14:creationId xmlns:p14="http://schemas.microsoft.com/office/powerpoint/2010/main" val="1533965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Cooperatives – no cost thresholds (no formal bid, sole source, etc.) Sole source – can’t mention price in the reasoning. Must provide examples on number 6.</a:t>
            </a:r>
          </a:p>
          <a:p>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6</a:t>
            </a:fld>
            <a:endParaRPr lang="en-US"/>
          </a:p>
        </p:txBody>
      </p:sp>
    </p:spTree>
    <p:extLst>
      <p:ext uri="{BB962C8B-B14F-4D97-AF65-F5344CB8AC3E}">
        <p14:creationId xmlns:p14="http://schemas.microsoft.com/office/powerpoint/2010/main" val="1886046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your contract number</a:t>
            </a:r>
            <a:r>
              <a:rPr lang="en-US" baseline="0" dirty="0"/>
              <a:t> has been assigned by Procurement, you are free to put on your requisition. The only exception to this would be during the fiscal year changeover where you must wait till Sept 1</a:t>
            </a:r>
            <a:r>
              <a:rPr lang="en-US" baseline="30000" dirty="0"/>
              <a:t>st</a:t>
            </a:r>
            <a:r>
              <a:rPr lang="en-US" baseline="0" dirty="0"/>
              <a:t> to put on your requisition with the new FY funding. </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7</a:t>
            </a:fld>
            <a:endParaRPr lang="en-US"/>
          </a:p>
        </p:txBody>
      </p:sp>
    </p:spTree>
    <p:extLst>
      <p:ext uri="{BB962C8B-B14F-4D97-AF65-F5344CB8AC3E}">
        <p14:creationId xmlns:p14="http://schemas.microsoft.com/office/powerpoint/2010/main" val="3806932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you’re unsure of what</a:t>
            </a:r>
            <a:r>
              <a:rPr lang="en-US" baseline="0" dirty="0"/>
              <a:t> type of contract you will be doing in order to grab the right documentation, check the contract category breakdown. It will let you know examples of each type of contract and if there is a template available. </a:t>
            </a:r>
          </a:p>
          <a:p>
            <a:r>
              <a:rPr lang="en-US" baseline="0" dirty="0"/>
              <a:t>All software/hardware agreements must be done on the supplier’s forms. </a:t>
            </a:r>
          </a:p>
        </p:txBody>
      </p:sp>
      <p:sp>
        <p:nvSpPr>
          <p:cNvPr id="4" name="Slide Number Placeholder 3"/>
          <p:cNvSpPr>
            <a:spLocks noGrp="1"/>
          </p:cNvSpPr>
          <p:nvPr>
            <p:ph type="sldNum" sz="quarter" idx="10"/>
          </p:nvPr>
        </p:nvSpPr>
        <p:spPr/>
        <p:txBody>
          <a:bodyPr/>
          <a:lstStyle/>
          <a:p>
            <a:fld id="{9DE34D57-52B7-42C8-952C-66A4DB9B674D}" type="slidenum">
              <a:rPr lang="en-US" smtClean="0"/>
              <a:t>8</a:t>
            </a:fld>
            <a:endParaRPr lang="en-US"/>
          </a:p>
        </p:txBody>
      </p:sp>
    </p:spTree>
    <p:extLst>
      <p:ext uri="{BB962C8B-B14F-4D97-AF65-F5344CB8AC3E}">
        <p14:creationId xmlns:p14="http://schemas.microsoft.com/office/powerpoint/2010/main" val="3581122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a:t>
            </a:r>
            <a:r>
              <a:rPr lang="en-US" baseline="0" dirty="0"/>
              <a:t> you get the fully executed contract, the contract will be a in PDF. When you submit, it needs to be in word with the revisions tracked. We need this to confirm that none of the previously approved OGC language hasn’t been edited. We will convert to PDF after we have processed and approved. </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10</a:t>
            </a:fld>
            <a:endParaRPr lang="en-US"/>
          </a:p>
        </p:txBody>
      </p:sp>
    </p:spTree>
    <p:extLst>
      <p:ext uri="{BB962C8B-B14F-4D97-AF65-F5344CB8AC3E}">
        <p14:creationId xmlns:p14="http://schemas.microsoft.com/office/powerpoint/2010/main" val="38242479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A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4030880"/>
            <a:ext cx="7772400" cy="906594"/>
          </a:xfrm>
          <a:prstGeom prst="rect">
            <a:avLst/>
          </a:prstGeom>
        </p:spPr>
        <p:txBody>
          <a:bodyPr>
            <a:normAutofit/>
          </a:bodyPr>
          <a:lstStyle>
            <a:lvl1pPr>
              <a:defRPr sz="3600" b="0">
                <a:solidFill>
                  <a:schemeClr val="bg1"/>
                </a:solidFill>
                <a:latin typeface="Century Gothic"/>
                <a:cs typeface="Century Gothic"/>
              </a:defRPr>
            </a:lvl1pPr>
          </a:lstStyle>
          <a:p>
            <a:r>
              <a:rPr lang="en-US" dirty="0"/>
              <a:t>Click to edit Master title style</a:t>
            </a:r>
          </a:p>
        </p:txBody>
      </p:sp>
    </p:spTree>
    <p:extLst>
      <p:ext uri="{BB962C8B-B14F-4D97-AF65-F5344CB8AC3E}">
        <p14:creationId xmlns:p14="http://schemas.microsoft.com/office/powerpoint/2010/main" val="1728351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ormAutofit/>
          </a:bodyPr>
          <a:lstStyle>
            <a:lvl1pPr algn="l">
              <a:defRPr sz="3600" b="1">
                <a:solidFill>
                  <a:srgbClr val="800000"/>
                </a:solidFill>
                <a:latin typeface="Century Gothic"/>
                <a:cs typeface="Century Gothic"/>
              </a:defRPr>
            </a:lvl1pPr>
          </a:lstStyle>
          <a:p>
            <a:r>
              <a:rPr lang="en-US" dirty="0"/>
              <a:t>Click to edit Master title style</a:t>
            </a:r>
          </a:p>
        </p:txBody>
      </p:sp>
      <p:sp>
        <p:nvSpPr>
          <p:cNvPr id="3" name="Content Placeholder 2"/>
          <p:cNvSpPr>
            <a:spLocks noGrp="1"/>
          </p:cNvSpPr>
          <p:nvPr>
            <p:ph idx="1"/>
          </p:nvPr>
        </p:nvSpPr>
        <p:spPr>
          <a:xfrm>
            <a:off x="457200" y="1200151"/>
            <a:ext cx="8229600" cy="3259273"/>
          </a:xfrm>
          <a:prstGeom prst="rect">
            <a:avLst/>
          </a:prstGeom>
        </p:spPr>
        <p:txBody>
          <a:bodyPr/>
          <a:lstStyle>
            <a:lvl1pPr>
              <a:defRPr>
                <a:latin typeface="Century Gothic"/>
                <a:cs typeface="Century Gothic"/>
              </a:defRPr>
            </a:lvl1pPr>
            <a:lvl2pPr>
              <a:defRPr>
                <a:latin typeface="Century Gothic"/>
                <a:cs typeface="Century Gothic"/>
              </a:defRPr>
            </a:lvl2pPr>
            <a:lvl3pPr>
              <a:defRPr>
                <a:latin typeface="Century Gothic"/>
                <a:cs typeface="Century Gothic"/>
              </a:defRPr>
            </a:lvl3pPr>
            <a:lvl4pPr>
              <a:defRPr>
                <a:latin typeface="Century Gothic"/>
                <a:cs typeface="Century Gothic"/>
              </a:defRPr>
            </a:lvl4pPr>
            <a:lvl5pPr>
              <a:defRPr>
                <a:latin typeface="Century Gothic"/>
                <a:cs typeface="Century Gothi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ormAutofit/>
          </a:bodyPr>
          <a:lstStyle>
            <a:lvl1pPr algn="l">
              <a:defRPr sz="3600" b="1">
                <a:solidFill>
                  <a:srgbClr val="800000"/>
                </a:solidFill>
                <a:latin typeface="Century Gothic"/>
                <a:cs typeface="Century Gothic"/>
              </a:defRPr>
            </a:lvl1pPr>
          </a:lstStyle>
          <a:p>
            <a:r>
              <a:rPr lang="en-US" dirty="0"/>
              <a:t>Click to edit Master title style</a:t>
            </a:r>
          </a:p>
        </p:txBody>
      </p:sp>
      <p:sp>
        <p:nvSpPr>
          <p:cNvPr id="3" name="Content Placeholder 2"/>
          <p:cNvSpPr>
            <a:spLocks noGrp="1"/>
          </p:cNvSpPr>
          <p:nvPr>
            <p:ph sz="half" idx="1"/>
          </p:nvPr>
        </p:nvSpPr>
        <p:spPr>
          <a:xfrm>
            <a:off x="457200" y="1200151"/>
            <a:ext cx="4038600" cy="3273543"/>
          </a:xfrm>
          <a:prstGeom prst="rect">
            <a:avLst/>
          </a:prstGeom>
        </p:spPr>
        <p:txBody>
          <a:bodyPr/>
          <a:lstStyle>
            <a:lvl1pPr>
              <a:defRPr sz="2800">
                <a:latin typeface="Century Gothic"/>
                <a:cs typeface="Century Gothic"/>
              </a:defRPr>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273543"/>
          </a:xfrm>
          <a:prstGeom prst="rect">
            <a:avLst/>
          </a:prstGeom>
        </p:spPr>
        <p:txBody>
          <a:bodyPr/>
          <a:lstStyle>
            <a:lvl1pPr>
              <a:defRPr sz="2800">
                <a:latin typeface="Century Gothic"/>
                <a:cs typeface="Century Gothic"/>
              </a:defRPr>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0594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ormAutofit/>
          </a:bodyPr>
          <a:lstStyle>
            <a:lvl1pPr algn="l">
              <a:defRPr sz="3600" b="1">
                <a:solidFill>
                  <a:srgbClr val="800000"/>
                </a:solidFill>
                <a:latin typeface="Century Gothic"/>
                <a:cs typeface="Century Gothic"/>
              </a:defRPr>
            </a:lvl1pPr>
          </a:lstStyle>
          <a:p>
            <a:r>
              <a:rPr lang="en-US" dirty="0"/>
              <a:t>Click to edit Master title style</a:t>
            </a:r>
          </a:p>
        </p:txBody>
      </p:sp>
      <p:sp>
        <p:nvSpPr>
          <p:cNvPr id="3" name="Text Placeholder 2"/>
          <p:cNvSpPr>
            <a:spLocks noGrp="1"/>
          </p:cNvSpPr>
          <p:nvPr>
            <p:ph type="body" idx="1"/>
          </p:nvPr>
        </p:nvSpPr>
        <p:spPr>
          <a:xfrm>
            <a:off x="457200" y="1151335"/>
            <a:ext cx="4040188" cy="479822"/>
          </a:xfrm>
          <a:prstGeom prst="rect">
            <a:avLst/>
          </a:prstGeom>
        </p:spPr>
        <p:txBody>
          <a:bodyPr anchor="b">
            <a:normAutofit/>
          </a:bodyPr>
          <a:lstStyle>
            <a:lvl1pPr marL="0" indent="0">
              <a:buNone/>
              <a:defRPr sz="2000" b="1">
                <a:latin typeface="Century Gothic"/>
                <a:cs typeface="Century Gothic"/>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813998"/>
          </a:xfrm>
          <a:prstGeom prst="rect">
            <a:avLst/>
          </a:prstGeom>
        </p:spPr>
        <p:txBody>
          <a:bodyPr/>
          <a:lstStyle>
            <a:lvl1pPr>
              <a:defRPr sz="2400">
                <a:latin typeface="Century Gothic"/>
                <a:cs typeface="Century Gothic"/>
              </a:defRPr>
            </a:lvl1pPr>
            <a:lvl2pPr>
              <a:defRPr sz="2000">
                <a:latin typeface="Century Gothic"/>
                <a:cs typeface="Century Gothic"/>
              </a:defRPr>
            </a:lvl2pPr>
            <a:lvl3pPr>
              <a:defRPr sz="1800">
                <a:latin typeface="Century Gothic"/>
                <a:cs typeface="Century Gothic"/>
              </a:defRPr>
            </a:lvl3pPr>
            <a:lvl4pPr>
              <a:defRPr sz="1600">
                <a:latin typeface="Century Gothic"/>
                <a:cs typeface="Century Gothic"/>
              </a:defRPr>
            </a:lvl4pPr>
            <a:lvl5pPr>
              <a:defRPr sz="1600">
                <a:latin typeface="Century Gothic"/>
                <a:cs typeface="Century Gothic"/>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a:prstGeom prst="rect">
            <a:avLst/>
          </a:prstGeom>
        </p:spPr>
        <p:txBody>
          <a:bodyPr anchor="b">
            <a:normAutofit/>
          </a:bodyPr>
          <a:lstStyle>
            <a:lvl1pPr marL="0" indent="0">
              <a:buNone/>
              <a:defRPr sz="2000" b="1">
                <a:latin typeface="Century Gothic"/>
                <a:cs typeface="Century Gothic"/>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1631156"/>
            <a:ext cx="4041775" cy="2813998"/>
          </a:xfrm>
          <a:prstGeom prst="rect">
            <a:avLst/>
          </a:prstGeom>
        </p:spPr>
        <p:txBody>
          <a:bodyPr/>
          <a:lstStyle>
            <a:lvl1pPr>
              <a:defRPr sz="2400">
                <a:latin typeface="Century Gothic"/>
                <a:cs typeface="Century Gothic"/>
              </a:defRPr>
            </a:lvl1pPr>
            <a:lvl2pPr>
              <a:defRPr sz="2000">
                <a:latin typeface="Century Gothic"/>
                <a:cs typeface="Century Gothic"/>
              </a:defRPr>
            </a:lvl2pPr>
            <a:lvl3pPr>
              <a:defRPr sz="1800">
                <a:latin typeface="Century Gothic"/>
                <a:cs typeface="Century Gothic"/>
              </a:defRPr>
            </a:lvl3pPr>
            <a:lvl4pPr>
              <a:defRPr sz="1600">
                <a:latin typeface="Century Gothic"/>
                <a:cs typeface="Century Gothic"/>
              </a:defRPr>
            </a:lvl4pPr>
            <a:lvl5pPr>
              <a:defRPr sz="1600">
                <a:latin typeface="Century Gothic"/>
                <a:cs typeface="Century Gothic"/>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6824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34780"/>
          </a:xfrm>
          <a:prstGeom prst="rect">
            <a:avLst/>
          </a:prstGeom>
        </p:spPr>
        <p:txBody>
          <a:bodyPr anchor="b"/>
          <a:lstStyle>
            <a:lvl1pPr algn="l">
              <a:defRPr sz="2000" b="1">
                <a:latin typeface="Century Gothic"/>
                <a:cs typeface="Century Gothic"/>
              </a:defRPr>
            </a:lvl1pPr>
          </a:lstStyle>
          <a:p>
            <a:r>
              <a:rPr lang="en-US"/>
              <a:t>Click to edit Master title style</a:t>
            </a:r>
          </a:p>
        </p:txBody>
      </p:sp>
      <p:sp>
        <p:nvSpPr>
          <p:cNvPr id="3" name="Content Placeholder 2"/>
          <p:cNvSpPr>
            <a:spLocks noGrp="1"/>
          </p:cNvSpPr>
          <p:nvPr>
            <p:ph idx="1"/>
          </p:nvPr>
        </p:nvSpPr>
        <p:spPr>
          <a:xfrm>
            <a:off x="3575050" y="204788"/>
            <a:ext cx="5111750" cy="4204691"/>
          </a:xfrm>
          <a:prstGeom prst="rect">
            <a:avLst/>
          </a:prstGeom>
        </p:spPr>
        <p:txBody>
          <a:bodyPr/>
          <a:lstStyle>
            <a:lvl1pPr>
              <a:defRPr sz="3200">
                <a:latin typeface="Century Gothic"/>
                <a:cs typeface="Century Gothic"/>
              </a:defRPr>
            </a:lvl1pPr>
            <a:lvl2pPr>
              <a:defRPr sz="2800">
                <a:latin typeface="Century Gothic"/>
                <a:cs typeface="Century Gothic"/>
              </a:defRPr>
            </a:lvl2pPr>
            <a:lvl3pPr>
              <a:defRPr sz="2400">
                <a:latin typeface="Century Gothic"/>
                <a:cs typeface="Century Gothic"/>
              </a:defRPr>
            </a:lvl3pPr>
            <a:lvl4pPr>
              <a:defRPr sz="2000">
                <a:latin typeface="Century Gothic"/>
                <a:cs typeface="Century Gothic"/>
              </a:defRPr>
            </a:lvl4pPr>
            <a:lvl5pPr>
              <a:defRPr sz="2000">
                <a:latin typeface="Century Gothic"/>
                <a:cs typeface="Century Gothic"/>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369911"/>
          </a:xfrm>
          <a:prstGeom prst="rect">
            <a:avLst/>
          </a:prstGeom>
        </p:spPr>
        <p:txBody>
          <a:bodyPr/>
          <a:lstStyle>
            <a:lvl1pPr marL="0" indent="0">
              <a:buNone/>
              <a:defRPr sz="1400">
                <a:latin typeface="Century Gothic"/>
                <a:cs typeface="Century Gothic"/>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18220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315591"/>
          </a:xfrm>
          <a:prstGeom prst="rect">
            <a:avLst/>
          </a:prstGeom>
        </p:spPr>
        <p:txBody>
          <a:bodyPr anchor="b"/>
          <a:lstStyle>
            <a:lvl1pPr algn="l">
              <a:defRPr sz="2000" b="1">
                <a:solidFill>
                  <a:srgbClr val="800000"/>
                </a:solidFill>
                <a:latin typeface="Century Gothic"/>
                <a:cs typeface="Century Gothic"/>
              </a:defRPr>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atin typeface="Century Gothic"/>
                <a:cs typeface="Century Gothic"/>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448191"/>
          </a:xfrm>
          <a:prstGeom prst="rect">
            <a:avLst/>
          </a:prstGeom>
        </p:spPr>
        <p:txBody>
          <a:bodyPr/>
          <a:lstStyle>
            <a:lvl1pPr marL="0" indent="0">
              <a:buNone/>
              <a:defRPr sz="1400">
                <a:latin typeface="Century Gothic"/>
                <a:cs typeface="Century Gothic"/>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2.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9" r:id="rId3"/>
    <p:sldLayoutId id="2147493460" r:id="rId4"/>
    <p:sldLayoutId id="2147493463" r:id="rId5"/>
    <p:sldLayoutId id="2147493464"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wu.edu/procurement/forms-and-instruction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docs.google.com/spreadsheets/d/e/2PACX-1vQkAtq66_JliyXscMLMpYRdr4kulMZMzpnvGCJxi_S2iVLXO7zKqkGvBE6ZTqghLw/pub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servicecenter.twu.edu/TDClient/1956/Portal/Requests/ServiceDet?ID=53850"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8" Type="http://schemas.openxmlformats.org/officeDocument/2006/relationships/hyperlink" Target="https://servicecenter.twu.edu/TDClient/1956/Portal/Requests/ServiceDet?ID=12086" TargetMode="External"/><Relationship Id="rId3" Type="http://schemas.openxmlformats.org/officeDocument/2006/relationships/hyperlink" Target="https://twu.edu/media/documents/procurement/FY26-TWU-Contract-Sig-Matrix.pdf" TargetMode="External"/><Relationship Id="rId7" Type="http://schemas.openxmlformats.org/officeDocument/2006/relationships/hyperlink" Target="https://twu.edu/media/documents/risk-management/TWU-Third-Party-Insurance-Standards.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docs.google.com/document/d/1MTKKN7l4xhasOZPJI9_2AO-oz9ilEXAohtyqqLujbvM/edit?usp=sharing" TargetMode="External"/><Relationship Id="rId5" Type="http://schemas.openxmlformats.org/officeDocument/2006/relationships/hyperlink" Target="https://docs.google.com/document/d/1zq6j8_SEEz9gOGesgnfTGRviAColWVoUfcclckmesxw/edit?usp=sharing" TargetMode="External"/><Relationship Id="rId4" Type="http://schemas.openxmlformats.org/officeDocument/2006/relationships/hyperlink" Target="https://twu.edu/procurement/forms-and-instructions/"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hyperlink" Target="mailto:jcogdell@twu.edu"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hyperlink" Target="mailto:Kstokes3@twu.edu" TargetMode="External"/><Relationship Id="rId4" Type="http://schemas.openxmlformats.org/officeDocument/2006/relationships/hyperlink" Target="mailto:jkeele@twu.edu"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twu.edu/media/documents/procurement/FY26-TWU-Contract-Sig-Matrix.pdf"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3.emf"/><Relationship Id="rId5" Type="http://schemas.openxmlformats.org/officeDocument/2006/relationships/oleObject" Target="../embeddings/oleObject1.bin"/><Relationship Id="rId4" Type="http://schemas.openxmlformats.org/officeDocument/2006/relationships/hyperlink" Target="https://twu.edu/media/documents/procurement/FY24-Contract-Signature-Matrix-signed.pd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twu.edu/procurement/purchasing/cooperative-purchasin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docs.google.com/document/d/1MTKKN7l4xhasOZPJI9_2AO-oz9ilEXAohtyqqLujbvM/edit?usp=sharin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dir.texas.gov/texas-risk-and-authorization-management-program-tx-ramp" TargetMode="External"/><Relationship Id="rId4" Type="http://schemas.openxmlformats.org/officeDocument/2006/relationships/hyperlink" Target="https://servicecenter.twu.edu/TDClient/1956/Portal/Requests/ServiceDet?ID=12086"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Deconstructing Contracts Training</a:t>
            </a:r>
          </a:p>
        </p:txBody>
      </p:sp>
    </p:spTree>
    <p:extLst>
      <p:ext uri="{BB962C8B-B14F-4D97-AF65-F5344CB8AC3E}">
        <p14:creationId xmlns:p14="http://schemas.microsoft.com/office/powerpoint/2010/main" val="409355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Contract Templates</a:t>
            </a:r>
            <a:br>
              <a:rPr lang="en-US" b="0" dirty="0"/>
            </a:br>
            <a:br>
              <a:rPr lang="en-US" dirty="0"/>
            </a:br>
            <a:endParaRPr lang="en-US" dirty="0"/>
          </a:p>
        </p:txBody>
      </p:sp>
      <p:sp>
        <p:nvSpPr>
          <p:cNvPr id="3" name="Content Placeholder 2"/>
          <p:cNvSpPr>
            <a:spLocks noGrp="1"/>
          </p:cNvSpPr>
          <p:nvPr>
            <p:ph idx="1"/>
          </p:nvPr>
        </p:nvSpPr>
        <p:spPr/>
        <p:txBody>
          <a:bodyPr/>
          <a:lstStyle/>
          <a:p>
            <a:pPr marL="0" indent="0" fontAlgn="base">
              <a:buNone/>
            </a:pPr>
            <a:r>
              <a:rPr lang="en-US" sz="1400" dirty="0"/>
              <a:t>Located on our Procurement Website – </a:t>
            </a:r>
            <a:r>
              <a:rPr lang="en-US" sz="1400" dirty="0">
                <a:hlinkClick r:id="rId3"/>
              </a:rPr>
              <a:t>Forms &amp; Instructions</a:t>
            </a:r>
            <a:endParaRPr lang="en-US" sz="1400" dirty="0"/>
          </a:p>
          <a:p>
            <a:pPr marL="0" indent="0">
              <a:buNone/>
            </a:pPr>
            <a:endParaRPr lang="en-US" sz="1100" dirty="0"/>
          </a:p>
          <a:p>
            <a:pPr marL="0" indent="0">
              <a:buNone/>
            </a:pPr>
            <a:r>
              <a:rPr lang="en-US" sz="1400" dirty="0"/>
              <a:t>These templates greatly expedite the review process and allows us to forgo legal review of agreements. We recommend that departments encourage vendors to accept our templates when applicable.</a:t>
            </a:r>
          </a:p>
          <a:p>
            <a:pPr marL="0" indent="0">
              <a:buNone/>
            </a:pPr>
            <a:endParaRPr lang="en-US" sz="1400" dirty="0"/>
          </a:p>
          <a:p>
            <a:r>
              <a:rPr lang="en-US" sz="1600" dirty="0"/>
              <a:t>Templates must be submitted in </a:t>
            </a:r>
            <a:r>
              <a:rPr lang="en-US" sz="1600" b="1" u="sng" dirty="0"/>
              <a:t>Word</a:t>
            </a:r>
            <a:r>
              <a:rPr lang="en-US" sz="1600" dirty="0"/>
              <a:t> format with all revisions tracked.</a:t>
            </a:r>
          </a:p>
          <a:p>
            <a:pPr lvl="1"/>
            <a:r>
              <a:rPr lang="en-US" sz="1200" dirty="0"/>
              <a:t>The only exceptions to this are FMC contracts (Professional Services Agreements, Change Orders, Master A202, IDIQ PSA).</a:t>
            </a:r>
          </a:p>
          <a:p>
            <a:pPr marL="457200" lvl="1" indent="0">
              <a:buNone/>
            </a:pPr>
            <a:endParaRPr lang="en-US" sz="1200" dirty="0"/>
          </a:p>
          <a:p>
            <a:r>
              <a:rPr lang="en-US" sz="1400" dirty="0"/>
              <a:t>Any edits made to an OGC approved template by the supplier or the department will require the contract to be submitted for legal review.</a:t>
            </a:r>
            <a:endParaRPr lang="en-US" sz="2000" dirty="0"/>
          </a:p>
          <a:p>
            <a:pPr marL="0" indent="0">
              <a:buNone/>
            </a:pPr>
            <a:endParaRPr lang="en-US" dirty="0"/>
          </a:p>
        </p:txBody>
      </p:sp>
    </p:spTree>
    <p:extLst>
      <p:ext uri="{BB962C8B-B14F-4D97-AF65-F5344CB8AC3E}">
        <p14:creationId xmlns:p14="http://schemas.microsoft.com/office/powerpoint/2010/main" val="1520006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Available Templates</a:t>
            </a:r>
          </a:p>
        </p:txBody>
      </p:sp>
      <p:sp>
        <p:nvSpPr>
          <p:cNvPr id="3" name="Content Placeholder 2"/>
          <p:cNvSpPr>
            <a:spLocks noGrp="1"/>
          </p:cNvSpPr>
          <p:nvPr>
            <p:ph sz="half" idx="1"/>
          </p:nvPr>
        </p:nvSpPr>
        <p:spPr>
          <a:xfrm>
            <a:off x="457200" y="1179344"/>
            <a:ext cx="4038600" cy="3273543"/>
          </a:xfrm>
        </p:spPr>
        <p:txBody>
          <a:bodyPr/>
          <a:lstStyle/>
          <a:p>
            <a:r>
              <a:rPr lang="en-US" sz="1600" dirty="0"/>
              <a:t>Amendment</a:t>
            </a:r>
          </a:p>
          <a:p>
            <a:r>
              <a:rPr lang="en-US" sz="1600" dirty="0"/>
              <a:t>Change Order (FMC)</a:t>
            </a:r>
          </a:p>
          <a:p>
            <a:r>
              <a:rPr lang="en-US" sz="1600" dirty="0"/>
              <a:t>Charter Bus Addendum</a:t>
            </a:r>
          </a:p>
          <a:p>
            <a:r>
              <a:rPr lang="en-US" sz="1600" dirty="0"/>
              <a:t>Conference Services</a:t>
            </a:r>
          </a:p>
          <a:p>
            <a:r>
              <a:rPr lang="en-US" sz="1400" b="1" dirty="0">
                <a:solidFill>
                  <a:srgbClr val="FF0000"/>
                </a:solidFill>
              </a:rPr>
              <a:t>**NEW Guest Lecturer**</a:t>
            </a:r>
          </a:p>
          <a:p>
            <a:r>
              <a:rPr lang="en-US" sz="1400" b="1" dirty="0">
                <a:solidFill>
                  <a:srgbClr val="FF0000"/>
                </a:solidFill>
              </a:rPr>
              <a:t>**NEW Guest Speaker**</a:t>
            </a:r>
          </a:p>
          <a:p>
            <a:r>
              <a:rPr lang="en-US" sz="1600" dirty="0"/>
              <a:t>Hotel Addendum</a:t>
            </a:r>
          </a:p>
          <a:p>
            <a:endParaRPr lang="en-US" sz="1600" dirty="0"/>
          </a:p>
          <a:p>
            <a:endParaRPr lang="en-US" sz="1600" dirty="0"/>
          </a:p>
          <a:p>
            <a:pPr marL="0" indent="0">
              <a:buNone/>
            </a:pPr>
            <a:br>
              <a:rPr lang="en-US" sz="1600" b="1" u="sng" dirty="0"/>
            </a:br>
            <a:endParaRPr lang="en-US" dirty="0"/>
          </a:p>
        </p:txBody>
      </p:sp>
      <p:sp>
        <p:nvSpPr>
          <p:cNvPr id="4" name="Content Placeholder 3"/>
          <p:cNvSpPr>
            <a:spLocks noGrp="1"/>
          </p:cNvSpPr>
          <p:nvPr>
            <p:ph sz="half" idx="2"/>
          </p:nvPr>
        </p:nvSpPr>
        <p:spPr>
          <a:xfrm>
            <a:off x="4648200" y="1181316"/>
            <a:ext cx="4038600" cy="3273543"/>
          </a:xfrm>
        </p:spPr>
        <p:txBody>
          <a:bodyPr/>
          <a:lstStyle/>
          <a:p>
            <a:endParaRPr lang="en-US" sz="1400" dirty="0"/>
          </a:p>
          <a:p>
            <a:r>
              <a:rPr lang="en-US" sz="1400" dirty="0"/>
              <a:t>Media Artist Agreement</a:t>
            </a:r>
          </a:p>
          <a:p>
            <a:r>
              <a:rPr lang="en-US" sz="1400" dirty="0"/>
              <a:t>Master Services Agreement</a:t>
            </a:r>
          </a:p>
          <a:p>
            <a:r>
              <a:rPr lang="en-US" sz="1400" dirty="0"/>
              <a:t>Performer / Artist Agreement</a:t>
            </a:r>
          </a:p>
          <a:p>
            <a:r>
              <a:rPr lang="en-US" sz="1400" dirty="0"/>
              <a:t>Professional Services Agreement (FMC)</a:t>
            </a:r>
          </a:p>
          <a:p>
            <a:r>
              <a:rPr lang="en-US" sz="1600" dirty="0"/>
              <a:t>Psychiatry (CAPS/SHS)</a:t>
            </a:r>
          </a:p>
          <a:p>
            <a:r>
              <a:rPr lang="en-US" sz="1600" dirty="0"/>
              <a:t>Standard Form Agreement  (FMC)</a:t>
            </a:r>
          </a:p>
          <a:p>
            <a:pPr marL="0" indent="0">
              <a:buNone/>
            </a:pPr>
            <a:endParaRPr lang="en-US" sz="1600" dirty="0"/>
          </a:p>
          <a:p>
            <a:endParaRPr lang="en-US" sz="1600" dirty="0"/>
          </a:p>
          <a:p>
            <a:pPr marL="0" indent="0">
              <a:buNone/>
            </a:pPr>
            <a:endParaRPr lang="en-US" sz="1600" dirty="0"/>
          </a:p>
        </p:txBody>
      </p:sp>
    </p:spTree>
    <p:extLst>
      <p:ext uri="{BB962C8B-B14F-4D97-AF65-F5344CB8AC3E}">
        <p14:creationId xmlns:p14="http://schemas.microsoft.com/office/powerpoint/2010/main" val="2672570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447DB-B4E7-8B5D-B7E4-D218B9BE0BDC}"/>
              </a:ext>
            </a:extLst>
          </p:cNvPr>
          <p:cNvSpPr>
            <a:spLocks noGrp="1"/>
          </p:cNvSpPr>
          <p:nvPr>
            <p:ph type="title"/>
          </p:nvPr>
        </p:nvSpPr>
        <p:spPr>
          <a:xfrm>
            <a:off x="0" y="466110"/>
            <a:ext cx="9207062" cy="857250"/>
          </a:xfrm>
        </p:spPr>
        <p:txBody>
          <a:bodyPr>
            <a:noAutofit/>
          </a:bodyPr>
          <a:lstStyle/>
          <a:p>
            <a:r>
              <a:rPr lang="en-US" sz="2800" dirty="0"/>
              <a:t>**New Templates: Guest Lecturer &amp; Guest Speaker**</a:t>
            </a:r>
          </a:p>
        </p:txBody>
      </p:sp>
      <p:sp>
        <p:nvSpPr>
          <p:cNvPr id="3" name="Content Placeholder 2">
            <a:extLst>
              <a:ext uri="{FF2B5EF4-FFF2-40B4-BE49-F238E27FC236}">
                <a16:creationId xmlns:a16="http://schemas.microsoft.com/office/drawing/2014/main" id="{F0169B16-DCED-9B7F-DBC6-24D8055102BD}"/>
              </a:ext>
            </a:extLst>
          </p:cNvPr>
          <p:cNvSpPr>
            <a:spLocks noGrp="1"/>
          </p:cNvSpPr>
          <p:nvPr>
            <p:ph idx="1"/>
          </p:nvPr>
        </p:nvSpPr>
        <p:spPr>
          <a:xfrm>
            <a:off x="457200" y="1147064"/>
            <a:ext cx="8229600" cy="3259273"/>
          </a:xfrm>
        </p:spPr>
        <p:txBody>
          <a:bodyPr/>
          <a:lstStyle/>
          <a:p>
            <a:r>
              <a:rPr lang="en-US" sz="2400" b="1" dirty="0"/>
              <a:t>Guest Lecturer Agreement</a:t>
            </a:r>
          </a:p>
          <a:p>
            <a:pPr lvl="1"/>
            <a:r>
              <a:rPr lang="en-US" sz="2000" dirty="0"/>
              <a:t>To be used for suppliers </a:t>
            </a:r>
            <a:r>
              <a:rPr lang="en-US" sz="2000" u="sng" dirty="0"/>
              <a:t>LECTURING</a:t>
            </a:r>
            <a:r>
              <a:rPr lang="en-US" sz="2000" dirty="0"/>
              <a:t> for a course</a:t>
            </a:r>
          </a:p>
          <a:p>
            <a:pPr lvl="2"/>
            <a:r>
              <a:rPr lang="en-US" sz="1800" dirty="0"/>
              <a:t>Course number and Faculty member must be provided for attached Lecture.</a:t>
            </a:r>
          </a:p>
          <a:p>
            <a:r>
              <a:rPr lang="en-US" sz="2400" b="1" dirty="0"/>
              <a:t>Guest Speaker Agreement</a:t>
            </a:r>
          </a:p>
          <a:p>
            <a:pPr lvl="1"/>
            <a:r>
              <a:rPr lang="en-US" sz="2000" dirty="0"/>
              <a:t>To be used for suppliers </a:t>
            </a:r>
            <a:r>
              <a:rPr lang="en-US" sz="2000" u="sng" dirty="0"/>
              <a:t>SPEAKING</a:t>
            </a:r>
            <a:r>
              <a:rPr lang="en-US" sz="2000" dirty="0"/>
              <a:t> on campus outside of a classroom setting</a:t>
            </a:r>
          </a:p>
          <a:p>
            <a:pPr lvl="2"/>
            <a:r>
              <a:rPr lang="en-US" sz="1800" dirty="0"/>
              <a:t>Added a section in the agreement for Speakers that may be selling items at their engagements.</a:t>
            </a:r>
          </a:p>
        </p:txBody>
      </p:sp>
    </p:spTree>
    <p:extLst>
      <p:ext uri="{BB962C8B-B14F-4D97-AF65-F5344CB8AC3E}">
        <p14:creationId xmlns:p14="http://schemas.microsoft.com/office/powerpoint/2010/main" val="851250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Most common templates</a:t>
            </a:r>
          </a:p>
        </p:txBody>
      </p:sp>
      <p:sp>
        <p:nvSpPr>
          <p:cNvPr id="6" name="Content Placeholder 5"/>
          <p:cNvSpPr>
            <a:spLocks noGrp="1"/>
          </p:cNvSpPr>
          <p:nvPr>
            <p:ph idx="1"/>
          </p:nvPr>
        </p:nvSpPr>
        <p:spPr>
          <a:xfrm>
            <a:off x="457200" y="942113"/>
            <a:ext cx="8229600" cy="3259273"/>
          </a:xfrm>
        </p:spPr>
        <p:txBody>
          <a:bodyPr/>
          <a:lstStyle/>
          <a:p>
            <a:pPr marL="0" indent="0">
              <a:buNone/>
            </a:pPr>
            <a:r>
              <a:rPr lang="en-US" sz="1800" b="1" dirty="0">
                <a:solidFill>
                  <a:srgbClr val="FF0000"/>
                </a:solidFill>
              </a:rPr>
              <a:t>Guest </a:t>
            </a:r>
            <a:r>
              <a:rPr lang="en-US" sz="1800" b="1" u="sng" dirty="0">
                <a:solidFill>
                  <a:srgbClr val="FF0000"/>
                </a:solidFill>
              </a:rPr>
              <a:t>Lecturer</a:t>
            </a:r>
            <a:r>
              <a:rPr lang="en-US" sz="1800" b="1" dirty="0">
                <a:solidFill>
                  <a:srgbClr val="FF0000"/>
                </a:solidFill>
              </a:rPr>
              <a:t> Agreement </a:t>
            </a:r>
          </a:p>
          <a:p>
            <a:pPr lvl="1">
              <a:buFont typeface="Arial" panose="020B0604020202020204" pitchFamily="34" charset="0"/>
              <a:buChar char="•"/>
            </a:pPr>
            <a:r>
              <a:rPr lang="en-US" sz="1400" dirty="0">
                <a:solidFill>
                  <a:srgbClr val="FF0000"/>
                </a:solidFill>
              </a:rPr>
              <a:t>Speakers for a classroom setting only</a:t>
            </a:r>
          </a:p>
          <a:p>
            <a:pPr marL="0" indent="0">
              <a:buNone/>
            </a:pPr>
            <a:r>
              <a:rPr lang="en-US" sz="1800" b="1" dirty="0">
                <a:solidFill>
                  <a:srgbClr val="FF0000"/>
                </a:solidFill>
              </a:rPr>
              <a:t>Guest </a:t>
            </a:r>
            <a:r>
              <a:rPr lang="en-US" sz="1800" b="1" u="sng" dirty="0">
                <a:solidFill>
                  <a:srgbClr val="FF0000"/>
                </a:solidFill>
              </a:rPr>
              <a:t>Speaker</a:t>
            </a:r>
            <a:r>
              <a:rPr lang="en-US" sz="1800" b="1" dirty="0">
                <a:solidFill>
                  <a:srgbClr val="FF0000"/>
                </a:solidFill>
              </a:rPr>
              <a:t> Agreement</a:t>
            </a:r>
          </a:p>
          <a:p>
            <a:pPr lvl="1">
              <a:buFont typeface="Arial" panose="020B0604020202020204" pitchFamily="34" charset="0"/>
              <a:buChar char="•"/>
            </a:pPr>
            <a:r>
              <a:rPr lang="en-US" sz="1400" dirty="0">
                <a:solidFill>
                  <a:srgbClr val="FF0000"/>
                </a:solidFill>
              </a:rPr>
              <a:t>Speakers outside of a classroom setting.</a:t>
            </a:r>
            <a:endParaRPr lang="en-US" sz="1000" dirty="0">
              <a:solidFill>
                <a:srgbClr val="FF0000"/>
              </a:solidFill>
            </a:endParaRPr>
          </a:p>
          <a:p>
            <a:pPr marL="0" indent="0">
              <a:buNone/>
            </a:pPr>
            <a:r>
              <a:rPr lang="en-US" sz="1800" b="1" dirty="0"/>
              <a:t>Performer/Artist Agreement</a:t>
            </a:r>
          </a:p>
          <a:p>
            <a:pPr lvl="1">
              <a:buFont typeface="Arial" panose="020B0604020202020204" pitchFamily="34" charset="0"/>
              <a:buChar char="•"/>
            </a:pPr>
            <a:r>
              <a:rPr lang="en-US" sz="1400" dirty="0"/>
              <a:t>Entertainers coming on campus for an event</a:t>
            </a:r>
          </a:p>
          <a:p>
            <a:pPr lvl="2">
              <a:buFont typeface="Arial" panose="020B0604020202020204" pitchFamily="34" charset="0"/>
              <a:buChar char="•"/>
            </a:pPr>
            <a:r>
              <a:rPr lang="en-US" sz="800" dirty="0"/>
              <a:t>Dancers, musicians, theatre troop</a:t>
            </a:r>
          </a:p>
          <a:p>
            <a:pPr marL="0" indent="0">
              <a:buNone/>
            </a:pPr>
            <a:r>
              <a:rPr lang="en-US" sz="1800" b="1" dirty="0"/>
              <a:t>Master Services Agreement</a:t>
            </a:r>
          </a:p>
          <a:p>
            <a:pPr lvl="1">
              <a:buFont typeface="Arial" panose="020B0604020202020204" pitchFamily="34" charset="0"/>
              <a:buChar char="•"/>
            </a:pPr>
            <a:r>
              <a:rPr lang="en-US" sz="1400" dirty="0"/>
              <a:t>Independent contractor with specific detailed services</a:t>
            </a:r>
          </a:p>
          <a:p>
            <a:pPr lvl="2"/>
            <a:r>
              <a:rPr lang="en-US" sz="1000" dirty="0"/>
              <a:t>Food trucks, party rental supplies, balloons, animal petting zoo, judging for a competition, sound &amp; lighting</a:t>
            </a:r>
          </a:p>
          <a:p>
            <a:pPr marL="0" indent="0">
              <a:buNone/>
            </a:pPr>
            <a:r>
              <a:rPr lang="en-US" sz="1800" b="1" dirty="0"/>
              <a:t>Media Artist Agreement</a:t>
            </a:r>
          </a:p>
          <a:p>
            <a:pPr lvl="1">
              <a:buFont typeface="Arial" panose="020B0604020202020204" pitchFamily="34" charset="0"/>
              <a:buChar char="•"/>
            </a:pPr>
            <a:r>
              <a:rPr lang="en-US" sz="1400" dirty="0"/>
              <a:t>illustrators, photographers, and writers</a:t>
            </a:r>
          </a:p>
          <a:p>
            <a:pPr lvl="2">
              <a:buFontTx/>
              <a:buChar char="-"/>
            </a:pPr>
            <a:r>
              <a:rPr lang="en-US" sz="1000" dirty="0"/>
              <a:t>Graduate school headshots, recording an event on campus</a:t>
            </a:r>
          </a:p>
        </p:txBody>
      </p:sp>
    </p:spTree>
    <p:extLst>
      <p:ext uri="{BB962C8B-B14F-4D97-AF65-F5344CB8AC3E}">
        <p14:creationId xmlns:p14="http://schemas.microsoft.com/office/powerpoint/2010/main" val="300548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Revision Tracking</a:t>
            </a:r>
          </a:p>
        </p:txBody>
      </p:sp>
      <p:pic>
        <p:nvPicPr>
          <p:cNvPr id="1026" name="Picture 2" descr="https://lh7-us.googleusercontent.com/_I1MdAXe_UA5QS44aHWCVzIX7EyDcadT4ZCh5qGwfeq3sT5uvIAQkvTD9WUymMa34c4ZKEAGO_dLTgLqORyWV4yOGPqm5UKzRcY-7PX7X1LLUYgUWrW_nlnYa4btY_i7eMeJDPg4CiC_ULrq9_5j5A=s2048"/>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301061" y="1320308"/>
            <a:ext cx="5938585" cy="29903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59772" y="822437"/>
            <a:ext cx="8624455" cy="369332"/>
          </a:xfrm>
          <a:prstGeom prst="rect">
            <a:avLst/>
          </a:prstGeom>
          <a:noFill/>
        </p:spPr>
        <p:txBody>
          <a:bodyPr wrap="square" rtlCol="0">
            <a:spAutoFit/>
          </a:bodyPr>
          <a:lstStyle/>
          <a:p>
            <a:r>
              <a:rPr lang="en-US" dirty="0"/>
              <a:t>All TWU Templates and edits to Standard Contract Addendum must have revisions tracked.</a:t>
            </a:r>
          </a:p>
        </p:txBody>
      </p:sp>
    </p:spTree>
    <p:extLst>
      <p:ext uri="{BB962C8B-B14F-4D97-AF65-F5344CB8AC3E}">
        <p14:creationId xmlns:p14="http://schemas.microsoft.com/office/powerpoint/2010/main" val="3759037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Preparing a Template Contract</a:t>
            </a:r>
          </a:p>
        </p:txBody>
      </p:sp>
      <p:sp>
        <p:nvSpPr>
          <p:cNvPr id="8" name="Content Placeholder 7"/>
          <p:cNvSpPr>
            <a:spLocks noGrp="1"/>
          </p:cNvSpPr>
          <p:nvPr>
            <p:ph idx="1"/>
          </p:nvPr>
        </p:nvSpPr>
        <p:spPr/>
        <p:txBody>
          <a:bodyPr/>
          <a:lstStyle/>
          <a:p>
            <a:r>
              <a:rPr lang="en-US" sz="1400" b="1" dirty="0"/>
              <a:t>Highlights</a:t>
            </a:r>
          </a:p>
          <a:p>
            <a:pPr lvl="1"/>
            <a:r>
              <a:rPr lang="en-US" sz="1400" dirty="0"/>
              <a:t>Areas to be completed by the department</a:t>
            </a:r>
          </a:p>
          <a:p>
            <a:pPr lvl="2"/>
            <a:r>
              <a:rPr lang="en-US" sz="1400" dirty="0"/>
              <a:t>For example - Name of supplier, Compensation, Dates, etc.</a:t>
            </a:r>
          </a:p>
          <a:p>
            <a:r>
              <a:rPr lang="en-US" sz="1400" b="1" dirty="0"/>
              <a:t>Red text instructions</a:t>
            </a:r>
          </a:p>
          <a:p>
            <a:pPr lvl="1"/>
            <a:r>
              <a:rPr lang="en-US" sz="1400" dirty="0"/>
              <a:t>Templates contain multiple provision options (choose your own adventure/contract)</a:t>
            </a:r>
          </a:p>
          <a:p>
            <a:pPr lvl="2"/>
            <a:r>
              <a:rPr lang="en-US" sz="1400" dirty="0"/>
              <a:t>Choose one option and then delete the other</a:t>
            </a:r>
          </a:p>
          <a:p>
            <a:r>
              <a:rPr lang="en-US" sz="1400" b="1" dirty="0"/>
              <a:t>University Contact Name</a:t>
            </a:r>
          </a:p>
          <a:p>
            <a:pPr lvl="1"/>
            <a:r>
              <a:rPr lang="en-US" sz="1400" dirty="0"/>
              <a:t>For all notices and communication. </a:t>
            </a:r>
          </a:p>
          <a:p>
            <a:pPr lvl="2"/>
            <a:r>
              <a:rPr lang="en-US" sz="1400" dirty="0"/>
              <a:t>This should be someone in your department</a:t>
            </a:r>
          </a:p>
          <a:p>
            <a:pPr lvl="2"/>
            <a:endParaRPr lang="en-US" sz="1400" dirty="0"/>
          </a:p>
          <a:p>
            <a:pPr marL="0" indent="0">
              <a:buNone/>
            </a:pPr>
            <a:r>
              <a:rPr lang="en-US" sz="1800" dirty="0"/>
              <a:t>Please remove all highlights and red text instructions before uploading your contract for review. This greatly saves us time.</a:t>
            </a:r>
          </a:p>
          <a:p>
            <a:pPr marL="0" indent="0">
              <a:buNone/>
            </a:pPr>
            <a:endParaRPr lang="en-US" sz="1800" dirty="0"/>
          </a:p>
          <a:p>
            <a:pPr lvl="2"/>
            <a:endParaRPr lang="en-US" sz="600" dirty="0"/>
          </a:p>
          <a:p>
            <a:pPr lvl="2"/>
            <a:endParaRPr lang="en-US" dirty="0"/>
          </a:p>
          <a:p>
            <a:endParaRPr lang="en-US" dirty="0"/>
          </a:p>
        </p:txBody>
      </p:sp>
    </p:spTree>
    <p:extLst>
      <p:ext uri="{BB962C8B-B14F-4D97-AF65-F5344CB8AC3E}">
        <p14:creationId xmlns:p14="http://schemas.microsoft.com/office/powerpoint/2010/main" val="1194270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Master Services Agreement - MSA</a:t>
            </a:r>
          </a:p>
        </p:txBody>
      </p:sp>
      <p:pic>
        <p:nvPicPr>
          <p:cNvPr id="12" name="Content Placeholder 11"/>
          <p:cNvPicPr>
            <a:picLocks noGrp="1" noChangeAspect="1"/>
          </p:cNvPicPr>
          <p:nvPr>
            <p:ph sz="half" idx="1"/>
          </p:nvPr>
        </p:nvPicPr>
        <p:blipFill rotWithShape="1">
          <a:blip r:embed="rId3"/>
          <a:srcRect t="2235" r="48666" b="6853"/>
          <a:stretch/>
        </p:blipFill>
        <p:spPr>
          <a:xfrm>
            <a:off x="536027" y="784562"/>
            <a:ext cx="3632396" cy="3689132"/>
          </a:xfrm>
          <a:prstGeom prst="rect">
            <a:avLst/>
          </a:prstGeom>
        </p:spPr>
      </p:pic>
      <p:sp>
        <p:nvSpPr>
          <p:cNvPr id="2" name="Content Placeholder 1">
            <a:extLst>
              <a:ext uri="{FF2B5EF4-FFF2-40B4-BE49-F238E27FC236}">
                <a16:creationId xmlns:a16="http://schemas.microsoft.com/office/drawing/2014/main" id="{7805A214-E018-448C-52E9-2415BB53AB85}"/>
              </a:ext>
            </a:extLst>
          </p:cNvPr>
          <p:cNvSpPr>
            <a:spLocks noGrp="1"/>
          </p:cNvSpPr>
          <p:nvPr>
            <p:ph sz="half" idx="2"/>
          </p:nvPr>
        </p:nvSpPr>
        <p:spPr>
          <a:xfrm>
            <a:off x="4648200" y="1131690"/>
            <a:ext cx="4038600" cy="3273543"/>
          </a:xfrm>
        </p:spPr>
        <p:txBody>
          <a:bodyPr/>
          <a:lstStyle/>
          <a:p>
            <a:pPr marL="0" indent="0">
              <a:buNone/>
            </a:pPr>
            <a:r>
              <a:rPr lang="en-US" sz="1200" b="1" dirty="0"/>
              <a:t>University/School and/or budgeted department name </a:t>
            </a:r>
          </a:p>
          <a:p>
            <a:r>
              <a:rPr lang="en-US" sz="1200" dirty="0"/>
              <a:t>Department paying for the contract</a:t>
            </a:r>
          </a:p>
          <a:p>
            <a:pPr marL="0" indent="0">
              <a:buNone/>
            </a:pPr>
            <a:r>
              <a:rPr lang="en-US" sz="1200" b="1" dirty="0"/>
              <a:t>Legal name of Contractor</a:t>
            </a:r>
          </a:p>
          <a:p>
            <a:r>
              <a:rPr lang="en-US" sz="1200" dirty="0"/>
              <a:t>The supplier’s business name (or DBA) </a:t>
            </a:r>
          </a:p>
          <a:p>
            <a:pPr lvl="1"/>
            <a:r>
              <a:rPr lang="en-US" sz="800" dirty="0"/>
              <a:t>Find this on the supplier’s W9 (number 2)</a:t>
            </a:r>
          </a:p>
          <a:p>
            <a:pPr marL="0" indent="0">
              <a:buNone/>
            </a:pPr>
            <a:r>
              <a:rPr lang="en-US" sz="1200" b="1" dirty="0"/>
              <a:t>Type of business structure such as corporation, limited liability company, or partnership</a:t>
            </a:r>
          </a:p>
          <a:p>
            <a:r>
              <a:rPr lang="en-US" sz="1200" dirty="0"/>
              <a:t>The suppliers federal tax classification</a:t>
            </a:r>
          </a:p>
          <a:p>
            <a:pPr lvl="1"/>
            <a:r>
              <a:rPr lang="en-US" sz="800" dirty="0"/>
              <a:t>Find this on the supplier’s W9 (number 3)</a:t>
            </a:r>
          </a:p>
          <a:p>
            <a:pPr marL="0" indent="0">
              <a:buNone/>
            </a:pPr>
            <a:r>
              <a:rPr lang="en-US" sz="1200" b="1" dirty="0"/>
              <a:t>Effective date &amp; end date</a:t>
            </a:r>
          </a:p>
          <a:p>
            <a:r>
              <a:rPr lang="en-US" sz="1200" dirty="0"/>
              <a:t>Term of the agreement – starting and end</a:t>
            </a:r>
          </a:p>
          <a:p>
            <a:pPr marL="0" indent="0">
              <a:buNone/>
            </a:pPr>
            <a:r>
              <a:rPr lang="en-US" sz="1200" b="1" dirty="0"/>
              <a:t>Compensation</a:t>
            </a:r>
          </a:p>
          <a:p>
            <a:r>
              <a:rPr lang="en-US" sz="1200" dirty="0"/>
              <a:t>How much we will be paying the supplier</a:t>
            </a:r>
          </a:p>
          <a:p>
            <a:pPr marL="0" indent="0">
              <a:buNone/>
            </a:pPr>
            <a:endParaRPr lang="en-US" dirty="0"/>
          </a:p>
        </p:txBody>
      </p:sp>
    </p:spTree>
    <p:extLst>
      <p:ext uri="{BB962C8B-B14F-4D97-AF65-F5344CB8AC3E}">
        <p14:creationId xmlns:p14="http://schemas.microsoft.com/office/powerpoint/2010/main" val="4114748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A4024-911E-A8B2-E1C9-5F1972C02ED9}"/>
              </a:ext>
            </a:extLst>
          </p:cNvPr>
          <p:cNvSpPr>
            <a:spLocks noGrp="1"/>
          </p:cNvSpPr>
          <p:nvPr>
            <p:ph type="title"/>
          </p:nvPr>
        </p:nvSpPr>
        <p:spPr/>
        <p:txBody>
          <a:bodyPr/>
          <a:lstStyle/>
          <a:p>
            <a:r>
              <a:rPr lang="en-US" dirty="0"/>
              <a:t>Notice</a:t>
            </a:r>
          </a:p>
        </p:txBody>
      </p:sp>
      <p:sp>
        <p:nvSpPr>
          <p:cNvPr id="3" name="Content Placeholder 2">
            <a:extLst>
              <a:ext uri="{FF2B5EF4-FFF2-40B4-BE49-F238E27FC236}">
                <a16:creationId xmlns:a16="http://schemas.microsoft.com/office/drawing/2014/main" id="{24088D75-ED73-7A4D-FB1B-E46175D0139B}"/>
              </a:ext>
            </a:extLst>
          </p:cNvPr>
          <p:cNvSpPr>
            <a:spLocks noGrp="1"/>
          </p:cNvSpPr>
          <p:nvPr>
            <p:ph sz="half" idx="1"/>
          </p:nvPr>
        </p:nvSpPr>
        <p:spPr/>
        <p:txBody>
          <a:bodyPr/>
          <a:lstStyle/>
          <a:p>
            <a:r>
              <a:rPr lang="en-US" sz="2000" dirty="0"/>
              <a:t>For all communications</a:t>
            </a:r>
          </a:p>
          <a:p>
            <a:pPr lvl="1"/>
            <a:r>
              <a:rPr lang="en-US" sz="1800" dirty="0"/>
              <a:t>This should be primary points of contact </a:t>
            </a:r>
          </a:p>
          <a:p>
            <a:pPr lvl="2"/>
            <a:r>
              <a:rPr lang="en-US" sz="1600" dirty="0"/>
              <a:t>the department </a:t>
            </a:r>
          </a:p>
          <a:p>
            <a:pPr lvl="3"/>
            <a:r>
              <a:rPr lang="en-US" sz="1400" dirty="0"/>
              <a:t>Administrator, Business Manager, Coordinator, etc.</a:t>
            </a:r>
          </a:p>
          <a:p>
            <a:pPr lvl="2"/>
            <a:r>
              <a:rPr lang="en-US" sz="1600" dirty="0"/>
              <a:t>the vendor</a:t>
            </a:r>
          </a:p>
          <a:p>
            <a:pPr lvl="3"/>
            <a:r>
              <a:rPr lang="en-US" sz="1400" dirty="0"/>
              <a:t>May have separate physical address other than what is listed on the W9.</a:t>
            </a:r>
          </a:p>
        </p:txBody>
      </p:sp>
      <p:pic>
        <p:nvPicPr>
          <p:cNvPr id="6" name="Content Placeholder 5">
            <a:extLst>
              <a:ext uri="{FF2B5EF4-FFF2-40B4-BE49-F238E27FC236}">
                <a16:creationId xmlns:a16="http://schemas.microsoft.com/office/drawing/2014/main" id="{53111CE2-BAB1-3BB9-8408-EBC74B144265}"/>
              </a:ext>
            </a:extLst>
          </p:cNvPr>
          <p:cNvPicPr>
            <a:picLocks noGrp="1" noChangeAspect="1"/>
          </p:cNvPicPr>
          <p:nvPr>
            <p:ph sz="half" idx="2"/>
          </p:nvPr>
        </p:nvPicPr>
        <p:blipFill>
          <a:blip r:embed="rId2"/>
          <a:stretch>
            <a:fillRect/>
          </a:stretch>
        </p:blipFill>
        <p:spPr>
          <a:xfrm>
            <a:off x="4431365" y="1200151"/>
            <a:ext cx="4472270" cy="1732914"/>
          </a:xfrm>
        </p:spPr>
      </p:pic>
    </p:spTree>
    <p:extLst>
      <p:ext uri="{BB962C8B-B14F-4D97-AF65-F5344CB8AC3E}">
        <p14:creationId xmlns:p14="http://schemas.microsoft.com/office/powerpoint/2010/main" val="1456639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E47B3-D9F3-1151-834F-F68E9E8871D8}"/>
              </a:ext>
            </a:extLst>
          </p:cNvPr>
          <p:cNvSpPr>
            <a:spLocks noGrp="1"/>
          </p:cNvSpPr>
          <p:nvPr>
            <p:ph type="title"/>
          </p:nvPr>
        </p:nvSpPr>
        <p:spPr/>
        <p:txBody>
          <a:bodyPr/>
          <a:lstStyle/>
          <a:p>
            <a:r>
              <a:rPr lang="en-US" dirty="0"/>
              <a:t>Invoicing</a:t>
            </a:r>
          </a:p>
        </p:txBody>
      </p:sp>
      <p:sp>
        <p:nvSpPr>
          <p:cNvPr id="3" name="Content Placeholder 2">
            <a:extLst>
              <a:ext uri="{FF2B5EF4-FFF2-40B4-BE49-F238E27FC236}">
                <a16:creationId xmlns:a16="http://schemas.microsoft.com/office/drawing/2014/main" id="{524E269A-2E81-0D33-A979-DED218C2D1C6}"/>
              </a:ext>
            </a:extLst>
          </p:cNvPr>
          <p:cNvSpPr>
            <a:spLocks noGrp="1"/>
          </p:cNvSpPr>
          <p:nvPr>
            <p:ph sz="half" idx="1"/>
          </p:nvPr>
        </p:nvSpPr>
        <p:spPr/>
        <p:txBody>
          <a:bodyPr/>
          <a:lstStyle/>
          <a:p>
            <a:pPr marL="0" indent="0">
              <a:buNone/>
            </a:pPr>
            <a:r>
              <a:rPr lang="en-US" sz="2400" b="1" u="sng" dirty="0"/>
              <a:t>4. Invoicing</a:t>
            </a:r>
          </a:p>
          <a:p>
            <a:pPr marL="514350" indent="-514350">
              <a:buFont typeface="+mj-lt"/>
              <a:buAutoNum type="alphaLcPeriod"/>
            </a:pPr>
            <a:r>
              <a:rPr lang="en-US" sz="2400" i="1" dirty="0"/>
              <a:t>For lump sum payments for completion of services</a:t>
            </a:r>
          </a:p>
          <a:p>
            <a:pPr marL="514350" indent="-514350">
              <a:buFont typeface="+mj-lt"/>
              <a:buAutoNum type="alphaLcPeriod"/>
            </a:pPr>
            <a:r>
              <a:rPr lang="en-US" sz="2400" i="1" dirty="0"/>
              <a:t>For contracts where the supplier will be paid hourly</a:t>
            </a:r>
            <a:r>
              <a:rPr lang="en-US" sz="2800" i="1" dirty="0"/>
              <a:t>.</a:t>
            </a:r>
          </a:p>
          <a:p>
            <a:endParaRPr lang="en-US" dirty="0"/>
          </a:p>
        </p:txBody>
      </p:sp>
      <p:pic>
        <p:nvPicPr>
          <p:cNvPr id="6" name="Content Placeholder 5">
            <a:extLst>
              <a:ext uri="{FF2B5EF4-FFF2-40B4-BE49-F238E27FC236}">
                <a16:creationId xmlns:a16="http://schemas.microsoft.com/office/drawing/2014/main" id="{DE5360C9-864E-A62A-4649-89F641918DE3}"/>
              </a:ext>
            </a:extLst>
          </p:cNvPr>
          <p:cNvPicPr>
            <a:picLocks noGrp="1" noChangeAspect="1"/>
          </p:cNvPicPr>
          <p:nvPr>
            <p:ph sz="half" idx="2"/>
          </p:nvPr>
        </p:nvPicPr>
        <p:blipFill>
          <a:blip r:embed="rId2"/>
          <a:stretch>
            <a:fillRect/>
          </a:stretch>
        </p:blipFill>
        <p:spPr>
          <a:xfrm>
            <a:off x="4495800" y="503791"/>
            <a:ext cx="4590066" cy="3914605"/>
          </a:xfrm>
        </p:spPr>
      </p:pic>
    </p:spTree>
    <p:extLst>
      <p:ext uri="{BB962C8B-B14F-4D97-AF65-F5344CB8AC3E}">
        <p14:creationId xmlns:p14="http://schemas.microsoft.com/office/powerpoint/2010/main" val="387169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0C62C-F994-E673-5471-BBC1AAC12646}"/>
              </a:ext>
            </a:extLst>
          </p:cNvPr>
          <p:cNvSpPr>
            <a:spLocks noGrp="1"/>
          </p:cNvSpPr>
          <p:nvPr>
            <p:ph type="title"/>
          </p:nvPr>
        </p:nvSpPr>
        <p:spPr/>
        <p:txBody>
          <a:bodyPr/>
          <a:lstStyle/>
          <a:p>
            <a:r>
              <a:rPr lang="en-US" dirty="0"/>
              <a:t>Ownership and Use of Work Material</a:t>
            </a:r>
          </a:p>
        </p:txBody>
      </p:sp>
      <p:sp>
        <p:nvSpPr>
          <p:cNvPr id="3" name="Content Placeholder 2">
            <a:extLst>
              <a:ext uri="{FF2B5EF4-FFF2-40B4-BE49-F238E27FC236}">
                <a16:creationId xmlns:a16="http://schemas.microsoft.com/office/drawing/2014/main" id="{E958B2BA-FE7A-2924-0F1C-23102AFC034D}"/>
              </a:ext>
            </a:extLst>
          </p:cNvPr>
          <p:cNvSpPr>
            <a:spLocks noGrp="1"/>
          </p:cNvSpPr>
          <p:nvPr>
            <p:ph sz="half" idx="1"/>
          </p:nvPr>
        </p:nvSpPr>
        <p:spPr/>
        <p:txBody>
          <a:bodyPr/>
          <a:lstStyle/>
          <a:p>
            <a:pPr marL="0" indent="0">
              <a:buNone/>
            </a:pPr>
            <a:r>
              <a:rPr lang="en-US" sz="2400" b="1" u="sng" dirty="0"/>
              <a:t>8. Ownership and Use of Work Material</a:t>
            </a:r>
          </a:p>
          <a:p>
            <a:pPr marL="457200" indent="-457200">
              <a:buFont typeface="+mj-lt"/>
              <a:buAutoNum type="alphaLcPeriod"/>
            </a:pPr>
            <a:r>
              <a:rPr lang="en-US" sz="2400" dirty="0"/>
              <a:t>TWU gets ownership of all deliverables and materials.</a:t>
            </a:r>
          </a:p>
          <a:p>
            <a:pPr marL="457200" indent="-457200">
              <a:buFont typeface="+mj-lt"/>
              <a:buAutoNum type="alphaLcPeriod"/>
            </a:pPr>
            <a:r>
              <a:rPr lang="en-US" sz="2400" dirty="0"/>
              <a:t>Supplier maintains ownership of all materials.</a:t>
            </a:r>
          </a:p>
          <a:p>
            <a:endParaRPr lang="en-US" dirty="0"/>
          </a:p>
        </p:txBody>
      </p:sp>
      <p:pic>
        <p:nvPicPr>
          <p:cNvPr id="6" name="Content Placeholder 5">
            <a:extLst>
              <a:ext uri="{FF2B5EF4-FFF2-40B4-BE49-F238E27FC236}">
                <a16:creationId xmlns:a16="http://schemas.microsoft.com/office/drawing/2014/main" id="{B35945D4-847A-0824-1184-1B4D8E50BCA5}"/>
              </a:ext>
            </a:extLst>
          </p:cNvPr>
          <p:cNvPicPr>
            <a:picLocks noGrp="1" noChangeAspect="1"/>
          </p:cNvPicPr>
          <p:nvPr>
            <p:ph sz="half" idx="2"/>
          </p:nvPr>
        </p:nvPicPr>
        <p:blipFill>
          <a:blip r:embed="rId2"/>
          <a:stretch>
            <a:fillRect/>
          </a:stretch>
        </p:blipFill>
        <p:spPr>
          <a:xfrm>
            <a:off x="5225348" y="1200150"/>
            <a:ext cx="2884304" cy="3273425"/>
          </a:xfrm>
        </p:spPr>
      </p:pic>
    </p:spTree>
    <p:extLst>
      <p:ext uri="{BB962C8B-B14F-4D97-AF65-F5344CB8AC3E}">
        <p14:creationId xmlns:p14="http://schemas.microsoft.com/office/powerpoint/2010/main" val="2506807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a Contract?</a:t>
            </a:r>
            <a:br>
              <a:rPr lang="en-US" b="0" dirty="0"/>
            </a:br>
            <a:br>
              <a:rPr lang="en-US" dirty="0"/>
            </a:br>
            <a:endParaRPr lang="en-US" dirty="0"/>
          </a:p>
        </p:txBody>
      </p:sp>
      <p:sp>
        <p:nvSpPr>
          <p:cNvPr id="3" name="Content Placeholder 2"/>
          <p:cNvSpPr>
            <a:spLocks noGrp="1"/>
          </p:cNvSpPr>
          <p:nvPr>
            <p:ph idx="1"/>
          </p:nvPr>
        </p:nvSpPr>
        <p:spPr/>
        <p:txBody>
          <a:bodyPr/>
          <a:lstStyle/>
          <a:p>
            <a:r>
              <a:rPr lang="en-US" sz="1800" b="1" dirty="0"/>
              <a:t>Contract: </a:t>
            </a:r>
            <a:r>
              <a:rPr lang="en-US" sz="1800" dirty="0"/>
              <a:t>a legally binding written agreement where a supplier provides goods and/or services. </a:t>
            </a:r>
          </a:p>
          <a:p>
            <a:r>
              <a:rPr lang="en-US" sz="1800" dirty="0"/>
              <a:t>Examples include, but are not limited to:</a:t>
            </a:r>
          </a:p>
          <a:p>
            <a:pPr lvl="1" fontAlgn="base"/>
            <a:r>
              <a:rPr lang="en-US" sz="1600" dirty="0"/>
              <a:t>Quotes or proposals that </a:t>
            </a:r>
            <a:r>
              <a:rPr lang="en-US" sz="1600" b="1" u="sng" dirty="0"/>
              <a:t>have a signature line </a:t>
            </a:r>
            <a:r>
              <a:rPr lang="en-US" sz="1600" dirty="0"/>
              <a:t>and/or terms of conditions</a:t>
            </a:r>
          </a:p>
          <a:p>
            <a:pPr lvl="2" fontAlgn="base"/>
            <a:r>
              <a:rPr lang="en-US" sz="1400" dirty="0"/>
              <a:t>Terms and conditions may not be printed on the quote/proposal. The Supplier’s Form may have a hyperlink to terms and conditions.</a:t>
            </a:r>
          </a:p>
          <a:p>
            <a:pPr lvl="2" fontAlgn="base"/>
            <a:r>
              <a:rPr lang="en-US" sz="1400" dirty="0"/>
              <a:t>Within the order form, there may be language stating that all terms and conditions of agreement are binding and accepted upon payment. </a:t>
            </a:r>
          </a:p>
          <a:p>
            <a:pPr lvl="3" fontAlgn="base"/>
            <a:r>
              <a:rPr lang="en-US" sz="1400" b="1" u="sng" dirty="0"/>
              <a:t>This is considered a contract. Request the vendor remove</a:t>
            </a:r>
            <a:endParaRPr lang="en-US" sz="2400" dirty="0"/>
          </a:p>
          <a:p>
            <a:pPr lvl="1" fontAlgn="base"/>
            <a:r>
              <a:rPr lang="en-US" sz="1600" dirty="0"/>
              <a:t>Statement of work, license agreement, MOU, etc.</a:t>
            </a:r>
          </a:p>
          <a:p>
            <a:pPr lvl="1" fontAlgn="base"/>
            <a:r>
              <a:rPr lang="en-US" sz="1600" dirty="0"/>
              <a:t>Addendum, Amendment or Renewal</a:t>
            </a:r>
          </a:p>
        </p:txBody>
      </p:sp>
    </p:spTree>
    <p:extLst>
      <p:ext uri="{BB962C8B-B14F-4D97-AF65-F5344CB8AC3E}">
        <p14:creationId xmlns:p14="http://schemas.microsoft.com/office/powerpoint/2010/main" val="2129864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DB147-CDF1-5E4E-1E6D-70748EB24FDE}"/>
              </a:ext>
            </a:extLst>
          </p:cNvPr>
          <p:cNvSpPr>
            <a:spLocks noGrp="1"/>
          </p:cNvSpPr>
          <p:nvPr>
            <p:ph type="title"/>
          </p:nvPr>
        </p:nvSpPr>
        <p:spPr/>
        <p:txBody>
          <a:bodyPr/>
          <a:lstStyle/>
          <a:p>
            <a:r>
              <a:rPr lang="en-US" dirty="0"/>
              <a:t>Insurance Language</a:t>
            </a:r>
          </a:p>
        </p:txBody>
      </p:sp>
      <p:sp>
        <p:nvSpPr>
          <p:cNvPr id="3" name="Content Placeholder 2">
            <a:extLst>
              <a:ext uri="{FF2B5EF4-FFF2-40B4-BE49-F238E27FC236}">
                <a16:creationId xmlns:a16="http://schemas.microsoft.com/office/drawing/2014/main" id="{74DF7C25-B130-CDFE-69BB-BE9CD8EB8A8F}"/>
              </a:ext>
            </a:extLst>
          </p:cNvPr>
          <p:cNvSpPr>
            <a:spLocks noGrp="1"/>
          </p:cNvSpPr>
          <p:nvPr>
            <p:ph sz="half" idx="1"/>
          </p:nvPr>
        </p:nvSpPr>
        <p:spPr>
          <a:xfrm>
            <a:off x="457200" y="934978"/>
            <a:ext cx="4038600" cy="3273543"/>
          </a:xfrm>
        </p:spPr>
        <p:txBody>
          <a:bodyPr/>
          <a:lstStyle/>
          <a:p>
            <a:r>
              <a:rPr lang="en-US" sz="2000" b="1" dirty="0"/>
              <a:t>Provide University contact information </a:t>
            </a:r>
          </a:p>
          <a:p>
            <a:pPr lvl="1"/>
            <a:r>
              <a:rPr lang="en-US" sz="1800" dirty="0"/>
              <a:t>Should be the same point of contact for all updates and notices.</a:t>
            </a:r>
          </a:p>
          <a:p>
            <a:r>
              <a:rPr lang="en-US" sz="2000" b="1" dirty="0"/>
              <a:t>Waiver of Insurance</a:t>
            </a:r>
          </a:p>
          <a:p>
            <a:pPr lvl="1"/>
            <a:r>
              <a:rPr lang="en-US" sz="1800" dirty="0"/>
              <a:t>Do </a:t>
            </a:r>
            <a:r>
              <a:rPr lang="en-US" sz="1800" b="1" u="sng" dirty="0">
                <a:solidFill>
                  <a:srgbClr val="FF0000"/>
                </a:solidFill>
              </a:rPr>
              <a:t>not</a:t>
            </a:r>
            <a:r>
              <a:rPr lang="en-US" sz="1800" dirty="0">
                <a:solidFill>
                  <a:srgbClr val="FF0000"/>
                </a:solidFill>
              </a:rPr>
              <a:t> </a:t>
            </a:r>
            <a:r>
              <a:rPr lang="en-US" sz="1800" dirty="0"/>
              <a:t>remove this language. </a:t>
            </a:r>
          </a:p>
          <a:p>
            <a:pPr lvl="2"/>
            <a:r>
              <a:rPr lang="en-US" sz="1600" dirty="0"/>
              <a:t>Only Risk Management is permitted to strike the language from the document.</a:t>
            </a:r>
          </a:p>
        </p:txBody>
      </p:sp>
      <p:pic>
        <p:nvPicPr>
          <p:cNvPr id="6" name="Content Placeholder 5">
            <a:extLst>
              <a:ext uri="{FF2B5EF4-FFF2-40B4-BE49-F238E27FC236}">
                <a16:creationId xmlns:a16="http://schemas.microsoft.com/office/drawing/2014/main" id="{A1EA4455-428E-9EC6-DBF9-CC25D38A4574}"/>
              </a:ext>
            </a:extLst>
          </p:cNvPr>
          <p:cNvPicPr>
            <a:picLocks noGrp="1" noChangeAspect="1"/>
          </p:cNvPicPr>
          <p:nvPr>
            <p:ph sz="half" idx="2"/>
          </p:nvPr>
        </p:nvPicPr>
        <p:blipFill>
          <a:blip r:embed="rId2"/>
          <a:stretch>
            <a:fillRect/>
          </a:stretch>
        </p:blipFill>
        <p:spPr>
          <a:xfrm>
            <a:off x="4572000" y="1483928"/>
            <a:ext cx="4480299" cy="2473217"/>
          </a:xfrm>
        </p:spPr>
      </p:pic>
    </p:spTree>
    <p:extLst>
      <p:ext uri="{BB962C8B-B14F-4D97-AF65-F5344CB8AC3E}">
        <p14:creationId xmlns:p14="http://schemas.microsoft.com/office/powerpoint/2010/main" val="30157521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Exhibit A</a:t>
            </a:r>
          </a:p>
        </p:txBody>
      </p:sp>
      <p:sp>
        <p:nvSpPr>
          <p:cNvPr id="3" name="Content Placeholder 2"/>
          <p:cNvSpPr>
            <a:spLocks noGrp="1"/>
          </p:cNvSpPr>
          <p:nvPr>
            <p:ph sz="half" idx="1"/>
          </p:nvPr>
        </p:nvSpPr>
        <p:spPr/>
        <p:txBody>
          <a:bodyPr/>
          <a:lstStyle/>
          <a:p>
            <a:pPr>
              <a:buFont typeface="+mj-lt"/>
              <a:buAutoNum type="arabicPeriod"/>
            </a:pPr>
            <a:r>
              <a:rPr lang="en-US" sz="1600" b="1" dirty="0"/>
              <a:t>RFP – For listing formal bid information. </a:t>
            </a:r>
          </a:p>
          <a:p>
            <a:pPr lvl="1"/>
            <a:r>
              <a:rPr lang="en-US" sz="1200" dirty="0"/>
              <a:t>Project</a:t>
            </a:r>
          </a:p>
          <a:p>
            <a:pPr lvl="1"/>
            <a:r>
              <a:rPr lang="en-US" sz="1200" dirty="0"/>
              <a:t>RFP#</a:t>
            </a:r>
          </a:p>
          <a:p>
            <a:pPr lvl="1"/>
            <a:r>
              <a:rPr lang="en-US" sz="1200" dirty="0"/>
              <a:t>Date of proposal</a:t>
            </a:r>
          </a:p>
          <a:p>
            <a:pPr lvl="2"/>
            <a:r>
              <a:rPr lang="en-US" sz="900" dirty="0"/>
              <a:t>If you did not do a formal bid, delete the section</a:t>
            </a:r>
          </a:p>
          <a:p>
            <a:pPr>
              <a:buFont typeface="+mj-lt"/>
              <a:buAutoNum type="arabicPeriod"/>
            </a:pPr>
            <a:r>
              <a:rPr lang="en-US" sz="1600" b="1" dirty="0"/>
              <a:t>Project </a:t>
            </a:r>
          </a:p>
          <a:p>
            <a:pPr lvl="1"/>
            <a:r>
              <a:rPr lang="en-US" sz="1200" dirty="0"/>
              <a:t>Brief overview of details</a:t>
            </a:r>
          </a:p>
          <a:p>
            <a:pPr lvl="2"/>
            <a:r>
              <a:rPr lang="en-US" sz="900" dirty="0"/>
              <a:t>Project name / event name</a:t>
            </a:r>
          </a:p>
          <a:p>
            <a:pPr lvl="2"/>
            <a:r>
              <a:rPr lang="en-US" sz="900" dirty="0"/>
              <a:t>Date of event</a:t>
            </a:r>
          </a:p>
          <a:p>
            <a:pPr>
              <a:buFont typeface="+mj-lt"/>
              <a:buAutoNum type="arabicPeriod"/>
            </a:pPr>
            <a:r>
              <a:rPr lang="en-US" sz="1600" b="1" dirty="0"/>
              <a:t>Services and/or Deliverables</a:t>
            </a:r>
          </a:p>
          <a:p>
            <a:pPr lvl="1"/>
            <a:r>
              <a:rPr lang="en-US" sz="1200" dirty="0"/>
              <a:t>Detailed description of all services or deliverables that we want the supplier to provide</a:t>
            </a:r>
          </a:p>
          <a:p>
            <a:pPr marL="914400" lvl="2" indent="0">
              <a:buNone/>
            </a:pPr>
            <a:endParaRPr lang="en-US" sz="1000" dirty="0"/>
          </a:p>
          <a:p>
            <a:pPr marL="0" indent="0">
              <a:buNone/>
            </a:pPr>
            <a:endParaRPr lang="en-US" sz="1800" b="1" u="sng" dirty="0"/>
          </a:p>
        </p:txBody>
      </p:sp>
      <p:pic>
        <p:nvPicPr>
          <p:cNvPr id="5" name="Content Placeholder 4"/>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5253" t="4979" r="3270" b="3756"/>
          <a:stretch/>
        </p:blipFill>
        <p:spPr>
          <a:xfrm>
            <a:off x="4718305" y="281468"/>
            <a:ext cx="4122638" cy="4238280"/>
          </a:xfrm>
        </p:spPr>
      </p:pic>
    </p:spTree>
    <p:extLst>
      <p:ext uri="{BB962C8B-B14F-4D97-AF65-F5344CB8AC3E}">
        <p14:creationId xmlns:p14="http://schemas.microsoft.com/office/powerpoint/2010/main" val="5998615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Preparing a Supplier Form Contract</a:t>
            </a:r>
          </a:p>
        </p:txBody>
      </p:sp>
      <p:sp>
        <p:nvSpPr>
          <p:cNvPr id="3" name="Content Placeholder 2"/>
          <p:cNvSpPr>
            <a:spLocks noGrp="1"/>
          </p:cNvSpPr>
          <p:nvPr>
            <p:ph idx="1"/>
          </p:nvPr>
        </p:nvSpPr>
        <p:spPr>
          <a:xfrm>
            <a:off x="457200" y="798369"/>
            <a:ext cx="8229600" cy="3259273"/>
          </a:xfrm>
        </p:spPr>
        <p:txBody>
          <a:bodyPr/>
          <a:lstStyle/>
          <a:p>
            <a:pPr marL="0" indent="0">
              <a:buNone/>
            </a:pPr>
            <a:r>
              <a:rPr lang="en-US" sz="2800" dirty="0"/>
              <a:t>				</a:t>
            </a:r>
            <a:r>
              <a:rPr lang="en-US" sz="2800" b="1" u="sng" dirty="0"/>
              <a:t>Read</a:t>
            </a:r>
            <a:r>
              <a:rPr lang="en-US" sz="2800" b="1" dirty="0"/>
              <a:t> </a:t>
            </a:r>
            <a:r>
              <a:rPr lang="en-US" sz="2800" b="1" u="sng" dirty="0"/>
              <a:t>the</a:t>
            </a:r>
            <a:r>
              <a:rPr lang="en-US" sz="2800" b="1" dirty="0"/>
              <a:t> </a:t>
            </a:r>
            <a:r>
              <a:rPr lang="en-US" sz="2800" b="1" u="sng" dirty="0"/>
              <a:t>contract</a:t>
            </a:r>
            <a:endParaRPr lang="en-US" sz="2800" b="1" dirty="0"/>
          </a:p>
          <a:p>
            <a:pPr marL="0" indent="0">
              <a:buNone/>
            </a:pPr>
            <a:endParaRPr lang="en-US" sz="600" dirty="0"/>
          </a:p>
          <a:p>
            <a:pPr marL="0" indent="0">
              <a:buNone/>
            </a:pPr>
            <a:r>
              <a:rPr lang="en-US" sz="1400" dirty="0"/>
              <a:t>It is the responsibility of the department to understand what you’re purchasing</a:t>
            </a:r>
          </a:p>
          <a:p>
            <a:pPr marL="0" indent="0">
              <a:buNone/>
            </a:pPr>
            <a:r>
              <a:rPr lang="en-US" sz="1400" dirty="0"/>
              <a:t>This includes: </a:t>
            </a:r>
          </a:p>
          <a:p>
            <a:pPr marL="0" indent="0">
              <a:buNone/>
            </a:pPr>
            <a:endParaRPr lang="en-US" sz="1050" dirty="0"/>
          </a:p>
          <a:p>
            <a:pPr lvl="1"/>
            <a:r>
              <a:rPr lang="en-US" sz="1400" b="1" dirty="0"/>
              <a:t>Purchasing guidelines and bid limits</a:t>
            </a:r>
          </a:p>
          <a:p>
            <a:pPr lvl="1"/>
            <a:r>
              <a:rPr lang="en-US" sz="1400" b="1" dirty="0"/>
              <a:t>Payment terms and cost</a:t>
            </a:r>
          </a:p>
          <a:p>
            <a:pPr lvl="1"/>
            <a:r>
              <a:rPr lang="en-US" sz="1400" b="1" dirty="0"/>
              <a:t>Renewal Term and expiration</a:t>
            </a:r>
          </a:p>
          <a:p>
            <a:pPr lvl="2"/>
            <a:r>
              <a:rPr lang="en-US" sz="1100" dirty="0"/>
              <a:t>Set reminders on your calendar that way you can plan ahead for routing and processing</a:t>
            </a:r>
          </a:p>
          <a:p>
            <a:pPr marL="0" lvl="0" indent="0">
              <a:buNone/>
            </a:pPr>
            <a:r>
              <a:rPr lang="en-US" sz="2000" b="1" dirty="0">
                <a:solidFill>
                  <a:srgbClr val="C0504D">
                    <a:lumMod val="75000"/>
                  </a:srgbClr>
                </a:solidFill>
              </a:rPr>
              <a:t>REMEMBER!</a:t>
            </a:r>
          </a:p>
          <a:p>
            <a:pPr marL="0" lvl="0" indent="0">
              <a:buNone/>
            </a:pPr>
            <a:r>
              <a:rPr lang="en-US" sz="1200" dirty="0">
                <a:solidFill>
                  <a:prstClr val="black"/>
                </a:solidFill>
              </a:rPr>
              <a:t>This is </a:t>
            </a:r>
            <a:r>
              <a:rPr lang="en-US" sz="1200" b="1" dirty="0">
                <a:solidFill>
                  <a:srgbClr val="C0504D">
                    <a:lumMod val="75000"/>
                  </a:srgbClr>
                </a:solidFill>
              </a:rPr>
              <a:t>YOUR</a:t>
            </a:r>
            <a:r>
              <a:rPr lang="en-US" sz="1200" dirty="0">
                <a:solidFill>
                  <a:prstClr val="black"/>
                </a:solidFill>
              </a:rPr>
              <a:t> contract. Procurement reviews for State of Texas Purchasing rules/laws and legal only reviews legal terms. We do not review the contract to determine if it is a good contract for department. </a:t>
            </a:r>
          </a:p>
          <a:p>
            <a:pPr marL="0" lvl="0" indent="0">
              <a:buNone/>
            </a:pPr>
            <a:endParaRPr lang="en-US" sz="1200" dirty="0">
              <a:solidFill>
                <a:prstClr val="black"/>
              </a:solidFill>
            </a:endParaRPr>
          </a:p>
          <a:p>
            <a:pPr marL="0" lvl="0" indent="0">
              <a:buNone/>
            </a:pPr>
            <a:r>
              <a:rPr lang="en-US" sz="1200" b="1" i="1" u="sng" dirty="0">
                <a:solidFill>
                  <a:srgbClr val="C0504D">
                    <a:lumMod val="75000"/>
                  </a:srgbClr>
                </a:solidFill>
              </a:rPr>
              <a:t>You are responsible for the management of the contract and keeping up with the renewals</a:t>
            </a:r>
            <a:endParaRPr lang="en-US" sz="1400" b="1" u="sng" dirty="0"/>
          </a:p>
        </p:txBody>
      </p:sp>
    </p:spTree>
    <p:extLst>
      <p:ext uri="{BB962C8B-B14F-4D97-AF65-F5344CB8AC3E}">
        <p14:creationId xmlns:p14="http://schemas.microsoft.com/office/powerpoint/2010/main" val="3106609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Legal Review</a:t>
            </a:r>
          </a:p>
        </p:txBody>
      </p:sp>
      <p:sp>
        <p:nvSpPr>
          <p:cNvPr id="3" name="Content Placeholder 2"/>
          <p:cNvSpPr>
            <a:spLocks noGrp="1"/>
          </p:cNvSpPr>
          <p:nvPr>
            <p:ph idx="1"/>
          </p:nvPr>
        </p:nvSpPr>
        <p:spPr>
          <a:xfrm>
            <a:off x="420624" y="980695"/>
            <a:ext cx="8229600" cy="3259273"/>
          </a:xfrm>
        </p:spPr>
        <p:txBody>
          <a:bodyPr/>
          <a:lstStyle/>
          <a:p>
            <a:pPr marL="0" indent="0">
              <a:buNone/>
            </a:pPr>
            <a:r>
              <a:rPr lang="en-US" sz="1600" dirty="0"/>
              <a:t>Office of General Counsel (OGC) is required to review:</a:t>
            </a:r>
          </a:p>
          <a:p>
            <a:pPr lvl="1"/>
            <a:r>
              <a:rPr lang="en-US" sz="1200" b="1" dirty="0"/>
              <a:t>Agreements that are on Supplier Forms</a:t>
            </a:r>
          </a:p>
          <a:p>
            <a:pPr lvl="1"/>
            <a:r>
              <a:rPr lang="en-US" sz="1200" b="1" dirty="0"/>
              <a:t>Agreements that have proposed edits to our TWU Templates.</a:t>
            </a:r>
          </a:p>
          <a:p>
            <a:pPr marL="0" indent="0">
              <a:buNone/>
            </a:pPr>
            <a:endParaRPr lang="en-US" sz="1600" dirty="0"/>
          </a:p>
          <a:p>
            <a:pPr marL="0" indent="0">
              <a:buNone/>
            </a:pPr>
            <a:r>
              <a:rPr lang="en-US" sz="1600" b="1" dirty="0"/>
              <a:t>Standard Contract Addendum </a:t>
            </a:r>
            <a:r>
              <a:rPr lang="en-US" sz="1600" dirty="0"/>
              <a:t>– Contains mandatory Certifications we are required to have on all our Agreements per Texas Legislature. </a:t>
            </a:r>
          </a:p>
          <a:p>
            <a:pPr marL="0" indent="0">
              <a:buNone/>
            </a:pPr>
            <a:endParaRPr lang="en-US" sz="1200" b="1" u="sng" dirty="0">
              <a:solidFill>
                <a:schemeClr val="accent2">
                  <a:lumMod val="75000"/>
                </a:schemeClr>
              </a:solidFill>
            </a:endParaRPr>
          </a:p>
          <a:p>
            <a:pPr marL="0" indent="0">
              <a:buNone/>
            </a:pPr>
            <a:r>
              <a:rPr lang="en-US" sz="1200" b="1" u="sng" dirty="0">
                <a:solidFill>
                  <a:schemeClr val="accent2">
                    <a:lumMod val="75000"/>
                  </a:schemeClr>
                </a:solidFill>
              </a:rPr>
              <a:t>If Vendor won’t accept any of our clauses (Addendum) or any of our redlines to their agreement Legal will deem non-compliant and will not sign off on contract.</a:t>
            </a:r>
          </a:p>
          <a:p>
            <a:pPr marL="0" indent="0">
              <a:buNone/>
            </a:pPr>
            <a:endParaRPr lang="en-US" sz="1600" dirty="0"/>
          </a:p>
          <a:p>
            <a:pPr marL="0" indent="0">
              <a:buNone/>
            </a:pPr>
            <a:r>
              <a:rPr lang="en-US" sz="1400" dirty="0"/>
              <a:t>Office of General Counsel is in charge of all legal negotiation communications. This includes sending the Standard Contract Addendum for review prior to contract routing and after the ticket is submitted to OGC for legal review. </a:t>
            </a:r>
          </a:p>
          <a:p>
            <a:pPr marL="0" indent="0">
              <a:buNone/>
            </a:pPr>
            <a:endParaRPr lang="en-US" sz="1600" dirty="0"/>
          </a:p>
        </p:txBody>
      </p:sp>
    </p:spTree>
    <p:extLst>
      <p:ext uri="{BB962C8B-B14F-4D97-AF65-F5344CB8AC3E}">
        <p14:creationId xmlns:p14="http://schemas.microsoft.com/office/powerpoint/2010/main" val="7868554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Processing timeline</a:t>
            </a:r>
          </a:p>
        </p:txBody>
      </p:sp>
      <p:sp>
        <p:nvSpPr>
          <p:cNvPr id="3" name="Content Placeholder 2"/>
          <p:cNvSpPr>
            <a:spLocks noGrp="1"/>
          </p:cNvSpPr>
          <p:nvPr>
            <p:ph idx="1"/>
          </p:nvPr>
        </p:nvSpPr>
        <p:spPr>
          <a:xfrm>
            <a:off x="457200" y="1003668"/>
            <a:ext cx="8229600" cy="3259273"/>
          </a:xfrm>
        </p:spPr>
        <p:txBody>
          <a:bodyPr/>
          <a:lstStyle/>
          <a:p>
            <a:r>
              <a:rPr lang="en-US" sz="1600" dirty="0"/>
              <a:t>Please allow at least </a:t>
            </a:r>
            <a:r>
              <a:rPr lang="en-US" sz="1600" b="1" u="sng" dirty="0"/>
              <a:t>3 – 4 weeks</a:t>
            </a:r>
            <a:r>
              <a:rPr lang="en-US" sz="1600" b="1" dirty="0"/>
              <a:t> </a:t>
            </a:r>
            <a:r>
              <a:rPr lang="en-US" sz="1600" dirty="0"/>
              <a:t>for Procurement to process a contract on a template.</a:t>
            </a:r>
          </a:p>
          <a:p>
            <a:pPr lvl="1"/>
            <a:r>
              <a:rPr lang="en-US" sz="1200" dirty="0"/>
              <a:t>This time line starts from when the contract package has been approved by procurement</a:t>
            </a:r>
          </a:p>
          <a:p>
            <a:pPr lvl="1"/>
            <a:r>
              <a:rPr lang="en-US" sz="1200" dirty="0"/>
              <a:t>This does not include time for Risk Assessment. This is to be completed prior to submitting your contract package.</a:t>
            </a:r>
          </a:p>
          <a:p>
            <a:r>
              <a:rPr lang="en-US" sz="1600" dirty="0"/>
              <a:t>Contracts that require legal review can take an </a:t>
            </a:r>
            <a:r>
              <a:rPr lang="en-US" sz="1600" b="1" u="sng" dirty="0"/>
              <a:t>ADDITIONAL 1-4 MONTHS </a:t>
            </a:r>
            <a:r>
              <a:rPr lang="en-US" sz="1600" dirty="0"/>
              <a:t>for review.</a:t>
            </a:r>
          </a:p>
          <a:p>
            <a:pPr lvl="1"/>
            <a:r>
              <a:rPr lang="en-US" sz="1200" dirty="0"/>
              <a:t>The legal review time frame is determined by a number of factors - number/length of documents for review, complexity of terms, volume of requests in OGC's line, and vendor edits and responsiveness.</a:t>
            </a:r>
            <a:endParaRPr lang="en-US" sz="1100" dirty="0"/>
          </a:p>
          <a:p>
            <a:r>
              <a:rPr lang="en-US" sz="1800" dirty="0"/>
              <a:t>Submitting contracts without proper processing time causes delays in other areas. </a:t>
            </a:r>
          </a:p>
          <a:p>
            <a:pPr marL="0" indent="0">
              <a:buNone/>
            </a:pPr>
            <a:r>
              <a:rPr lang="en-US" sz="2400" b="1" dirty="0"/>
              <a:t>SO PLEASE PLAN AHEAD……</a:t>
            </a:r>
          </a:p>
          <a:p>
            <a:endParaRPr lang="en-US" dirty="0"/>
          </a:p>
        </p:txBody>
      </p:sp>
    </p:spTree>
    <p:extLst>
      <p:ext uri="{BB962C8B-B14F-4D97-AF65-F5344CB8AC3E}">
        <p14:creationId xmlns:p14="http://schemas.microsoft.com/office/powerpoint/2010/main" val="31276210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issues</a:t>
            </a:r>
          </a:p>
        </p:txBody>
      </p:sp>
      <p:sp>
        <p:nvSpPr>
          <p:cNvPr id="3" name="Content Placeholder 2"/>
          <p:cNvSpPr>
            <a:spLocks noGrp="1"/>
          </p:cNvSpPr>
          <p:nvPr>
            <p:ph idx="1"/>
          </p:nvPr>
        </p:nvSpPr>
        <p:spPr>
          <a:xfrm>
            <a:off x="457200" y="990439"/>
            <a:ext cx="8229600" cy="3348602"/>
          </a:xfrm>
        </p:spPr>
        <p:txBody>
          <a:bodyPr/>
          <a:lstStyle/>
          <a:p>
            <a:r>
              <a:rPr lang="en-US" sz="1400" b="1" dirty="0"/>
              <a:t>Contract Package submitted Incomplete or Missing documentation</a:t>
            </a:r>
          </a:p>
          <a:p>
            <a:pPr lvl="1"/>
            <a:r>
              <a:rPr lang="en-US" sz="1200" dirty="0"/>
              <a:t>Incomplete contract packages will not be processed</a:t>
            </a:r>
          </a:p>
          <a:p>
            <a:r>
              <a:rPr lang="en-US" sz="1400" b="1" dirty="0"/>
              <a:t>The contract must be submitted in Word when using a TWU template</a:t>
            </a:r>
            <a:r>
              <a:rPr lang="en-US" sz="1400" dirty="0"/>
              <a:t>.</a:t>
            </a:r>
          </a:p>
          <a:p>
            <a:r>
              <a:rPr lang="en-US" sz="1400" b="1"/>
              <a:t>Tickets </a:t>
            </a:r>
            <a:r>
              <a:rPr lang="en-US" sz="1400" b="1" dirty="0"/>
              <a:t>entered with incorrect information will be rejected.</a:t>
            </a:r>
          </a:p>
          <a:p>
            <a:pPr lvl="1"/>
            <a:r>
              <a:rPr lang="en-US" sz="1200" dirty="0"/>
              <a:t>Incorrect information will not allow your contract to be routed through the proper channels. </a:t>
            </a:r>
            <a:endParaRPr lang="en-US" sz="1400" dirty="0"/>
          </a:p>
          <a:p>
            <a:r>
              <a:rPr lang="en-US" sz="1400" b="1" dirty="0"/>
              <a:t>Not a service selected </a:t>
            </a:r>
          </a:p>
          <a:p>
            <a:pPr lvl="1"/>
            <a:r>
              <a:rPr lang="en-US" sz="1200" dirty="0"/>
              <a:t>Unless the contract is for a good, then it is considered a service. </a:t>
            </a:r>
          </a:p>
          <a:p>
            <a:pPr lvl="1"/>
            <a:r>
              <a:rPr lang="en-US" sz="1200" dirty="0"/>
              <a:t>Software is considered a service not a good</a:t>
            </a:r>
          </a:p>
          <a:p>
            <a:pPr marL="0" indent="0" algn="ctr">
              <a:buNone/>
            </a:pPr>
            <a:endParaRPr lang="en-US" sz="1600" b="1" u="sng" dirty="0"/>
          </a:p>
          <a:p>
            <a:pPr marL="0" indent="0" algn="ctr">
              <a:buNone/>
            </a:pPr>
            <a:r>
              <a:rPr lang="en-US" sz="1600" b="1" u="sng" dirty="0"/>
              <a:t>Double check your information before submitting to make sure its correct.</a:t>
            </a:r>
          </a:p>
          <a:p>
            <a:endParaRPr lang="en-US" dirty="0"/>
          </a:p>
        </p:txBody>
      </p:sp>
    </p:spTree>
    <p:extLst>
      <p:ext uri="{BB962C8B-B14F-4D97-AF65-F5344CB8AC3E}">
        <p14:creationId xmlns:p14="http://schemas.microsoft.com/office/powerpoint/2010/main" val="35581438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issues continued</a:t>
            </a:r>
          </a:p>
        </p:txBody>
      </p:sp>
      <p:sp>
        <p:nvSpPr>
          <p:cNvPr id="3" name="Content Placeholder 2"/>
          <p:cNvSpPr>
            <a:spLocks noGrp="1"/>
          </p:cNvSpPr>
          <p:nvPr>
            <p:ph idx="1"/>
          </p:nvPr>
        </p:nvSpPr>
        <p:spPr/>
        <p:txBody>
          <a:bodyPr/>
          <a:lstStyle/>
          <a:p>
            <a:r>
              <a:rPr lang="en-US" sz="1600" b="1" dirty="0"/>
              <a:t>Expired Contracts submitted for review</a:t>
            </a:r>
          </a:p>
          <a:p>
            <a:pPr lvl="1"/>
            <a:r>
              <a:rPr lang="en-US" sz="1200" dirty="0"/>
              <a:t>Expired contracts cannot be processed.</a:t>
            </a:r>
          </a:p>
          <a:p>
            <a:pPr lvl="1"/>
            <a:r>
              <a:rPr lang="en-US" sz="1200" dirty="0"/>
              <a:t>If the term date has passed please have the vendor adjust the contract start date to a current/future date (Keep in mind the time it takes to process).</a:t>
            </a:r>
          </a:p>
          <a:p>
            <a:pPr lvl="1"/>
            <a:r>
              <a:rPr lang="en-US" sz="1200" dirty="0"/>
              <a:t>Things to look for:</a:t>
            </a:r>
          </a:p>
          <a:p>
            <a:pPr lvl="2"/>
            <a:r>
              <a:rPr lang="en-US" sz="1050" dirty="0"/>
              <a:t>Sign by date</a:t>
            </a:r>
          </a:p>
          <a:p>
            <a:pPr lvl="2"/>
            <a:r>
              <a:rPr lang="en-US" sz="1050" dirty="0"/>
              <a:t>Quote good for 30 days</a:t>
            </a:r>
          </a:p>
          <a:p>
            <a:pPr lvl="2"/>
            <a:r>
              <a:rPr lang="en-US" sz="1050" dirty="0"/>
              <a:t>Agreement is valid until..</a:t>
            </a:r>
          </a:p>
          <a:p>
            <a:pPr marL="914400" lvl="2" indent="0">
              <a:buNone/>
            </a:pPr>
            <a:endParaRPr lang="en-US" sz="700" dirty="0"/>
          </a:p>
          <a:p>
            <a:r>
              <a:rPr lang="en-US" sz="1400" b="1" dirty="0"/>
              <a:t>Incorrect account string / account approver</a:t>
            </a:r>
          </a:p>
          <a:p>
            <a:pPr lvl="1"/>
            <a:r>
              <a:rPr lang="en-US" sz="1100" dirty="0"/>
              <a:t>Make sure you’re selecting the correct approver for the string listed. This will affect approval routing.</a:t>
            </a:r>
          </a:p>
          <a:p>
            <a:pPr lvl="1"/>
            <a:r>
              <a:rPr lang="en-US" sz="1100" dirty="0"/>
              <a:t>If using Grant or Capital Project funds, please provide the correct Oracle Cloud SPN.</a:t>
            </a:r>
          </a:p>
          <a:p>
            <a:pPr lvl="1"/>
            <a:endParaRPr lang="en-US" sz="1200" dirty="0"/>
          </a:p>
          <a:p>
            <a:pPr marL="0" indent="0" algn="ctr">
              <a:buNone/>
            </a:pPr>
            <a:r>
              <a:rPr lang="en-US" sz="1600" b="1" dirty="0">
                <a:hlinkClick r:id="rId3"/>
              </a:rPr>
              <a:t>New Chart Strings &amp; Account Approvers</a:t>
            </a:r>
            <a:endParaRPr lang="en-US" sz="1600" b="1" dirty="0"/>
          </a:p>
          <a:p>
            <a:endParaRPr lang="en-US" sz="1800" dirty="0"/>
          </a:p>
        </p:txBody>
      </p:sp>
    </p:spTree>
    <p:extLst>
      <p:ext uri="{BB962C8B-B14F-4D97-AF65-F5344CB8AC3E}">
        <p14:creationId xmlns:p14="http://schemas.microsoft.com/office/powerpoint/2010/main" val="795954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issues continued</a:t>
            </a:r>
          </a:p>
        </p:txBody>
      </p:sp>
      <p:sp>
        <p:nvSpPr>
          <p:cNvPr id="3" name="Content Placeholder 2"/>
          <p:cNvSpPr>
            <a:spLocks noGrp="1"/>
          </p:cNvSpPr>
          <p:nvPr>
            <p:ph idx="1"/>
          </p:nvPr>
        </p:nvSpPr>
        <p:spPr>
          <a:xfrm>
            <a:off x="457200" y="796826"/>
            <a:ext cx="8229600" cy="3259273"/>
          </a:xfrm>
        </p:spPr>
        <p:txBody>
          <a:bodyPr/>
          <a:lstStyle/>
          <a:p>
            <a:r>
              <a:rPr lang="en-US" sz="1400" b="1" dirty="0"/>
              <a:t>Supporting Documentation is expired</a:t>
            </a:r>
          </a:p>
          <a:p>
            <a:pPr lvl="1"/>
            <a:r>
              <a:rPr lang="en-US" sz="1200" dirty="0"/>
              <a:t>Risk Assessment</a:t>
            </a:r>
          </a:p>
          <a:p>
            <a:pPr lvl="2"/>
            <a:r>
              <a:rPr lang="en-US" sz="800" dirty="0"/>
              <a:t>Check your criteria for reassessment. This is usually listed on PG 2 under Risk Assessment details.</a:t>
            </a:r>
          </a:p>
          <a:p>
            <a:pPr lvl="1"/>
            <a:r>
              <a:rPr lang="en-US" sz="1200" dirty="0"/>
              <a:t>Certificate of Insurance</a:t>
            </a:r>
          </a:p>
          <a:p>
            <a:pPr lvl="2"/>
            <a:r>
              <a:rPr lang="en-US" sz="1000" dirty="0"/>
              <a:t>Check the expiration dates provided on the ACCORD form. </a:t>
            </a:r>
          </a:p>
        </p:txBody>
      </p:sp>
      <p:pic>
        <p:nvPicPr>
          <p:cNvPr id="5" name="Picture 4">
            <a:extLst>
              <a:ext uri="{FF2B5EF4-FFF2-40B4-BE49-F238E27FC236}">
                <a16:creationId xmlns:a16="http://schemas.microsoft.com/office/drawing/2014/main" id="{BA1A4F9B-78B2-F794-CEE3-67145114246E}"/>
              </a:ext>
            </a:extLst>
          </p:cNvPr>
          <p:cNvPicPr>
            <a:picLocks noChangeAspect="1"/>
          </p:cNvPicPr>
          <p:nvPr/>
        </p:nvPicPr>
        <p:blipFill>
          <a:blip r:embed="rId3"/>
          <a:stretch>
            <a:fillRect/>
          </a:stretch>
        </p:blipFill>
        <p:spPr>
          <a:xfrm>
            <a:off x="4463510" y="2234550"/>
            <a:ext cx="4571999" cy="1874824"/>
          </a:xfrm>
          <a:prstGeom prst="rect">
            <a:avLst/>
          </a:prstGeom>
        </p:spPr>
      </p:pic>
      <p:pic>
        <p:nvPicPr>
          <p:cNvPr id="7" name="Picture 6">
            <a:extLst>
              <a:ext uri="{FF2B5EF4-FFF2-40B4-BE49-F238E27FC236}">
                <a16:creationId xmlns:a16="http://schemas.microsoft.com/office/drawing/2014/main" id="{D151D176-D338-ED5C-C529-D3510C87EFFB}"/>
              </a:ext>
            </a:extLst>
          </p:cNvPr>
          <p:cNvPicPr>
            <a:picLocks noChangeAspect="1"/>
          </p:cNvPicPr>
          <p:nvPr/>
        </p:nvPicPr>
        <p:blipFill>
          <a:blip r:embed="rId4"/>
          <a:stretch>
            <a:fillRect/>
          </a:stretch>
        </p:blipFill>
        <p:spPr>
          <a:xfrm>
            <a:off x="256653" y="2122299"/>
            <a:ext cx="3858148" cy="2099326"/>
          </a:xfrm>
          <a:prstGeom prst="rect">
            <a:avLst/>
          </a:prstGeom>
        </p:spPr>
      </p:pic>
    </p:spTree>
    <p:extLst>
      <p:ext uri="{BB962C8B-B14F-4D97-AF65-F5344CB8AC3E}">
        <p14:creationId xmlns:p14="http://schemas.microsoft.com/office/powerpoint/2010/main" val="27171636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Notifications going to Junk/Spam</a:t>
            </a:r>
          </a:p>
        </p:txBody>
      </p:sp>
      <p:sp>
        <p:nvSpPr>
          <p:cNvPr id="6" name="Content Placeholder 5"/>
          <p:cNvSpPr>
            <a:spLocks noGrp="1"/>
          </p:cNvSpPr>
          <p:nvPr>
            <p:ph idx="1"/>
          </p:nvPr>
        </p:nvSpPr>
        <p:spPr/>
        <p:txBody>
          <a:bodyPr/>
          <a:lstStyle/>
          <a:p>
            <a:pPr marL="0" indent="0">
              <a:buNone/>
            </a:pPr>
            <a:r>
              <a:rPr lang="en-US" sz="1100" b="1" dirty="0"/>
              <a:t>For Windows PC:</a:t>
            </a:r>
            <a:endParaRPr lang="en-US" sz="1100" dirty="0"/>
          </a:p>
          <a:p>
            <a:r>
              <a:rPr lang="en-US" sz="1100" dirty="0"/>
              <a:t>Open Outlook and navigate to "File."</a:t>
            </a:r>
          </a:p>
          <a:p>
            <a:pPr lvl="0"/>
            <a:r>
              <a:rPr lang="en-US" sz="1100" dirty="0"/>
              <a:t>Select "Manage Rules &amp; Alerts."</a:t>
            </a:r>
          </a:p>
          <a:p>
            <a:pPr lvl="0"/>
            <a:r>
              <a:rPr lang="en-US" sz="1100" dirty="0"/>
              <a:t>Ensure that TDX is on the approved whitelist.</a:t>
            </a:r>
          </a:p>
          <a:p>
            <a:pPr lvl="0"/>
            <a:r>
              <a:rPr lang="en-US" sz="1100" dirty="0"/>
              <a:t>Check the box next to any rule that might be impacting email routing.</a:t>
            </a:r>
          </a:p>
          <a:p>
            <a:pPr lvl="0"/>
            <a:r>
              <a:rPr lang="en-US" sz="1100" dirty="0"/>
              <a:t>Click "Change Rule," choose the type of change needed, and follow the on-screen instructions.</a:t>
            </a:r>
          </a:p>
          <a:p>
            <a:pPr marL="0" indent="0">
              <a:buNone/>
            </a:pPr>
            <a:r>
              <a:rPr lang="en-US" sz="1100" b="1" dirty="0"/>
              <a:t>For Mac:</a:t>
            </a:r>
            <a:endParaRPr lang="en-US" sz="1100" dirty="0"/>
          </a:p>
          <a:p>
            <a:pPr lvl="0"/>
            <a:r>
              <a:rPr lang="en-US" sz="1100" dirty="0"/>
              <a:t>Click on "Home" in the upper left corner.</a:t>
            </a:r>
          </a:p>
          <a:p>
            <a:pPr lvl="0"/>
            <a:r>
              <a:rPr lang="en-US" sz="1100" dirty="0"/>
              <a:t>Locate and click on the "Rules" icon.</a:t>
            </a:r>
          </a:p>
          <a:p>
            <a:pPr lvl="0"/>
            <a:r>
              <a:rPr lang="en-US" sz="1100" dirty="0"/>
              <a:t>Choose "Edit Rules" under the "Rules" icon.</a:t>
            </a:r>
          </a:p>
          <a:p>
            <a:pPr lvl="0"/>
            <a:r>
              <a:rPr lang="en-US" sz="1100" dirty="0"/>
              <a:t>Confirm TDX is on the approved whitelist.</a:t>
            </a:r>
          </a:p>
          <a:p>
            <a:pPr lvl="0"/>
            <a:r>
              <a:rPr lang="en-US" sz="1100" dirty="0"/>
              <a:t>Follow the on-screen instructions to add, edit, or delete Outlook email rules.</a:t>
            </a:r>
          </a:p>
          <a:p>
            <a:pPr marL="0" indent="0">
              <a:buNone/>
            </a:pPr>
            <a:endParaRPr lang="en-US" sz="1100" dirty="0"/>
          </a:p>
          <a:p>
            <a:pPr marL="0" indent="0">
              <a:buNone/>
            </a:pPr>
            <a:r>
              <a:rPr lang="en-US" sz="1100" dirty="0"/>
              <a:t>If users encounter any challenges or if the issue persists, I encourage them to reach out to the service desk for guidance (940) 898-3971. They are equipped to provide additional assistance and ensure a smooth resolution.</a:t>
            </a:r>
          </a:p>
          <a:p>
            <a:endParaRPr lang="en-US" dirty="0"/>
          </a:p>
        </p:txBody>
      </p:sp>
    </p:spTree>
    <p:extLst>
      <p:ext uri="{BB962C8B-B14F-4D97-AF65-F5344CB8AC3E}">
        <p14:creationId xmlns:p14="http://schemas.microsoft.com/office/powerpoint/2010/main" val="1951722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 Routing Ticket System</a:t>
            </a:r>
          </a:p>
        </p:txBody>
      </p:sp>
      <p:sp>
        <p:nvSpPr>
          <p:cNvPr id="3" name="Content Placeholder 2"/>
          <p:cNvSpPr>
            <a:spLocks noGrp="1"/>
          </p:cNvSpPr>
          <p:nvPr>
            <p:ph idx="1"/>
          </p:nvPr>
        </p:nvSpPr>
        <p:spPr/>
        <p:txBody>
          <a:bodyPr/>
          <a:lstStyle/>
          <a:p>
            <a:pPr marL="0" indent="0">
              <a:buNone/>
            </a:pPr>
            <a:r>
              <a:rPr lang="en-US" sz="1400" dirty="0"/>
              <a:t>This new system will allow for review of contracts to happen in an open workspace and will replace the Contract Routing Sheet. This should greatly reduce processing time and create transparency for the front end users.</a:t>
            </a:r>
            <a:endParaRPr lang="en-US" sz="1400" dirty="0">
              <a:hlinkClick r:id="rId3" tooltip="https://servicecenter.twu.edu/tdclient/1956/portal/requests/servicedet?id=53850"/>
            </a:endParaRPr>
          </a:p>
          <a:p>
            <a:pPr marL="0" indent="0">
              <a:buNone/>
            </a:pPr>
            <a:endParaRPr lang="en-US" sz="1800" dirty="0">
              <a:hlinkClick r:id="rId3" tooltip="https://servicecenter.twu.edu/tdclient/1956/portal/requests/servicedet?id=53850"/>
            </a:endParaRPr>
          </a:p>
          <a:p>
            <a:pPr marL="0" indent="0">
              <a:buNone/>
            </a:pPr>
            <a:r>
              <a:rPr lang="en-US" sz="1800" dirty="0">
                <a:hlinkClick r:id="rId3"/>
              </a:rPr>
              <a:t>https://servicecenter.twu.edu/TDClient/1956/Portal/Requests/ServiceDet?ID=53850</a:t>
            </a:r>
            <a:endParaRPr lang="en-US" sz="1800" dirty="0"/>
          </a:p>
          <a:p>
            <a:pPr marL="0" indent="0">
              <a:buNone/>
            </a:pPr>
            <a:endParaRPr lang="en-US" sz="1800" dirty="0"/>
          </a:p>
        </p:txBody>
      </p:sp>
    </p:spTree>
    <p:extLst>
      <p:ext uri="{BB962C8B-B14F-4D97-AF65-F5344CB8AC3E}">
        <p14:creationId xmlns:p14="http://schemas.microsoft.com/office/powerpoint/2010/main" val="1359198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do I need to do a contract?</a:t>
            </a:r>
          </a:p>
        </p:txBody>
      </p:sp>
      <p:sp>
        <p:nvSpPr>
          <p:cNvPr id="3" name="Content Placeholder 2"/>
          <p:cNvSpPr>
            <a:spLocks noGrp="1"/>
          </p:cNvSpPr>
          <p:nvPr>
            <p:ph idx="1"/>
          </p:nvPr>
        </p:nvSpPr>
        <p:spPr/>
        <p:txBody>
          <a:bodyPr/>
          <a:lstStyle/>
          <a:p>
            <a:r>
              <a:rPr lang="en-US" sz="1800" b="1" dirty="0"/>
              <a:t>If there are terms and conditions that require a signature, then its considered a contract.</a:t>
            </a:r>
          </a:p>
          <a:p>
            <a:pPr lvl="1"/>
            <a:r>
              <a:rPr lang="en-US" sz="1400" b="1" dirty="0"/>
              <a:t>There isn’t a cost threshold (a common misconception). Contracts can be for zero dollars.</a:t>
            </a:r>
          </a:p>
          <a:p>
            <a:pPr lvl="1"/>
            <a:r>
              <a:rPr lang="en-US" sz="1400" b="1" dirty="0"/>
              <a:t>There are also order forms that may not have a signature but have extensive terms on the order form that the vendor that will not remove. These will need to be processed as a contract.</a:t>
            </a:r>
          </a:p>
          <a:p>
            <a:r>
              <a:rPr lang="en-US" sz="1800" b="1" dirty="0"/>
              <a:t>If there is a signature - Ask the supplier if they will waive the signature on contract and accept our Purchase Order</a:t>
            </a:r>
          </a:p>
          <a:p>
            <a:pPr lvl="1"/>
            <a:r>
              <a:rPr lang="en-US" sz="1400" b="1" dirty="0"/>
              <a:t>By waiving the signature requirement, it can be processed as requisition/PO.</a:t>
            </a:r>
          </a:p>
        </p:txBody>
      </p:sp>
    </p:spTree>
    <p:extLst>
      <p:ext uri="{BB962C8B-B14F-4D97-AF65-F5344CB8AC3E}">
        <p14:creationId xmlns:p14="http://schemas.microsoft.com/office/powerpoint/2010/main" val="42788159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 to the Landing Page!</a:t>
            </a:r>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1827" r="1827"/>
          <a:stretch>
            <a:fillRect/>
          </a:stretch>
        </p:blipFill>
        <p:spPr/>
      </p:pic>
      <p:sp>
        <p:nvSpPr>
          <p:cNvPr id="4" name="Text Placeholder 3"/>
          <p:cNvSpPr>
            <a:spLocks noGrp="1"/>
          </p:cNvSpPr>
          <p:nvPr>
            <p:ph type="body" sz="half" idx="2"/>
          </p:nvPr>
        </p:nvSpPr>
        <p:spPr/>
        <p:txBody>
          <a:bodyPr/>
          <a:lstStyle/>
          <a:p>
            <a:r>
              <a:rPr lang="en-US" sz="900" dirty="0"/>
              <a:t>There is a lot of helpful information here that will answer many of your questions. Hyperlinks are in blue. They contain documents and links to other internal TWU Areas involved in the Contract Routing Process.</a:t>
            </a:r>
          </a:p>
        </p:txBody>
      </p:sp>
    </p:spTree>
    <p:extLst>
      <p:ext uri="{BB962C8B-B14F-4D97-AF65-F5344CB8AC3E}">
        <p14:creationId xmlns:p14="http://schemas.microsoft.com/office/powerpoint/2010/main" val="6735480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Landing Page Information &amp; Resources</a:t>
            </a:r>
          </a:p>
        </p:txBody>
      </p:sp>
      <p:sp>
        <p:nvSpPr>
          <p:cNvPr id="6" name="Content Placeholder 5"/>
          <p:cNvSpPr>
            <a:spLocks noGrp="1"/>
          </p:cNvSpPr>
          <p:nvPr>
            <p:ph idx="1"/>
          </p:nvPr>
        </p:nvSpPr>
        <p:spPr>
          <a:xfrm>
            <a:off x="457200" y="1091588"/>
            <a:ext cx="8229600" cy="3259273"/>
          </a:xfrm>
        </p:spPr>
        <p:txBody>
          <a:bodyPr/>
          <a:lstStyle/>
          <a:p>
            <a:r>
              <a:rPr lang="en-US" sz="1400" b="1" dirty="0">
                <a:hlinkClick r:id="rId3"/>
              </a:rPr>
              <a:t>TWU Contract Signature Matrix</a:t>
            </a:r>
            <a:endParaRPr lang="en-US" sz="1400" b="1" dirty="0"/>
          </a:p>
          <a:p>
            <a:pPr lvl="1"/>
            <a:r>
              <a:rPr lang="en-US" sz="1100" dirty="0"/>
              <a:t>Shows who will be required to review the contract &amp; who can sign the contract</a:t>
            </a:r>
          </a:p>
          <a:p>
            <a:r>
              <a:rPr lang="en-US" sz="1400" b="1" dirty="0">
                <a:hlinkClick r:id="rId4"/>
              </a:rPr>
              <a:t>Forms &amp; Instructions</a:t>
            </a:r>
            <a:endParaRPr lang="en-US" sz="1400" b="1" dirty="0"/>
          </a:p>
          <a:p>
            <a:pPr lvl="1"/>
            <a:r>
              <a:rPr lang="en-US" sz="1100" dirty="0"/>
              <a:t>TWU OGC Approved Templates &amp; forms for documentation</a:t>
            </a:r>
          </a:p>
          <a:p>
            <a:r>
              <a:rPr lang="en-US" sz="1400" b="1" dirty="0">
                <a:hlinkClick r:id="rId5"/>
              </a:rPr>
              <a:t>Contract Category Guide</a:t>
            </a:r>
            <a:endParaRPr lang="en-US" sz="1400" b="1" dirty="0"/>
          </a:p>
          <a:p>
            <a:pPr lvl="1"/>
            <a:r>
              <a:rPr lang="en-US" sz="1100" dirty="0"/>
              <a:t>Examples of contract types and if there is an approved template </a:t>
            </a:r>
          </a:p>
          <a:p>
            <a:r>
              <a:rPr lang="en-US" sz="1400" b="1" dirty="0">
                <a:hlinkClick r:id="rId6"/>
              </a:rPr>
              <a:t>Supporting Documentation Breakdown</a:t>
            </a:r>
            <a:endParaRPr lang="en-US" sz="1400" b="1" dirty="0"/>
          </a:p>
          <a:p>
            <a:pPr lvl="1"/>
            <a:r>
              <a:rPr lang="en-US" sz="1200" dirty="0"/>
              <a:t>What your contract package needs to contain for each contract type with links to templates and forms</a:t>
            </a:r>
          </a:p>
          <a:p>
            <a:r>
              <a:rPr lang="en-US" sz="1400" b="1" dirty="0">
                <a:hlinkClick r:id="rId7"/>
              </a:rPr>
              <a:t>Third Party Insurance Standards</a:t>
            </a:r>
            <a:endParaRPr lang="en-US" sz="1400" b="1" dirty="0"/>
          </a:p>
          <a:p>
            <a:pPr lvl="1"/>
            <a:r>
              <a:rPr lang="en-US" sz="1100" dirty="0"/>
              <a:t>What Risk Management will be looking for on the COI</a:t>
            </a:r>
          </a:p>
          <a:p>
            <a:r>
              <a:rPr lang="en-US" sz="1400" b="1" dirty="0">
                <a:hlinkClick r:id="rId8"/>
              </a:rPr>
              <a:t>ITS Risk Assessment Ticketing</a:t>
            </a:r>
            <a:r>
              <a:rPr lang="en-US" sz="1400" b="1" dirty="0"/>
              <a:t> </a:t>
            </a:r>
          </a:p>
          <a:p>
            <a:pPr lvl="1"/>
            <a:r>
              <a:rPr lang="en-US" sz="1100" dirty="0"/>
              <a:t>ITS Risk Assessment is done outside of our system. </a:t>
            </a:r>
          </a:p>
          <a:p>
            <a:endParaRPr lang="en-US" sz="2800" dirty="0"/>
          </a:p>
        </p:txBody>
      </p:sp>
    </p:spTree>
    <p:extLst>
      <p:ext uri="{BB962C8B-B14F-4D97-AF65-F5344CB8AC3E}">
        <p14:creationId xmlns:p14="http://schemas.microsoft.com/office/powerpoint/2010/main" val="16541587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Contract Routing Ticket</a:t>
            </a:r>
          </a:p>
        </p:txBody>
      </p:sp>
      <p:pic>
        <p:nvPicPr>
          <p:cNvPr id="5" name="Picture Placeholder 4"/>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1780" t="-1" r="1780" b="2793"/>
          <a:stretch/>
        </p:blipFill>
        <p:spPr>
          <a:xfrm>
            <a:off x="1792288" y="459581"/>
            <a:ext cx="5486400" cy="2999899"/>
          </a:xfrm>
        </p:spPr>
      </p:pic>
      <p:sp>
        <p:nvSpPr>
          <p:cNvPr id="4" name="Text Placeholder 3"/>
          <p:cNvSpPr>
            <a:spLocks noGrp="1"/>
          </p:cNvSpPr>
          <p:nvPr>
            <p:ph type="body" sz="half" idx="2"/>
          </p:nvPr>
        </p:nvSpPr>
        <p:spPr/>
        <p:txBody>
          <a:bodyPr/>
          <a:lstStyle/>
          <a:p>
            <a:r>
              <a:rPr lang="en-US" dirty="0"/>
              <a:t>Click on Submit Contract</a:t>
            </a:r>
          </a:p>
        </p:txBody>
      </p:sp>
    </p:spTree>
    <p:extLst>
      <p:ext uri="{BB962C8B-B14F-4D97-AF65-F5344CB8AC3E}">
        <p14:creationId xmlns:p14="http://schemas.microsoft.com/office/powerpoint/2010/main" val="20230859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442168"/>
            <a:ext cx="5486400" cy="315591"/>
          </a:xfrm>
        </p:spPr>
        <p:txBody>
          <a:bodyPr/>
          <a:lstStyle/>
          <a:p>
            <a:r>
              <a:rPr lang="en-US" dirty="0"/>
              <a:t>Ticket Confirmation Screen</a:t>
            </a:r>
          </a:p>
        </p:txBody>
      </p:sp>
      <p:pic>
        <p:nvPicPr>
          <p:cNvPr id="5" name="Picture Placeholder 4"/>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1755" r="1755" b="4769"/>
          <a:stretch/>
        </p:blipFill>
        <p:spPr>
          <a:xfrm>
            <a:off x="1792288" y="459581"/>
            <a:ext cx="5486400" cy="2938939"/>
          </a:xfrm>
        </p:spPr>
      </p:pic>
      <p:sp>
        <p:nvSpPr>
          <p:cNvPr id="4" name="Text Placeholder 3"/>
          <p:cNvSpPr>
            <a:spLocks noGrp="1"/>
          </p:cNvSpPr>
          <p:nvPr>
            <p:ph type="body" sz="half" idx="2"/>
          </p:nvPr>
        </p:nvSpPr>
        <p:spPr>
          <a:xfrm>
            <a:off x="1792288" y="3757759"/>
            <a:ext cx="5486400" cy="448191"/>
          </a:xfrm>
        </p:spPr>
        <p:txBody>
          <a:bodyPr/>
          <a:lstStyle/>
          <a:p>
            <a:r>
              <a:rPr lang="en-US" dirty="0"/>
              <a:t>You will get a confirmation screen if your ticket was submitted correctly. Keep track of your ticket number incase you need it.</a:t>
            </a:r>
          </a:p>
          <a:p>
            <a:br>
              <a:rPr lang="en-US" dirty="0"/>
            </a:br>
            <a:endParaRPr lang="en-US" dirty="0"/>
          </a:p>
        </p:txBody>
      </p:sp>
    </p:spTree>
    <p:extLst>
      <p:ext uri="{BB962C8B-B14F-4D97-AF65-F5344CB8AC3E}">
        <p14:creationId xmlns:p14="http://schemas.microsoft.com/office/powerpoint/2010/main" val="9967241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504866"/>
            <a:ext cx="5486400" cy="315591"/>
          </a:xfrm>
        </p:spPr>
        <p:txBody>
          <a:bodyPr/>
          <a:lstStyle/>
          <a:p>
            <a:r>
              <a:rPr lang="en-US" dirty="0"/>
              <a:t>Confirmation Email</a:t>
            </a:r>
          </a:p>
        </p:txBody>
      </p:sp>
      <p:pic>
        <p:nvPicPr>
          <p:cNvPr id="5" name="Picture Placeholder 4"/>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1929" r="1929" b="4275"/>
          <a:stretch/>
        </p:blipFill>
        <p:spPr>
          <a:xfrm>
            <a:off x="1792288" y="459581"/>
            <a:ext cx="5486400" cy="2954179"/>
          </a:xfrm>
        </p:spPr>
      </p:pic>
      <p:sp>
        <p:nvSpPr>
          <p:cNvPr id="4" name="Text Placeholder 3"/>
          <p:cNvSpPr>
            <a:spLocks noGrp="1"/>
          </p:cNvSpPr>
          <p:nvPr>
            <p:ph type="body" sz="half" idx="2"/>
          </p:nvPr>
        </p:nvSpPr>
        <p:spPr>
          <a:xfrm>
            <a:off x="1792288" y="3801407"/>
            <a:ext cx="5486400" cy="448191"/>
          </a:xfrm>
        </p:spPr>
        <p:txBody>
          <a:bodyPr/>
          <a:lstStyle/>
          <a:p>
            <a:r>
              <a:rPr lang="en-US" dirty="0"/>
              <a:t>You will also get an email confirmation when your contract has been submitted correctly. </a:t>
            </a:r>
          </a:p>
          <a:p>
            <a:br>
              <a:rPr lang="en-US" dirty="0"/>
            </a:br>
            <a:endParaRPr lang="en-US" dirty="0"/>
          </a:p>
        </p:txBody>
      </p:sp>
    </p:spTree>
    <p:extLst>
      <p:ext uri="{BB962C8B-B14F-4D97-AF65-F5344CB8AC3E}">
        <p14:creationId xmlns:p14="http://schemas.microsoft.com/office/powerpoint/2010/main" val="22225949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Link to </a:t>
            </a:r>
            <a:r>
              <a:rPr lang="en-US" dirty="0" err="1"/>
              <a:t>TeamDynamix</a:t>
            </a:r>
            <a:r>
              <a:rPr lang="en-US" dirty="0"/>
              <a:t> Ticket</a:t>
            </a:r>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2531" r="2531"/>
          <a:stretch>
            <a:fillRect/>
          </a:stretch>
        </p:blipFill>
        <p:spPr/>
      </p:pic>
      <p:sp>
        <p:nvSpPr>
          <p:cNvPr id="4" name="Text Placeholder 3"/>
          <p:cNvSpPr>
            <a:spLocks noGrp="1"/>
          </p:cNvSpPr>
          <p:nvPr>
            <p:ph type="body" sz="half" idx="2"/>
          </p:nvPr>
        </p:nvSpPr>
        <p:spPr>
          <a:xfrm>
            <a:off x="1792288" y="3801407"/>
            <a:ext cx="5486400" cy="448191"/>
          </a:xfrm>
        </p:spPr>
        <p:txBody>
          <a:bodyPr/>
          <a:lstStyle/>
          <a:p>
            <a:r>
              <a:rPr lang="en-US" dirty="0"/>
              <a:t>You can access your ticket by clicking on the link located in the confirmation email. This is super helpful and worth saving.</a:t>
            </a:r>
          </a:p>
        </p:txBody>
      </p:sp>
    </p:spTree>
    <p:extLst>
      <p:ext uri="{BB962C8B-B14F-4D97-AF65-F5344CB8AC3E}">
        <p14:creationId xmlns:p14="http://schemas.microsoft.com/office/powerpoint/2010/main" val="22018739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Supporting Documentation</a:t>
            </a:r>
          </a:p>
        </p:txBody>
      </p:sp>
      <p:pic>
        <p:nvPicPr>
          <p:cNvPr id="5" name="Picture Placeholder 4"/>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1755" r="1755" b="4522"/>
          <a:stretch/>
        </p:blipFill>
        <p:spPr>
          <a:xfrm>
            <a:off x="1792288" y="459581"/>
            <a:ext cx="5486400" cy="2946559"/>
          </a:xfrm>
        </p:spPr>
      </p:pic>
      <p:sp>
        <p:nvSpPr>
          <p:cNvPr id="4" name="Text Placeholder 3"/>
          <p:cNvSpPr>
            <a:spLocks noGrp="1"/>
          </p:cNvSpPr>
          <p:nvPr>
            <p:ph type="body" sz="half" idx="2"/>
          </p:nvPr>
        </p:nvSpPr>
        <p:spPr>
          <a:xfrm>
            <a:off x="1792288" y="3916041"/>
            <a:ext cx="5486400" cy="448191"/>
          </a:xfrm>
        </p:spPr>
        <p:txBody>
          <a:bodyPr/>
          <a:lstStyle/>
          <a:p>
            <a:r>
              <a:rPr lang="en-US" dirty="0"/>
              <a:t>To add the rest of your Supporting Documentation, click on “View the request you just created”</a:t>
            </a:r>
          </a:p>
          <a:p>
            <a:br>
              <a:rPr lang="en-US" dirty="0"/>
            </a:br>
            <a:endParaRPr lang="en-US" dirty="0"/>
          </a:p>
        </p:txBody>
      </p:sp>
    </p:spTree>
    <p:extLst>
      <p:ext uri="{BB962C8B-B14F-4D97-AF65-F5344CB8AC3E}">
        <p14:creationId xmlns:p14="http://schemas.microsoft.com/office/powerpoint/2010/main" val="17393774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Adding documents to ticket</a:t>
            </a:r>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1852" r="1852"/>
          <a:stretch>
            <a:fillRect/>
          </a:stretch>
        </p:blipFill>
        <p:spPr/>
      </p:pic>
      <p:sp>
        <p:nvSpPr>
          <p:cNvPr id="4" name="Text Placeholder 3"/>
          <p:cNvSpPr>
            <a:spLocks noGrp="1"/>
          </p:cNvSpPr>
          <p:nvPr>
            <p:ph type="body" sz="half" idx="2"/>
          </p:nvPr>
        </p:nvSpPr>
        <p:spPr>
          <a:xfrm>
            <a:off x="1792288" y="3801407"/>
            <a:ext cx="5486400" cy="448191"/>
          </a:xfrm>
        </p:spPr>
        <p:txBody>
          <a:bodyPr/>
          <a:lstStyle/>
          <a:p>
            <a:r>
              <a:rPr lang="en-US" sz="1100" dirty="0"/>
              <a:t>You can add the rest of your supporting documentation here. You can add documents by clicking the ‘+’ or by dragging and dropping to the Attachments Section on the right. We recommend clicking ‘+’ for larger documents.</a:t>
            </a:r>
          </a:p>
          <a:p>
            <a:br>
              <a:rPr lang="en-US" dirty="0"/>
            </a:br>
            <a:endParaRPr lang="en-US" dirty="0"/>
          </a:p>
        </p:txBody>
      </p:sp>
    </p:spTree>
    <p:extLst>
      <p:ext uri="{BB962C8B-B14F-4D97-AF65-F5344CB8AC3E}">
        <p14:creationId xmlns:p14="http://schemas.microsoft.com/office/powerpoint/2010/main" val="22645011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Naming of Documents</a:t>
            </a:r>
          </a:p>
        </p:txBody>
      </p:sp>
      <p:sp>
        <p:nvSpPr>
          <p:cNvPr id="6" name="Content Placeholder 5"/>
          <p:cNvSpPr>
            <a:spLocks noGrp="1"/>
          </p:cNvSpPr>
          <p:nvPr>
            <p:ph idx="1"/>
          </p:nvPr>
        </p:nvSpPr>
        <p:spPr/>
        <p:txBody>
          <a:bodyPr/>
          <a:lstStyle/>
          <a:p>
            <a:pPr marL="0" indent="0">
              <a:buNone/>
            </a:pPr>
            <a:r>
              <a:rPr lang="en-US" sz="1400" dirty="0"/>
              <a:t>Keep it clean simple and informative. </a:t>
            </a:r>
          </a:p>
          <a:p>
            <a:pPr lvl="1"/>
            <a:r>
              <a:rPr lang="en-US" sz="1200" dirty="0"/>
              <a:t>For Example:</a:t>
            </a:r>
          </a:p>
          <a:p>
            <a:pPr lvl="2"/>
            <a:r>
              <a:rPr lang="en-US" sz="1200" dirty="0"/>
              <a:t>Contract – Supplier Name</a:t>
            </a:r>
          </a:p>
          <a:p>
            <a:pPr lvl="2"/>
            <a:r>
              <a:rPr lang="en-US" sz="1200" dirty="0"/>
              <a:t>Guest Lecturer Agreement – Supplier Name – Date of Event</a:t>
            </a:r>
          </a:p>
          <a:p>
            <a:pPr lvl="2"/>
            <a:r>
              <a:rPr lang="en-US" sz="1200" dirty="0"/>
              <a:t>Name of Supplier – Project Name – Project Number</a:t>
            </a:r>
          </a:p>
          <a:p>
            <a:pPr lvl="2"/>
            <a:r>
              <a:rPr lang="en-US" sz="1200" dirty="0"/>
              <a:t>Risk Assessment – Supplier Name</a:t>
            </a:r>
          </a:p>
          <a:p>
            <a:pPr lvl="2"/>
            <a:r>
              <a:rPr lang="en-US" sz="1200" dirty="0"/>
              <a:t>1295 – Supplier Name</a:t>
            </a:r>
          </a:p>
          <a:p>
            <a:pPr lvl="1"/>
            <a:r>
              <a:rPr lang="en-US" sz="1200" dirty="0"/>
              <a:t>What not to send in</a:t>
            </a:r>
          </a:p>
          <a:p>
            <a:pPr lvl="2"/>
            <a:r>
              <a:rPr lang="en-US" sz="1200" dirty="0"/>
              <a:t>124356785u6ytrewdfsgh.pdf</a:t>
            </a:r>
          </a:p>
          <a:p>
            <a:pPr lvl="2"/>
            <a:r>
              <a:rPr lang="en-US" sz="1200" dirty="0"/>
              <a:t>This_Name_is_so_long_its_going_to_break_my_hard_drive_when_I_try_to_save_this…. </a:t>
            </a:r>
          </a:p>
          <a:p>
            <a:pPr lvl="2"/>
            <a:r>
              <a:rPr lang="en-US" sz="1200" dirty="0"/>
              <a:t>Untitled1.doc</a:t>
            </a:r>
          </a:p>
          <a:p>
            <a:pPr marL="0" indent="0">
              <a:buNone/>
            </a:pPr>
            <a:r>
              <a:rPr lang="en-US" sz="2000" dirty="0"/>
              <a:t>Each piece needs to be uploaded </a:t>
            </a:r>
            <a:r>
              <a:rPr lang="en-US" sz="2000" u="sng" dirty="0"/>
              <a:t>separately</a:t>
            </a:r>
            <a:r>
              <a:rPr lang="en-US" sz="2000" dirty="0"/>
              <a:t>. Do not send in one giant file will all your documents. Your ticket will be returned.</a:t>
            </a:r>
          </a:p>
          <a:p>
            <a:endParaRPr lang="en-US" dirty="0"/>
          </a:p>
        </p:txBody>
      </p:sp>
    </p:spTree>
    <p:extLst>
      <p:ext uri="{BB962C8B-B14F-4D97-AF65-F5344CB8AC3E}">
        <p14:creationId xmlns:p14="http://schemas.microsoft.com/office/powerpoint/2010/main" val="22013863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Ticket Status</a:t>
            </a:r>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l="1562" r="1562"/>
          <a:stretch>
            <a:fillRect/>
          </a:stretch>
        </p:blipFill>
        <p:spPr/>
      </p:pic>
      <p:sp>
        <p:nvSpPr>
          <p:cNvPr id="4" name="Text Placeholder 3"/>
          <p:cNvSpPr>
            <a:spLocks noGrp="1"/>
          </p:cNvSpPr>
          <p:nvPr>
            <p:ph type="body" sz="half" idx="2"/>
          </p:nvPr>
        </p:nvSpPr>
        <p:spPr>
          <a:xfrm>
            <a:off x="1792288" y="3908319"/>
            <a:ext cx="5486400" cy="448191"/>
          </a:xfrm>
        </p:spPr>
        <p:txBody>
          <a:bodyPr/>
          <a:lstStyle/>
          <a:p>
            <a:r>
              <a:rPr lang="en-US" dirty="0"/>
              <a:t>Here you can see the status of your ticket. This status will be updated through the contract routing process</a:t>
            </a:r>
          </a:p>
        </p:txBody>
      </p:sp>
    </p:spTree>
    <p:extLst>
      <p:ext uri="{BB962C8B-B14F-4D97-AF65-F5344CB8AC3E}">
        <p14:creationId xmlns:p14="http://schemas.microsoft.com/office/powerpoint/2010/main" val="1254067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Can Sign a Contract?</a:t>
            </a:r>
          </a:p>
        </p:txBody>
      </p:sp>
      <p:sp>
        <p:nvSpPr>
          <p:cNvPr id="3" name="Content Placeholder 2"/>
          <p:cNvSpPr>
            <a:spLocks noGrp="1"/>
          </p:cNvSpPr>
          <p:nvPr>
            <p:ph idx="1"/>
          </p:nvPr>
        </p:nvSpPr>
        <p:spPr/>
        <p:txBody>
          <a:bodyPr/>
          <a:lstStyle/>
          <a:p>
            <a:r>
              <a:rPr lang="en-US" sz="1800" b="1" dirty="0"/>
              <a:t>Procurement Contracts</a:t>
            </a:r>
            <a:endParaRPr lang="en-US" sz="1800" dirty="0"/>
          </a:p>
          <a:p>
            <a:pPr lvl="1" fontAlgn="base"/>
            <a:r>
              <a:rPr lang="en-US" sz="1400" dirty="0"/>
              <a:t>Contracts up to $100,000 are signed by the Chief Procurement Officer. </a:t>
            </a:r>
          </a:p>
          <a:p>
            <a:pPr lvl="1" fontAlgn="base"/>
            <a:r>
              <a:rPr lang="en-US" sz="1400" dirty="0"/>
              <a:t>Contracts Up to $1 million are signed by the Vice President of Finance &amp; Administration.</a:t>
            </a:r>
          </a:p>
          <a:p>
            <a:r>
              <a:rPr lang="en-US" sz="1800" b="1" dirty="0"/>
              <a:t>Academic Contracts</a:t>
            </a:r>
            <a:endParaRPr lang="en-US" sz="1800" dirty="0"/>
          </a:p>
          <a:p>
            <a:pPr lvl="1" fontAlgn="base"/>
            <a:r>
              <a:rPr lang="en-US" sz="1400" dirty="0"/>
              <a:t>Contracts up to $500,000 are signed by the Provost.</a:t>
            </a:r>
          </a:p>
          <a:p>
            <a:pPr marL="0" indent="0">
              <a:buNone/>
            </a:pPr>
            <a:endParaRPr lang="en-US" sz="1800" dirty="0"/>
          </a:p>
          <a:p>
            <a:pPr marL="0" indent="0">
              <a:buNone/>
            </a:pPr>
            <a:r>
              <a:rPr lang="en-US" sz="1800" dirty="0"/>
              <a:t>All Procurement contracts over $1 million are signed by the Chancellor and President.</a:t>
            </a:r>
          </a:p>
          <a:p>
            <a:pPr marL="0" indent="0">
              <a:buNone/>
            </a:pPr>
            <a:r>
              <a:rPr lang="en-US" sz="1800" dirty="0"/>
              <a:t>All contracts with a total costing of $1 million or more and/or term totaling 5 years or more, must be approved by the Board of Regents.</a:t>
            </a:r>
          </a:p>
          <a:p>
            <a:pPr marL="0" indent="0">
              <a:buNone/>
            </a:pPr>
            <a:br>
              <a:rPr lang="en-US" dirty="0"/>
            </a:br>
            <a:endParaRPr lang="en-US" dirty="0"/>
          </a:p>
        </p:txBody>
      </p:sp>
    </p:spTree>
    <p:extLst>
      <p:ext uri="{BB962C8B-B14F-4D97-AF65-F5344CB8AC3E}">
        <p14:creationId xmlns:p14="http://schemas.microsoft.com/office/powerpoint/2010/main" val="21773118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Statuses</a:t>
            </a:r>
          </a:p>
        </p:txBody>
      </p:sp>
      <p:sp>
        <p:nvSpPr>
          <p:cNvPr id="3" name="Content Placeholder 2"/>
          <p:cNvSpPr>
            <a:spLocks noGrp="1"/>
          </p:cNvSpPr>
          <p:nvPr>
            <p:ph idx="1"/>
          </p:nvPr>
        </p:nvSpPr>
        <p:spPr>
          <a:xfrm>
            <a:off x="457200" y="742951"/>
            <a:ext cx="8229600" cy="3259273"/>
          </a:xfrm>
        </p:spPr>
        <p:txBody>
          <a:bodyPr/>
          <a:lstStyle/>
          <a:p>
            <a:r>
              <a:rPr lang="en-US" sz="1600" b="1" dirty="0"/>
              <a:t>New</a:t>
            </a:r>
          </a:p>
          <a:p>
            <a:pPr lvl="1"/>
            <a:r>
              <a:rPr lang="en-US" sz="1200" dirty="0"/>
              <a:t>Status of a new agreement entered into the ticketing system. This means it is still being reviewed and approved by Procurement.</a:t>
            </a:r>
          </a:p>
          <a:p>
            <a:r>
              <a:rPr lang="en-US" sz="1600" b="1" dirty="0"/>
              <a:t>On Hold – Department Correction Required</a:t>
            </a:r>
          </a:p>
          <a:p>
            <a:pPr lvl="1"/>
            <a:r>
              <a:rPr lang="en-US" sz="1200" dirty="0"/>
              <a:t>If correction to documentation or question is asked by Procurement to the department. </a:t>
            </a:r>
          </a:p>
          <a:p>
            <a:r>
              <a:rPr lang="en-US" sz="1600" b="1" dirty="0"/>
              <a:t>In Process</a:t>
            </a:r>
          </a:p>
          <a:p>
            <a:pPr lvl="1"/>
            <a:r>
              <a:rPr lang="en-US" sz="1200" dirty="0"/>
              <a:t>Procurement has approved the agreement and has routed to other TWU areas for review and approval.</a:t>
            </a:r>
          </a:p>
          <a:p>
            <a:r>
              <a:rPr lang="en-US" sz="1600" b="1" dirty="0"/>
              <a:t>Contract Routing Complete</a:t>
            </a:r>
          </a:p>
          <a:p>
            <a:pPr lvl="1"/>
            <a:r>
              <a:rPr lang="en-US" sz="1200" dirty="0"/>
              <a:t>The contract and all supporting documentation has been reviewed and approved. The contract is being sent out for signature.</a:t>
            </a:r>
          </a:p>
          <a:p>
            <a:r>
              <a:rPr lang="en-US" sz="1600" b="1" dirty="0"/>
              <a:t>Closed</a:t>
            </a:r>
          </a:p>
          <a:p>
            <a:pPr lvl="1"/>
            <a:r>
              <a:rPr lang="en-US" sz="1200" dirty="0"/>
              <a:t>The contract has been fully executed.</a:t>
            </a:r>
          </a:p>
          <a:p>
            <a:r>
              <a:rPr lang="en-US" sz="1600" b="1" dirty="0"/>
              <a:t>Contract Package Not Accepted – Correct and Resubmit</a:t>
            </a:r>
          </a:p>
          <a:p>
            <a:pPr lvl="1"/>
            <a:r>
              <a:rPr lang="en-US" sz="1050" dirty="0"/>
              <a:t>Contract package is has not been accepted by Procurement. This could be due to a number of factors. Review the corrections provided and resubmit your ticket with the requested corrections.</a:t>
            </a:r>
          </a:p>
          <a:p>
            <a:pPr marL="0" indent="0">
              <a:buNone/>
            </a:pPr>
            <a:endParaRPr lang="en-US" dirty="0"/>
          </a:p>
        </p:txBody>
      </p:sp>
    </p:spTree>
    <p:extLst>
      <p:ext uri="{BB962C8B-B14F-4D97-AF65-F5344CB8AC3E}">
        <p14:creationId xmlns:p14="http://schemas.microsoft.com/office/powerpoint/2010/main" val="5364490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Statuses Continued</a:t>
            </a:r>
          </a:p>
        </p:txBody>
      </p:sp>
      <p:sp>
        <p:nvSpPr>
          <p:cNvPr id="3" name="Content Placeholder 2"/>
          <p:cNvSpPr>
            <a:spLocks noGrp="1"/>
          </p:cNvSpPr>
          <p:nvPr>
            <p:ph idx="1"/>
          </p:nvPr>
        </p:nvSpPr>
        <p:spPr>
          <a:xfrm>
            <a:off x="457200" y="1074660"/>
            <a:ext cx="8229600" cy="3259273"/>
          </a:xfrm>
        </p:spPr>
        <p:txBody>
          <a:bodyPr/>
          <a:lstStyle/>
          <a:p>
            <a:r>
              <a:rPr lang="en-US" sz="2000" b="1" dirty="0"/>
              <a:t>Sent for Legal Review</a:t>
            </a:r>
          </a:p>
          <a:p>
            <a:pPr lvl="1"/>
            <a:r>
              <a:rPr lang="en-US" sz="1600" dirty="0"/>
              <a:t>Contract has been submitted for legal review. </a:t>
            </a:r>
          </a:p>
          <a:p>
            <a:r>
              <a:rPr lang="en-US" sz="2000" b="1" dirty="0"/>
              <a:t>Legal Review – OGC Reviewing</a:t>
            </a:r>
          </a:p>
          <a:p>
            <a:pPr lvl="1"/>
            <a:r>
              <a:rPr lang="en-US" sz="1600" dirty="0"/>
              <a:t>Contract and/or edits are being reviewed by TWU’s Office of General Counsel.</a:t>
            </a:r>
          </a:p>
          <a:p>
            <a:r>
              <a:rPr lang="en-US" sz="2000" b="1" dirty="0"/>
              <a:t>Legal Review – Supplier Reviewing</a:t>
            </a:r>
          </a:p>
          <a:p>
            <a:pPr lvl="1"/>
            <a:r>
              <a:rPr lang="en-US" sz="1600" dirty="0"/>
              <a:t>Proposed edits and terms are being reviewed by the Supplier.</a:t>
            </a:r>
          </a:p>
          <a:p>
            <a:r>
              <a:rPr lang="en-US" sz="2000" b="1" dirty="0"/>
              <a:t>Legal Review – Pending Department Response</a:t>
            </a:r>
          </a:p>
          <a:p>
            <a:pPr lvl="1"/>
            <a:r>
              <a:rPr lang="en-US" sz="1600" dirty="0"/>
              <a:t>Office of General Counsel has questions for the department. Please answer them for the review to continue.</a:t>
            </a:r>
          </a:p>
        </p:txBody>
      </p:sp>
    </p:spTree>
    <p:extLst>
      <p:ext uri="{BB962C8B-B14F-4D97-AF65-F5344CB8AC3E}">
        <p14:creationId xmlns:p14="http://schemas.microsoft.com/office/powerpoint/2010/main" val="11706890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Workflow Steps</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562" r="1562"/>
          <a:stretch>
            <a:fillRect/>
          </a:stretch>
        </p:blipFill>
        <p:spPr/>
      </p:pic>
      <p:sp>
        <p:nvSpPr>
          <p:cNvPr id="4" name="Text Placeholder 3"/>
          <p:cNvSpPr>
            <a:spLocks noGrp="1"/>
          </p:cNvSpPr>
          <p:nvPr>
            <p:ph type="body" sz="half" idx="2"/>
          </p:nvPr>
        </p:nvSpPr>
        <p:spPr>
          <a:xfrm>
            <a:off x="1792288" y="3801407"/>
            <a:ext cx="5486400" cy="448191"/>
          </a:xfrm>
        </p:spPr>
        <p:txBody>
          <a:bodyPr/>
          <a:lstStyle/>
          <a:p>
            <a:r>
              <a:rPr lang="en-US" dirty="0"/>
              <a:t>This will show you what area will be reviewing your agreement and where it is in the review process.</a:t>
            </a:r>
          </a:p>
        </p:txBody>
      </p:sp>
    </p:spTree>
    <p:extLst>
      <p:ext uri="{BB962C8B-B14F-4D97-AF65-F5344CB8AC3E}">
        <p14:creationId xmlns:p14="http://schemas.microsoft.com/office/powerpoint/2010/main" val="927219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442654"/>
            <a:ext cx="5486400" cy="315591"/>
          </a:xfrm>
        </p:spPr>
        <p:txBody>
          <a:bodyPr/>
          <a:lstStyle/>
          <a:p>
            <a:r>
              <a:rPr lang="en-US" sz="1600" dirty="0"/>
              <a:t>Adding comments and uploading documents</a:t>
            </a:r>
          </a:p>
        </p:txBody>
      </p:sp>
      <p:pic>
        <p:nvPicPr>
          <p:cNvPr id="5" name="Picture Placeholder 4"/>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1755" r="1755" b="4027"/>
          <a:stretch/>
        </p:blipFill>
        <p:spPr>
          <a:xfrm>
            <a:off x="1792288" y="459581"/>
            <a:ext cx="5486400" cy="2961799"/>
          </a:xfrm>
        </p:spPr>
      </p:pic>
      <p:sp>
        <p:nvSpPr>
          <p:cNvPr id="4" name="Text Placeholder 3"/>
          <p:cNvSpPr>
            <a:spLocks noGrp="1"/>
          </p:cNvSpPr>
          <p:nvPr>
            <p:ph type="body" sz="half" idx="2"/>
          </p:nvPr>
        </p:nvSpPr>
        <p:spPr>
          <a:xfrm>
            <a:off x="1792288" y="3758245"/>
            <a:ext cx="5486400" cy="448191"/>
          </a:xfrm>
        </p:spPr>
        <p:txBody>
          <a:bodyPr/>
          <a:lstStyle/>
          <a:p>
            <a:r>
              <a:rPr lang="en-US" sz="1050" dirty="0"/>
              <a:t>It is </a:t>
            </a:r>
            <a:r>
              <a:rPr lang="en-US" sz="1050" b="1" u="sng" dirty="0"/>
              <a:t>extremely</a:t>
            </a:r>
            <a:r>
              <a:rPr lang="en-US" sz="1050" dirty="0"/>
              <a:t> important to notify approvers when you make a comment or upload documents to the ticket. To make a comment and notify your approver, use the comment button. Do not comment directly to another comment. There isn’t a notify option.</a:t>
            </a:r>
          </a:p>
          <a:p>
            <a:br>
              <a:rPr lang="en-US" sz="1050" dirty="0"/>
            </a:br>
            <a:endParaRPr lang="en-US" sz="1050" dirty="0"/>
          </a:p>
        </p:txBody>
      </p:sp>
    </p:spTree>
    <p:extLst>
      <p:ext uri="{BB962C8B-B14F-4D97-AF65-F5344CB8AC3E}">
        <p14:creationId xmlns:p14="http://schemas.microsoft.com/office/powerpoint/2010/main" val="22157864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Department Responsibility</a:t>
            </a:r>
          </a:p>
        </p:txBody>
      </p:sp>
      <p:sp>
        <p:nvSpPr>
          <p:cNvPr id="3" name="Content Placeholder 2"/>
          <p:cNvSpPr>
            <a:spLocks noGrp="1"/>
          </p:cNvSpPr>
          <p:nvPr>
            <p:ph idx="1"/>
          </p:nvPr>
        </p:nvSpPr>
        <p:spPr>
          <a:xfrm>
            <a:off x="292608" y="858775"/>
            <a:ext cx="8229600" cy="3259273"/>
          </a:xfrm>
        </p:spPr>
        <p:txBody>
          <a:bodyPr/>
          <a:lstStyle/>
          <a:p>
            <a:pPr marL="0" indent="0">
              <a:buNone/>
            </a:pPr>
            <a:r>
              <a:rPr lang="en-US" sz="2000" dirty="0"/>
              <a:t>It is your responsibility to actively monitor, respond, and track the process of your contract’s approval and routing. </a:t>
            </a:r>
          </a:p>
          <a:p>
            <a:pPr marL="0" indent="0">
              <a:buNone/>
            </a:pPr>
            <a:endParaRPr lang="en-US" sz="1100" dirty="0"/>
          </a:p>
          <a:p>
            <a:pPr marL="0" indent="0">
              <a:buNone/>
            </a:pPr>
            <a:r>
              <a:rPr lang="en-US" sz="2000" b="1" u="sng" dirty="0"/>
              <a:t>It is not the responsibility of Procurement to remind you.</a:t>
            </a:r>
          </a:p>
          <a:p>
            <a:pPr marL="0" indent="0">
              <a:buNone/>
            </a:pPr>
            <a:endParaRPr lang="en-US" sz="1000" dirty="0"/>
          </a:p>
          <a:p>
            <a:pPr>
              <a:buFont typeface="Arial" panose="020B0604020202020204" pitchFamily="34" charset="0"/>
              <a:buChar char="•"/>
            </a:pPr>
            <a:r>
              <a:rPr lang="en-US" sz="2000" dirty="0"/>
              <a:t>Watch your notifications</a:t>
            </a:r>
          </a:p>
          <a:p>
            <a:pPr>
              <a:buFont typeface="Arial" panose="020B0604020202020204" pitchFamily="34" charset="0"/>
              <a:buChar char="•"/>
            </a:pPr>
            <a:r>
              <a:rPr lang="en-US" sz="2000" dirty="0"/>
              <a:t>Make sure you notify when you upload and comment</a:t>
            </a:r>
          </a:p>
          <a:p>
            <a:pPr>
              <a:buFont typeface="Arial" panose="020B0604020202020204" pitchFamily="34" charset="0"/>
              <a:buChar char="•"/>
            </a:pPr>
            <a:r>
              <a:rPr lang="en-US" sz="2000" dirty="0"/>
              <a:t>Check your statuses </a:t>
            </a:r>
          </a:p>
          <a:p>
            <a:pPr>
              <a:buFont typeface="Arial" panose="020B0604020202020204" pitchFamily="34" charset="0"/>
              <a:buChar char="•"/>
            </a:pPr>
            <a:r>
              <a:rPr lang="en-US" sz="2000" dirty="0"/>
              <a:t>Review landing page to see where it is in the process</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1782263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POP QUIZ</a:t>
            </a:r>
          </a:p>
        </p:txBody>
      </p:sp>
      <p:sp>
        <p:nvSpPr>
          <p:cNvPr id="3" name="Content Placeholder 2"/>
          <p:cNvSpPr>
            <a:spLocks noGrp="1"/>
          </p:cNvSpPr>
          <p:nvPr>
            <p:ph sz="half" idx="1"/>
          </p:nvPr>
        </p:nvSpPr>
        <p:spPr/>
        <p:txBody>
          <a:bodyPr/>
          <a:lstStyle/>
          <a:p>
            <a:pPr marL="0" indent="0">
              <a:buNone/>
            </a:pPr>
            <a:r>
              <a:rPr lang="en-US" dirty="0"/>
              <a:t>Not sure what else you need to upload?</a:t>
            </a:r>
          </a:p>
        </p:txBody>
      </p:sp>
      <p:sp>
        <p:nvSpPr>
          <p:cNvPr id="5" name="Content Placeholder 4"/>
          <p:cNvSpPr>
            <a:spLocks noGrp="1"/>
          </p:cNvSpPr>
          <p:nvPr>
            <p:ph sz="half" idx="2"/>
          </p:nvPr>
        </p:nvSpPr>
        <p:spPr/>
        <p:txBody>
          <a:bodyPr/>
          <a:lstStyle/>
          <a:p>
            <a:endParaRPr lang="en-US"/>
          </a:p>
        </p:txBody>
      </p:sp>
      <p:pic>
        <p:nvPicPr>
          <p:cNvPr id="6" name="Picture 5"/>
          <p:cNvPicPr>
            <a:picLocks noChangeAspect="1"/>
          </p:cNvPicPr>
          <p:nvPr/>
        </p:nvPicPr>
        <p:blipFill>
          <a:blip r:embed="rId2"/>
          <a:stretch>
            <a:fillRect/>
          </a:stretch>
        </p:blipFill>
        <p:spPr>
          <a:xfrm>
            <a:off x="4554575" y="1326742"/>
            <a:ext cx="4132225" cy="3006090"/>
          </a:xfrm>
          <a:prstGeom prst="rect">
            <a:avLst/>
          </a:prstGeom>
        </p:spPr>
      </p:pic>
    </p:spTree>
    <p:extLst>
      <p:ext uri="{BB962C8B-B14F-4D97-AF65-F5344CB8AC3E}">
        <p14:creationId xmlns:p14="http://schemas.microsoft.com/office/powerpoint/2010/main" val="39408968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Supporting Documentation Breakdown!</a:t>
            </a:r>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1780" r="1780"/>
          <a:stretch>
            <a:fillRect/>
          </a:stretch>
        </p:blipFill>
        <p:spPr/>
      </p:pic>
      <p:sp>
        <p:nvSpPr>
          <p:cNvPr id="4" name="Text Placeholder 3"/>
          <p:cNvSpPr>
            <a:spLocks noGrp="1"/>
          </p:cNvSpPr>
          <p:nvPr>
            <p:ph type="body" sz="half" idx="2"/>
          </p:nvPr>
        </p:nvSpPr>
        <p:spPr>
          <a:xfrm>
            <a:off x="1792288" y="3916041"/>
            <a:ext cx="5486400" cy="448191"/>
          </a:xfrm>
        </p:spPr>
        <p:txBody>
          <a:bodyPr/>
          <a:lstStyle/>
          <a:p>
            <a:r>
              <a:rPr lang="en-US" dirty="0"/>
              <a:t>There was! Supporting Documentation Breakdown is located on the landing page.</a:t>
            </a:r>
          </a:p>
        </p:txBody>
      </p:sp>
    </p:spTree>
    <p:extLst>
      <p:ext uri="{BB962C8B-B14F-4D97-AF65-F5344CB8AC3E}">
        <p14:creationId xmlns:p14="http://schemas.microsoft.com/office/powerpoint/2010/main" val="14662268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Contracts Crew</a:t>
            </a:r>
          </a:p>
        </p:txBody>
      </p:sp>
      <p:sp>
        <p:nvSpPr>
          <p:cNvPr id="3" name="Content Placeholder 2"/>
          <p:cNvSpPr>
            <a:spLocks noGrp="1"/>
          </p:cNvSpPr>
          <p:nvPr>
            <p:ph idx="1"/>
          </p:nvPr>
        </p:nvSpPr>
        <p:spPr/>
        <p:txBody>
          <a:bodyPr/>
          <a:lstStyle/>
          <a:p>
            <a:pPr marL="0" indent="0">
              <a:buNone/>
            </a:pPr>
            <a:r>
              <a:rPr lang="en-US" sz="1800" dirty="0"/>
              <a:t>Jamie Cogdell – </a:t>
            </a:r>
            <a:r>
              <a:rPr lang="en-US" sz="1800" dirty="0">
                <a:hlinkClick r:id="rId3"/>
              </a:rPr>
              <a:t>jcogdell@twu.edu</a:t>
            </a:r>
            <a:r>
              <a:rPr lang="en-US" sz="1800" dirty="0"/>
              <a:t> </a:t>
            </a:r>
          </a:p>
          <a:p>
            <a:pPr marL="0" indent="0">
              <a:buNone/>
            </a:pPr>
            <a:r>
              <a:rPr lang="en-US" sz="1800" dirty="0"/>
              <a:t>	Director, Purchasing and Contracts</a:t>
            </a:r>
          </a:p>
          <a:p>
            <a:pPr marL="0" indent="0">
              <a:buNone/>
            </a:pPr>
            <a:endParaRPr lang="en-US" sz="1800" dirty="0"/>
          </a:p>
          <a:p>
            <a:pPr marL="0" indent="0">
              <a:buNone/>
            </a:pPr>
            <a:r>
              <a:rPr lang="en-US" sz="1800" dirty="0"/>
              <a:t>Jenny Keele – </a:t>
            </a:r>
            <a:r>
              <a:rPr lang="en-US" sz="1800" dirty="0">
                <a:hlinkClick r:id="rId4"/>
              </a:rPr>
              <a:t>jkeele@twu.edu</a:t>
            </a:r>
            <a:r>
              <a:rPr lang="en-US" sz="1800" dirty="0"/>
              <a:t> </a:t>
            </a:r>
          </a:p>
          <a:p>
            <a:pPr marL="0" indent="0">
              <a:buNone/>
            </a:pPr>
            <a:r>
              <a:rPr lang="en-US" sz="1800" dirty="0"/>
              <a:t>	Coordinator Contract Services</a:t>
            </a:r>
          </a:p>
          <a:p>
            <a:pPr marL="0" indent="0">
              <a:buNone/>
            </a:pPr>
            <a:endParaRPr lang="en-US" sz="1800" dirty="0"/>
          </a:p>
          <a:p>
            <a:pPr marL="0" indent="0">
              <a:buNone/>
            </a:pPr>
            <a:r>
              <a:rPr lang="en-US" sz="1800" dirty="0"/>
              <a:t>Kate Stokes – </a:t>
            </a:r>
            <a:r>
              <a:rPr lang="en-US" sz="1800" dirty="0">
                <a:hlinkClick r:id="rId5"/>
              </a:rPr>
              <a:t>Kstokes3@twu.edu</a:t>
            </a:r>
            <a:r>
              <a:rPr lang="en-US" sz="1800" dirty="0"/>
              <a:t> </a:t>
            </a:r>
          </a:p>
          <a:p>
            <a:pPr marL="0" indent="0">
              <a:buNone/>
            </a:pPr>
            <a:r>
              <a:rPr lang="en-US" sz="1800" dirty="0"/>
              <a:t>	Manager</a:t>
            </a:r>
            <a:r>
              <a:rPr lang="en-US" sz="1800"/>
              <a:t>, Contracts/</a:t>
            </a:r>
            <a:r>
              <a:rPr lang="en-US" sz="1800" dirty="0"/>
              <a:t>HUB Assistant</a:t>
            </a:r>
          </a:p>
        </p:txBody>
      </p:sp>
    </p:spTree>
    <p:extLst>
      <p:ext uri="{BB962C8B-B14F-4D97-AF65-F5344CB8AC3E}">
        <p14:creationId xmlns:p14="http://schemas.microsoft.com/office/powerpoint/2010/main" val="2337640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93870" y="326626"/>
            <a:ext cx="5486400" cy="315591"/>
          </a:xfrm>
        </p:spPr>
        <p:txBody>
          <a:bodyPr/>
          <a:lstStyle/>
          <a:p>
            <a:r>
              <a:rPr lang="en-US" dirty="0"/>
              <a:t>TWU Signature Matrix</a:t>
            </a:r>
          </a:p>
        </p:txBody>
      </p:sp>
      <p:sp>
        <p:nvSpPr>
          <p:cNvPr id="11" name="Text Placeholder 10"/>
          <p:cNvSpPr>
            <a:spLocks noGrp="1"/>
          </p:cNvSpPr>
          <p:nvPr>
            <p:ph type="body" sz="half" idx="2"/>
          </p:nvPr>
        </p:nvSpPr>
        <p:spPr>
          <a:xfrm>
            <a:off x="1792288" y="3960616"/>
            <a:ext cx="5486400" cy="448191"/>
          </a:xfrm>
        </p:spPr>
        <p:txBody>
          <a:bodyPr/>
          <a:lstStyle/>
          <a:p>
            <a:r>
              <a:rPr lang="en-US" sz="800" dirty="0"/>
              <a:t>Procurement Contracts will be reviewed by the areas outlined in the </a:t>
            </a:r>
            <a:r>
              <a:rPr lang="en-US" sz="800" b="1" dirty="0">
                <a:hlinkClick r:id="rId3"/>
              </a:rPr>
              <a:t>TWU Contract Signature Matrix</a:t>
            </a:r>
            <a:r>
              <a:rPr lang="en-US" sz="800" dirty="0"/>
              <a:t>. This includes Procurement, IT Services (ITS), Risk Management, Digital Accessibility Information Resources, and Data Management. The Matrix outlines each contract category and which approvals it requires. This is signed off by Chancellor Feyten each Fiscal Year.</a:t>
            </a:r>
            <a:endParaRPr lang="en-US" sz="600" dirty="0">
              <a:hlinkClick r:id="rId4"/>
            </a:endParaRPr>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184759598"/>
              </p:ext>
            </p:extLst>
          </p:nvPr>
        </p:nvGraphicFramePr>
        <p:xfrm>
          <a:off x="1692702" y="606084"/>
          <a:ext cx="5685571" cy="3354532"/>
        </p:xfrm>
        <a:graphic>
          <a:graphicData uri="http://schemas.openxmlformats.org/presentationml/2006/ole">
            <mc:AlternateContent xmlns:mc="http://schemas.openxmlformats.org/markup-compatibility/2006">
              <mc:Choice xmlns:v="urn:schemas-microsoft-com:vml" Requires="v">
                <p:oleObj name="Worksheet" r:id="rId5" imgW="9601141" imgH="5661870" progId="Excel.Sheet.12">
                  <p:embed/>
                </p:oleObj>
              </mc:Choice>
              <mc:Fallback>
                <p:oleObj name="Worksheet" r:id="rId5" imgW="9601141" imgH="5661870" progId="Excel.Sheet.12">
                  <p:embed/>
                  <p:pic>
                    <p:nvPicPr>
                      <p:cNvPr id="0" name=""/>
                      <p:cNvPicPr/>
                      <p:nvPr/>
                    </p:nvPicPr>
                    <p:blipFill>
                      <a:blip r:embed="rId6"/>
                      <a:stretch>
                        <a:fillRect/>
                      </a:stretch>
                    </p:blipFill>
                    <p:spPr>
                      <a:xfrm>
                        <a:off x="1692702" y="606084"/>
                        <a:ext cx="5685571" cy="3354532"/>
                      </a:xfrm>
                      <a:prstGeom prst="rect">
                        <a:avLst/>
                      </a:prstGeom>
                    </p:spPr>
                  </p:pic>
                </p:oleObj>
              </mc:Fallback>
            </mc:AlternateContent>
          </a:graphicData>
        </a:graphic>
      </p:graphicFrame>
    </p:spTree>
    <p:extLst>
      <p:ext uri="{BB962C8B-B14F-4D97-AF65-F5344CB8AC3E}">
        <p14:creationId xmlns:p14="http://schemas.microsoft.com/office/powerpoint/2010/main" val="1887079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**NEW Purchasing Guidelines**</a:t>
            </a:r>
          </a:p>
        </p:txBody>
      </p:sp>
      <p:sp>
        <p:nvSpPr>
          <p:cNvPr id="6" name="Content Placeholder 5"/>
          <p:cNvSpPr>
            <a:spLocks noGrp="1"/>
          </p:cNvSpPr>
          <p:nvPr>
            <p:ph idx="1"/>
          </p:nvPr>
        </p:nvSpPr>
        <p:spPr>
          <a:xfrm>
            <a:off x="457200" y="959794"/>
            <a:ext cx="8229600" cy="3259273"/>
          </a:xfrm>
        </p:spPr>
        <p:txBody>
          <a:bodyPr/>
          <a:lstStyle/>
          <a:p>
            <a:r>
              <a:rPr lang="en-US" sz="1600" dirty="0"/>
              <a:t>Make sure the contract satisfies competitive bidding requirements</a:t>
            </a:r>
          </a:p>
          <a:p>
            <a:endParaRPr lang="en-US" sz="1600" dirty="0"/>
          </a:p>
          <a:p>
            <a:pPr lvl="1"/>
            <a:r>
              <a:rPr lang="en-US" sz="1600" b="1" dirty="0">
                <a:solidFill>
                  <a:srgbClr val="FF0000"/>
                </a:solidFill>
              </a:rPr>
              <a:t>Open Market: up to $50,000</a:t>
            </a:r>
            <a:endParaRPr lang="en-US" sz="1600" dirty="0"/>
          </a:p>
          <a:p>
            <a:pPr lvl="1"/>
            <a:r>
              <a:rPr lang="en-US" sz="1600" b="1" dirty="0">
                <a:solidFill>
                  <a:srgbClr val="FF0000"/>
                </a:solidFill>
              </a:rPr>
              <a:t>Informal Bid: $50,000.01 - $100,000 </a:t>
            </a:r>
          </a:p>
          <a:p>
            <a:pPr lvl="2"/>
            <a:r>
              <a:rPr lang="en-US" sz="1200" dirty="0">
                <a:solidFill>
                  <a:srgbClr val="FF0000"/>
                </a:solidFill>
              </a:rPr>
              <a:t>3 quotes required, including HUB quotes</a:t>
            </a:r>
            <a:endParaRPr lang="en-US" sz="1000" dirty="0"/>
          </a:p>
          <a:p>
            <a:pPr lvl="1"/>
            <a:r>
              <a:rPr lang="en-US" sz="1600" b="1" dirty="0">
                <a:solidFill>
                  <a:srgbClr val="FF0000"/>
                </a:solidFill>
              </a:rPr>
              <a:t>Formal Bid: $100,000.01 and over </a:t>
            </a:r>
            <a:r>
              <a:rPr lang="en-US" sz="1600" dirty="0">
                <a:solidFill>
                  <a:srgbClr val="FF0000"/>
                </a:solidFill>
              </a:rPr>
              <a:t>–</a:t>
            </a:r>
          </a:p>
          <a:p>
            <a:pPr lvl="2"/>
            <a:r>
              <a:rPr lang="en-US" sz="1200" dirty="0">
                <a:solidFill>
                  <a:srgbClr val="FF0000"/>
                </a:solidFill>
              </a:rPr>
              <a:t> formal solicitation facilitated by Purchasing</a:t>
            </a:r>
          </a:p>
          <a:p>
            <a:pPr marL="457200" lvl="1" indent="0">
              <a:buNone/>
            </a:pPr>
            <a:endParaRPr lang="en-US" sz="1600" dirty="0"/>
          </a:p>
          <a:p>
            <a:pPr lvl="1"/>
            <a:r>
              <a:rPr lang="en-US" sz="1600" b="1" dirty="0">
                <a:hlinkClick r:id="rId3"/>
              </a:rPr>
              <a:t>Cooperative Purchasing Partner </a:t>
            </a:r>
            <a:r>
              <a:rPr lang="en-US" sz="1600" dirty="0"/>
              <a:t>- Bidding requirements waived</a:t>
            </a:r>
          </a:p>
          <a:p>
            <a:pPr lvl="1"/>
            <a:endParaRPr lang="en-US" sz="1600" dirty="0"/>
          </a:p>
          <a:p>
            <a:pPr lvl="1"/>
            <a:r>
              <a:rPr lang="en-US" sz="1600" b="1" dirty="0">
                <a:solidFill>
                  <a:srgbClr val="FF0000"/>
                </a:solidFill>
              </a:rPr>
              <a:t>Sole Source – </a:t>
            </a:r>
            <a:r>
              <a:rPr lang="en-US" sz="1600" dirty="0">
                <a:solidFill>
                  <a:srgbClr val="FF0000"/>
                </a:solidFill>
              </a:rPr>
              <a:t>Only one supplier is capable of delivering the one product or service and the costing is over $50,000.</a:t>
            </a:r>
            <a:endParaRPr lang="en-US" sz="2000" b="1" dirty="0">
              <a:solidFill>
                <a:srgbClr val="FF0000"/>
              </a:solidFill>
            </a:endParaRPr>
          </a:p>
        </p:txBody>
      </p:sp>
    </p:spTree>
    <p:extLst>
      <p:ext uri="{BB962C8B-B14F-4D97-AF65-F5344CB8AC3E}">
        <p14:creationId xmlns:p14="http://schemas.microsoft.com/office/powerpoint/2010/main" val="2912633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 Steps</a:t>
            </a:r>
          </a:p>
        </p:txBody>
      </p:sp>
      <p:sp>
        <p:nvSpPr>
          <p:cNvPr id="3" name="Content Placeholder 2"/>
          <p:cNvSpPr>
            <a:spLocks noGrp="1"/>
          </p:cNvSpPr>
          <p:nvPr>
            <p:ph idx="1"/>
          </p:nvPr>
        </p:nvSpPr>
        <p:spPr>
          <a:xfrm>
            <a:off x="457200" y="1063229"/>
            <a:ext cx="8229600" cy="3259273"/>
          </a:xfrm>
        </p:spPr>
        <p:txBody>
          <a:bodyPr/>
          <a:lstStyle/>
          <a:p>
            <a:pPr fontAlgn="base"/>
            <a:r>
              <a:rPr lang="en-US" sz="1200" b="1" dirty="0"/>
              <a:t>Gather all documentation for contract package</a:t>
            </a:r>
          </a:p>
          <a:p>
            <a:pPr lvl="1" fontAlgn="base"/>
            <a:r>
              <a:rPr lang="en-US" sz="1200" dirty="0"/>
              <a:t>Contract, Risk Assessment, COI, Food Justification, </a:t>
            </a:r>
            <a:r>
              <a:rPr lang="en-US" sz="1200" dirty="0">
                <a:solidFill>
                  <a:srgbClr val="FF0000"/>
                </a:solidFill>
              </a:rPr>
              <a:t>Authorization for Professional Services, Resume</a:t>
            </a:r>
            <a:r>
              <a:rPr lang="en-US" sz="1200" dirty="0"/>
              <a:t>, VPAT , 1295…</a:t>
            </a:r>
          </a:p>
          <a:p>
            <a:pPr fontAlgn="base"/>
            <a:r>
              <a:rPr lang="en-US" sz="1200" b="1" dirty="0"/>
              <a:t>Make sure Supplier Set up in Cloud</a:t>
            </a:r>
          </a:p>
          <a:p>
            <a:r>
              <a:rPr lang="en-US" sz="1200" b="1" dirty="0"/>
              <a:t>Enter Contract Routing Request in TDX</a:t>
            </a:r>
          </a:p>
          <a:p>
            <a:pPr lvl="1"/>
            <a:r>
              <a:rPr lang="en-US" sz="1200" dirty="0"/>
              <a:t>Answer completely and in detail all sections. This will determine routing.</a:t>
            </a:r>
          </a:p>
          <a:p>
            <a:r>
              <a:rPr lang="en-US" sz="1200" b="1" dirty="0"/>
              <a:t>Procurement will verify the package is complete and assign a contract number. </a:t>
            </a:r>
          </a:p>
          <a:p>
            <a:r>
              <a:rPr lang="en-US" sz="1200" b="1" dirty="0"/>
              <a:t>Enter Requisition in Oracle Cloud to secure funding for contract total</a:t>
            </a:r>
          </a:p>
          <a:p>
            <a:pPr lvl="1"/>
            <a:r>
              <a:rPr lang="en-US" sz="1200" dirty="0"/>
              <a:t>Reference the assigned contract number when you enter your requisition.</a:t>
            </a:r>
          </a:p>
          <a:p>
            <a:r>
              <a:rPr lang="en-US" sz="1200" b="1" dirty="0"/>
              <a:t>Contract will then be routed through all required areas for approval. </a:t>
            </a:r>
          </a:p>
          <a:p>
            <a:pPr lvl="1"/>
            <a:r>
              <a:rPr lang="en-US" sz="1200" dirty="0"/>
              <a:t>You may be requested to provide additional information/documentation.</a:t>
            </a:r>
          </a:p>
          <a:p>
            <a:r>
              <a:rPr lang="en-US" sz="1200" b="1" dirty="0"/>
              <a:t>You will be notified when Contract Routing has been completed and Procurement has sent the document for signature.</a:t>
            </a:r>
          </a:p>
          <a:p>
            <a:r>
              <a:rPr lang="en-US" sz="1200" b="1" dirty="0"/>
              <a:t>You will be notified when the Contract is fully executed.</a:t>
            </a:r>
          </a:p>
          <a:p>
            <a:pPr lvl="1"/>
            <a:r>
              <a:rPr lang="en-US" sz="1100" dirty="0"/>
              <a:t>A copy of the fully executed agreement will go out with the PO to both the department and supplier.</a:t>
            </a:r>
          </a:p>
          <a:p>
            <a:endParaRPr lang="en-US" sz="1600" dirty="0"/>
          </a:p>
          <a:p>
            <a:endParaRPr lang="en-US" sz="2000" dirty="0"/>
          </a:p>
          <a:p>
            <a:endParaRPr lang="en-US" sz="2000" dirty="0"/>
          </a:p>
          <a:p>
            <a:endParaRPr lang="en-US" sz="2000" dirty="0"/>
          </a:p>
          <a:p>
            <a:pPr marL="0" indent="0">
              <a:buNone/>
            </a:pPr>
            <a:endParaRPr lang="en-US" dirty="0"/>
          </a:p>
        </p:txBody>
      </p:sp>
    </p:spTree>
    <p:extLst>
      <p:ext uri="{BB962C8B-B14F-4D97-AF65-F5344CB8AC3E}">
        <p14:creationId xmlns:p14="http://schemas.microsoft.com/office/powerpoint/2010/main" val="610906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 Package</a:t>
            </a:r>
          </a:p>
        </p:txBody>
      </p:sp>
      <p:sp>
        <p:nvSpPr>
          <p:cNvPr id="3" name="Content Placeholder 2"/>
          <p:cNvSpPr>
            <a:spLocks noGrp="1"/>
          </p:cNvSpPr>
          <p:nvPr>
            <p:ph idx="1"/>
          </p:nvPr>
        </p:nvSpPr>
        <p:spPr>
          <a:xfrm>
            <a:off x="457200" y="964623"/>
            <a:ext cx="8229600" cy="3259273"/>
          </a:xfrm>
        </p:spPr>
        <p:txBody>
          <a:bodyPr/>
          <a:lstStyle/>
          <a:p>
            <a:pPr marL="0" indent="0" fontAlgn="base">
              <a:buNone/>
            </a:pPr>
            <a:r>
              <a:rPr lang="en-US" sz="1100" b="1" dirty="0">
                <a:hlinkClick r:id="rId3"/>
              </a:rPr>
              <a:t>Supporting Documentation Breakdown</a:t>
            </a:r>
            <a:endParaRPr lang="en-US" sz="1100" b="1" dirty="0"/>
          </a:p>
          <a:p>
            <a:pPr lvl="1"/>
            <a:r>
              <a:rPr lang="en-US" sz="1100" dirty="0"/>
              <a:t>What your contract package needs to contain for each contract type with links to templates and forms</a:t>
            </a:r>
          </a:p>
          <a:p>
            <a:pPr fontAlgn="base"/>
            <a:r>
              <a:rPr lang="en-US" sz="1100" b="1" dirty="0"/>
              <a:t>Quote/Agreement/Order form  </a:t>
            </a:r>
            <a:r>
              <a:rPr lang="en-US" sz="1100" dirty="0"/>
              <a:t>- The document(s) that needs to be signed</a:t>
            </a:r>
          </a:p>
          <a:p>
            <a:pPr fontAlgn="base"/>
            <a:r>
              <a:rPr lang="en-US" sz="1100" b="1" dirty="0">
                <a:solidFill>
                  <a:srgbClr val="FF0000"/>
                </a:solidFill>
              </a:rPr>
              <a:t>**NEW Authorization for Professional Services** - </a:t>
            </a:r>
            <a:r>
              <a:rPr lang="en-US" sz="700" dirty="0">
                <a:solidFill>
                  <a:srgbClr val="FF0000"/>
                </a:solidFill>
              </a:rPr>
              <a:t>Required for all Guest Lecturer, Guest Speaker, Performer/Artist Agreements, and individual/sole proprietors on our Media Artist Agreement and Master Services Agreement template</a:t>
            </a:r>
          </a:p>
          <a:p>
            <a:pPr fontAlgn="base"/>
            <a:r>
              <a:rPr lang="en-US" sz="1100" b="1" dirty="0">
                <a:solidFill>
                  <a:srgbClr val="FF0000"/>
                </a:solidFill>
              </a:rPr>
              <a:t>**NEW Professional Resume or CV** - </a:t>
            </a:r>
            <a:r>
              <a:rPr lang="en-US" sz="700" dirty="0">
                <a:solidFill>
                  <a:srgbClr val="FF0000"/>
                </a:solidFill>
              </a:rPr>
              <a:t>Required for all Guest Lecturer, Guest Speaker, Performer/Artist Agreements, and individual/sole proprietors on our Media Artist Agreement and Master Services Agreement </a:t>
            </a:r>
          </a:p>
          <a:p>
            <a:pPr fontAlgn="base"/>
            <a:r>
              <a:rPr lang="en-US" sz="1100" b="1" u="sng" dirty="0">
                <a:hlinkClick r:id="rId4"/>
              </a:rPr>
              <a:t>Risk Assessment </a:t>
            </a:r>
            <a:r>
              <a:rPr lang="en-US" sz="1100" b="1" dirty="0"/>
              <a:t>&amp; </a:t>
            </a:r>
            <a:r>
              <a:rPr lang="en-US" sz="1100" b="1" u="sng" dirty="0">
                <a:hlinkClick r:id="rId5"/>
              </a:rPr>
              <a:t>TX-Ramp Certification</a:t>
            </a:r>
            <a:r>
              <a:rPr lang="en-US" sz="1100" dirty="0"/>
              <a:t> - required for all software, licenses, web applications, or cloud services</a:t>
            </a:r>
          </a:p>
          <a:p>
            <a:pPr lvl="1" fontAlgn="base"/>
            <a:r>
              <a:rPr lang="en-US" sz="900" dirty="0"/>
              <a:t>If you are unsure if you need a risk assessment for your contract, reach out to ITS.</a:t>
            </a:r>
          </a:p>
          <a:p>
            <a:pPr fontAlgn="base"/>
            <a:r>
              <a:rPr lang="en-US" sz="1100" b="1" dirty="0"/>
              <a:t>Certificate of Insurance (COI)</a:t>
            </a:r>
            <a:r>
              <a:rPr lang="en-US" sz="1100" dirty="0"/>
              <a:t> – required on all service contracts (except guest lecturers)</a:t>
            </a:r>
          </a:p>
          <a:p>
            <a:pPr lvl="1" fontAlgn="base"/>
            <a:r>
              <a:rPr lang="en-US" sz="900" dirty="0"/>
              <a:t>If you are requesting a waiver of this insurance requirement, it must be approved by Risk Management. </a:t>
            </a:r>
          </a:p>
          <a:p>
            <a:pPr fontAlgn="base"/>
            <a:r>
              <a:rPr lang="en-US" sz="1100" b="1" dirty="0"/>
              <a:t>Accessibility Compliance Report (ACR/VPAT) </a:t>
            </a:r>
            <a:r>
              <a:rPr lang="en-US" sz="1100" dirty="0"/>
              <a:t>– required for all software, licenses, web applications, or cloud services</a:t>
            </a:r>
          </a:p>
          <a:p>
            <a:pPr lvl="1" fontAlgn="base"/>
            <a:r>
              <a:rPr lang="en-US" sz="900" dirty="0"/>
              <a:t>If your supplier does not provide you a ACR/VPAT, If the Supplier does not have an Accessibility Compliance Report (VPAT), then you will be prompted by the Data Accessibility Team to complete an Accessibility Risk Assessment</a:t>
            </a:r>
          </a:p>
          <a:p>
            <a:pPr fontAlgn="base"/>
            <a:r>
              <a:rPr lang="en-US" sz="1100" b="1" dirty="0"/>
              <a:t>Food justification form </a:t>
            </a:r>
            <a:r>
              <a:rPr lang="en-US" sz="1100" dirty="0"/>
              <a:t>– for contracts that contain any food</a:t>
            </a:r>
          </a:p>
          <a:p>
            <a:pPr fontAlgn="base"/>
            <a:r>
              <a:rPr lang="en-US" sz="1100" b="1" dirty="0"/>
              <a:t>Nepotism Disclosure Statement</a:t>
            </a:r>
            <a:r>
              <a:rPr lang="en-US" sz="1100" dirty="0"/>
              <a:t> - for contracts $1M or more</a:t>
            </a:r>
          </a:p>
          <a:p>
            <a:pPr fontAlgn="base"/>
            <a:r>
              <a:rPr lang="en-US" sz="1100" b="1" dirty="0"/>
              <a:t>Form 1295</a:t>
            </a:r>
            <a:r>
              <a:rPr lang="en-US" sz="1100" dirty="0"/>
              <a:t> - for contracts $1M or more</a:t>
            </a:r>
          </a:p>
          <a:p>
            <a:pPr marL="0" indent="0">
              <a:buNone/>
            </a:pPr>
            <a:r>
              <a:rPr lang="en-US" sz="1100" b="1" dirty="0"/>
              <a:t>*** All signatures must be a wet signature or digital such as Adobe or </a:t>
            </a:r>
            <a:r>
              <a:rPr lang="en-US" sz="1100" b="1" dirty="0" err="1"/>
              <a:t>Docusign</a:t>
            </a:r>
            <a:r>
              <a:rPr lang="en-US" sz="1100" b="1" dirty="0"/>
              <a:t>.</a:t>
            </a:r>
            <a:endParaRPr lang="en-US" sz="1100" dirty="0"/>
          </a:p>
        </p:txBody>
      </p:sp>
    </p:spTree>
    <p:extLst>
      <p:ext uri="{BB962C8B-B14F-4D97-AF65-F5344CB8AC3E}">
        <p14:creationId xmlns:p14="http://schemas.microsoft.com/office/powerpoint/2010/main" val="2183336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2D5A7-1F1E-059A-88FD-B68E2564EE23}"/>
              </a:ext>
            </a:extLst>
          </p:cNvPr>
          <p:cNvSpPr>
            <a:spLocks noGrp="1"/>
          </p:cNvSpPr>
          <p:nvPr>
            <p:ph type="title"/>
          </p:nvPr>
        </p:nvSpPr>
        <p:spPr/>
        <p:txBody>
          <a:bodyPr>
            <a:normAutofit fontScale="90000"/>
          </a:bodyPr>
          <a:lstStyle/>
          <a:p>
            <a:r>
              <a:rPr lang="en-US" dirty="0"/>
              <a:t>**New Supporting Documentation**</a:t>
            </a:r>
            <a:br>
              <a:rPr lang="en-US" sz="2000" dirty="0"/>
            </a:br>
            <a:br>
              <a:rPr lang="en-US" dirty="0"/>
            </a:br>
            <a:endParaRPr lang="en-US" dirty="0"/>
          </a:p>
        </p:txBody>
      </p:sp>
      <p:sp>
        <p:nvSpPr>
          <p:cNvPr id="3" name="Content Placeholder 2">
            <a:extLst>
              <a:ext uri="{FF2B5EF4-FFF2-40B4-BE49-F238E27FC236}">
                <a16:creationId xmlns:a16="http://schemas.microsoft.com/office/drawing/2014/main" id="{441D9680-FA4C-23D2-5FCF-41B304056570}"/>
              </a:ext>
            </a:extLst>
          </p:cNvPr>
          <p:cNvSpPr>
            <a:spLocks noGrp="1"/>
          </p:cNvSpPr>
          <p:nvPr>
            <p:ph idx="1"/>
          </p:nvPr>
        </p:nvSpPr>
        <p:spPr>
          <a:xfrm>
            <a:off x="457200" y="790248"/>
            <a:ext cx="8229600" cy="3259273"/>
          </a:xfrm>
        </p:spPr>
        <p:txBody>
          <a:bodyPr/>
          <a:lstStyle/>
          <a:p>
            <a:pPr marL="0" indent="0">
              <a:buNone/>
            </a:pPr>
            <a:r>
              <a:rPr lang="en-US" sz="1800" b="1" u="sng" dirty="0"/>
              <a:t>Authorization for Professional Services</a:t>
            </a:r>
          </a:p>
          <a:p>
            <a:r>
              <a:rPr lang="en-US" sz="1200" dirty="0"/>
              <a:t>Routed through HR prior to submitting your contract for routing in our Contract Routing Ticketing System</a:t>
            </a:r>
          </a:p>
          <a:p>
            <a:r>
              <a:rPr lang="en-US" sz="1200" dirty="0"/>
              <a:t>Determines if the supplier should be paid an independent contractor OR if the supplier should be paid as an employee.</a:t>
            </a:r>
          </a:p>
          <a:p>
            <a:pPr lvl="1"/>
            <a:r>
              <a:rPr lang="en-US" sz="1200" dirty="0"/>
              <a:t>Independent Contractors</a:t>
            </a:r>
          </a:p>
          <a:p>
            <a:pPr lvl="2"/>
            <a:r>
              <a:rPr lang="en-US" sz="900" dirty="0"/>
              <a:t>Contract required</a:t>
            </a:r>
          </a:p>
          <a:p>
            <a:pPr lvl="2"/>
            <a:r>
              <a:rPr lang="en-US" sz="900" dirty="0"/>
              <a:t>Processed within our TDX Contract Routing Ticketing System</a:t>
            </a:r>
          </a:p>
          <a:p>
            <a:pPr lvl="2"/>
            <a:r>
              <a:rPr lang="en-US" sz="900" dirty="0"/>
              <a:t>Paid via requisition/PO</a:t>
            </a:r>
          </a:p>
          <a:p>
            <a:pPr lvl="1"/>
            <a:r>
              <a:rPr lang="en-US" sz="1200" dirty="0"/>
              <a:t>Employees</a:t>
            </a:r>
          </a:p>
          <a:p>
            <a:pPr lvl="2"/>
            <a:r>
              <a:rPr lang="en-US" sz="900" dirty="0"/>
              <a:t>Paid through HR (Payroll)</a:t>
            </a:r>
          </a:p>
          <a:p>
            <a:pPr marL="0" indent="0">
              <a:buNone/>
            </a:pPr>
            <a:r>
              <a:rPr lang="en-US" sz="1400" u="sng" dirty="0"/>
              <a:t>Professional Resume or Curriculum Vitae (CV)</a:t>
            </a:r>
          </a:p>
          <a:p>
            <a:pPr marL="0" indent="0">
              <a:buNone/>
            </a:pPr>
            <a:r>
              <a:rPr lang="en-US" sz="1200" dirty="0"/>
              <a:t>Both pieces are required for </a:t>
            </a:r>
            <a:r>
              <a:rPr lang="en-US" sz="1200" u="sng" dirty="0"/>
              <a:t>all</a:t>
            </a:r>
            <a:r>
              <a:rPr lang="en-US" sz="1200" dirty="0"/>
              <a:t> Guest Lecturers, Guest Speakers, and Performer/Artist Agreements</a:t>
            </a:r>
            <a:br>
              <a:rPr lang="en-US" sz="1200" dirty="0"/>
            </a:br>
            <a:r>
              <a:rPr lang="en-US" sz="1200" dirty="0"/>
              <a:t>**HR review may be required for individual contractors on our Media Artist &amp; Master Services Agreement (workshops, trainings, seminars, teaching, etc.)**</a:t>
            </a:r>
          </a:p>
          <a:p>
            <a:pPr marL="0" indent="0">
              <a:buNone/>
            </a:pPr>
            <a:endParaRPr lang="en-US" sz="1200" dirty="0"/>
          </a:p>
          <a:p>
            <a:pPr marL="0" indent="0">
              <a:buNone/>
            </a:pPr>
            <a:r>
              <a:rPr lang="en-US" sz="1200" b="1" dirty="0">
                <a:solidFill>
                  <a:srgbClr val="FF0000"/>
                </a:solidFill>
              </a:rPr>
              <a:t>**Update: An independent contractor only needs to complete the form once per year as long as the work stays within the same scope. If the type of work changes or the work extends into a new fiscal year, a new determination is required.</a:t>
            </a:r>
          </a:p>
          <a:p>
            <a:pPr marL="0" indent="0">
              <a:buNone/>
            </a:pPr>
            <a:endParaRPr lang="en-US" sz="2000" b="1" dirty="0"/>
          </a:p>
        </p:txBody>
      </p:sp>
    </p:spTree>
    <p:extLst>
      <p:ext uri="{BB962C8B-B14F-4D97-AF65-F5344CB8AC3E}">
        <p14:creationId xmlns:p14="http://schemas.microsoft.com/office/powerpoint/2010/main" val="28849920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644FA4E0DD3442A24871EC90A0FB92" ma:contentTypeVersion="18" ma:contentTypeDescription="Create a new document." ma:contentTypeScope="" ma:versionID="ef825a6370f6748dc42379daffad3417">
  <xsd:schema xmlns:xsd="http://www.w3.org/2001/XMLSchema" xmlns:xs="http://www.w3.org/2001/XMLSchema" xmlns:p="http://schemas.microsoft.com/office/2006/metadata/properties" xmlns:ns3="6e3b9705-a1ed-4610-a7d6-8b461c257f35" xmlns:ns4="e9daeaad-e97c-4309-9f06-4fed69f35063" targetNamespace="http://schemas.microsoft.com/office/2006/metadata/properties" ma:root="true" ma:fieldsID="89ab432bc6e0f51e7ec6fc39aab33ea7" ns3:_="" ns4:_="">
    <xsd:import namespace="6e3b9705-a1ed-4610-a7d6-8b461c257f35"/>
    <xsd:import namespace="e9daeaad-e97c-4309-9f06-4fed69f3506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4:SharedWithUsers" minOccurs="0"/>
                <xsd:element ref="ns4:SharedWithDetails" minOccurs="0"/>
                <xsd:element ref="ns4:SharingHintHash"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3b9705-a1ed-4610-a7d6-8b461c257f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9daeaad-e97c-4309-9f06-4fed69f35063"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6e3b9705-a1ed-4610-a7d6-8b461c257f35" xsi:nil="true"/>
  </documentManagement>
</p:properties>
</file>

<file path=customXml/itemProps1.xml><?xml version="1.0" encoding="utf-8"?>
<ds:datastoreItem xmlns:ds="http://schemas.openxmlformats.org/officeDocument/2006/customXml" ds:itemID="{B5814646-540A-428E-9412-E8C922C906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3b9705-a1ed-4610-a7d6-8b461c257f35"/>
    <ds:schemaRef ds:uri="e9daeaad-e97c-4309-9f06-4fed69f350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7B6F2769-7194-4217-93D3-3AF3A4742282}">
  <ds:schemaRefs>
    <ds:schemaRef ds:uri="http://schemas.microsoft.com/office/infopath/2007/PartnerControls"/>
    <ds:schemaRef ds:uri="http://schemas.microsoft.com/office/2006/documentManagement/types"/>
    <ds:schemaRef ds:uri="e9daeaad-e97c-4309-9f06-4fed69f35063"/>
    <ds:schemaRef ds:uri="http://schemas.microsoft.com/office/2006/metadata/properties"/>
    <ds:schemaRef ds:uri="http://purl.org/dc/elements/1.1/"/>
    <ds:schemaRef ds:uri="6e3b9705-a1ed-4610-a7d6-8b461c257f35"/>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4919</TotalTime>
  <Words>5278</Words>
  <Application>Microsoft Office PowerPoint</Application>
  <PresentationFormat>On-screen Show (16:9)</PresentationFormat>
  <Paragraphs>460</Paragraphs>
  <Slides>47</Slides>
  <Notes>35</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52" baseType="lpstr">
      <vt:lpstr>Arial</vt:lpstr>
      <vt:lpstr>Calibri</vt:lpstr>
      <vt:lpstr>Century Gothic</vt:lpstr>
      <vt:lpstr>Office Theme</vt:lpstr>
      <vt:lpstr>Worksheet</vt:lpstr>
      <vt:lpstr>Deconstructing Contracts Training</vt:lpstr>
      <vt:lpstr>What is a Contract?  </vt:lpstr>
      <vt:lpstr>When do I need to do a contract?</vt:lpstr>
      <vt:lpstr>Who Can Sign a Contract?</vt:lpstr>
      <vt:lpstr>TWU Signature Matrix</vt:lpstr>
      <vt:lpstr>**NEW Purchasing Guidelines**</vt:lpstr>
      <vt:lpstr>Contract Steps</vt:lpstr>
      <vt:lpstr>Contract Package</vt:lpstr>
      <vt:lpstr>**New Supporting Documentation**  </vt:lpstr>
      <vt:lpstr>Contract Templates  </vt:lpstr>
      <vt:lpstr>Available Templates</vt:lpstr>
      <vt:lpstr>**New Templates: Guest Lecturer &amp; Guest Speaker**</vt:lpstr>
      <vt:lpstr>Most common templates</vt:lpstr>
      <vt:lpstr>Revision Tracking</vt:lpstr>
      <vt:lpstr>Preparing a Template Contract</vt:lpstr>
      <vt:lpstr>Master Services Agreement - MSA</vt:lpstr>
      <vt:lpstr>Notice</vt:lpstr>
      <vt:lpstr>Invoicing</vt:lpstr>
      <vt:lpstr>Ownership and Use of Work Material</vt:lpstr>
      <vt:lpstr>Insurance Language</vt:lpstr>
      <vt:lpstr>Exhibit A</vt:lpstr>
      <vt:lpstr>Preparing a Supplier Form Contract</vt:lpstr>
      <vt:lpstr>Legal Review</vt:lpstr>
      <vt:lpstr>Processing timeline</vt:lpstr>
      <vt:lpstr>Common issues</vt:lpstr>
      <vt:lpstr>Common issues continued</vt:lpstr>
      <vt:lpstr>Common issues continued</vt:lpstr>
      <vt:lpstr>Notifications going to Junk/Spam</vt:lpstr>
      <vt:lpstr>Contract Routing Ticket System</vt:lpstr>
      <vt:lpstr>Welcome to the Landing Page!</vt:lpstr>
      <vt:lpstr>Landing Page Information &amp; Resources</vt:lpstr>
      <vt:lpstr>Creating a Contract Routing Ticket</vt:lpstr>
      <vt:lpstr>Ticket Confirmation Screen</vt:lpstr>
      <vt:lpstr>Confirmation Email</vt:lpstr>
      <vt:lpstr>Link to TeamDynamix Ticket</vt:lpstr>
      <vt:lpstr>Add Supporting Documentation</vt:lpstr>
      <vt:lpstr>Adding documents to ticket</vt:lpstr>
      <vt:lpstr>Naming of Documents</vt:lpstr>
      <vt:lpstr>Ticket Status</vt:lpstr>
      <vt:lpstr>Statuses</vt:lpstr>
      <vt:lpstr>Statuses Continued</vt:lpstr>
      <vt:lpstr>Workflow Steps</vt:lpstr>
      <vt:lpstr>Adding comments and uploading documents</vt:lpstr>
      <vt:lpstr>Department Responsibility</vt:lpstr>
      <vt:lpstr>POP QUIZ</vt:lpstr>
      <vt:lpstr>Supporting Documentation Breakdown!</vt:lpstr>
      <vt:lpstr>Contracts Crew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Stokes, Kate</cp:lastModifiedBy>
  <cp:revision>305</cp:revision>
  <dcterms:created xsi:type="dcterms:W3CDTF">2010-04-12T23:12:02Z</dcterms:created>
  <dcterms:modified xsi:type="dcterms:W3CDTF">2026-06-17T13:34:04Z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0x010100F9644FA4E0DD3442A24871EC90A0FB92</vt:lpwstr>
  </property>
</Properties>
</file>