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5143500" cx="9144000"/>
  <p:notesSz cx="6858000" cy="9144000"/>
  <p:embeddedFontLst>
    <p:embeddedFont>
      <p:font typeface="Montserrat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ontserrat-regular.fntdata"/><Relationship Id="rId11" Type="http://schemas.openxmlformats.org/officeDocument/2006/relationships/slide" Target="slides/slide6.xml"/><Relationship Id="rId22" Type="http://schemas.openxmlformats.org/officeDocument/2006/relationships/font" Target="fonts/Montserrat-italic.fntdata"/><Relationship Id="rId10" Type="http://schemas.openxmlformats.org/officeDocument/2006/relationships/slide" Target="slides/slide5.xml"/><Relationship Id="rId21" Type="http://schemas.openxmlformats.org/officeDocument/2006/relationships/font" Target="fonts/Montserrat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Montserrat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h14d41f09738d792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h14d41f09738d792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h14d41f09738d7924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h14d41f09738d7924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h14d41f09738d7924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h14d41f09738d7924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h14d41f09738d7924_0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h14d41f09738d7924_0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h14d41f09738d7924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" name="Google Shape;75;h14d41f09738d7924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h14d41f09738d7924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h14d41f09738d7924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h14d41f09738d7924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h14d41f09738d7924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h14d41f09738d7924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h14d41f09738d7924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h14d41f09738d7924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h14d41f09738d7924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h14d41f09738d792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h14d41f09738d792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14d41f09738d7924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h14d41f09738d7924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h14d41f09738d7924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h14d41f09738d7924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14d41f09738d7924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h14d41f09738d7924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h14d41f09738d7924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h14d41f09738d7924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drive.google.com/file/d/0ByWIMpXtRovubDlSNGZLSmI0ZVE/view?usp=sharing&amp;resourcekey=0-11FX3j5ZZTPp8YTY7C67WQ" TargetMode="External"/><Relationship Id="rId4" Type="http://schemas.openxmlformats.org/officeDocument/2006/relationships/hyperlink" Target="https://files.eric.ed.gov/fulltext/ED265552.pdf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twu.edu/media/documents/academic-assessment/Lessons-from-the-Core-Assessment-Writing-Fellows-Project.pdf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mailto:grayscott@twu.edu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drive.google.com/file/d/0ByWIMpXtRovubDlSNGZLSmI0ZVE/view?usp=sharing&amp;resourcekey=0-11FX3j5ZZTPp8YTY7C67WQ" TargetMode="External"/><Relationship Id="rId4" Type="http://schemas.openxmlformats.org/officeDocument/2006/relationships/hyperlink" Target="https://drive.google.com/file/d/0B8mcb0AQgEzGWmJTVkx6Y0NncGM/view?usp=sharing&amp;resourcekey=0-az2XDxe76pyXKTM7WWjelw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22">
                <a:solidFill>
                  <a:schemeClr val="lt1"/>
                </a:solidFill>
                <a:highlight>
                  <a:srgbClr val="7F7CC3"/>
                </a:highlight>
              </a:rPr>
              <a:t>Writing-across-the-Curriculum: Improving Writing and Critical Thinking without Stacks of Grading</a:t>
            </a:r>
            <a:endParaRPr b="1" sz="3822">
              <a:solidFill>
                <a:schemeClr val="lt1"/>
              </a:solidFill>
              <a:highlight>
                <a:srgbClr val="7F7CC3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22">
              <a:solidFill>
                <a:schemeClr val="lt1"/>
              </a:solidFill>
              <a:highlight>
                <a:srgbClr val="7F7CC3"/>
              </a:highlight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2600">
                <a:solidFill>
                  <a:schemeClr val="lt1"/>
                </a:solidFill>
                <a:highlight>
                  <a:srgbClr val="7F7CC3"/>
                </a:highlight>
              </a:rPr>
              <a:t>Dr. Gray Scott, Professor of English</a:t>
            </a:r>
            <a:endParaRPr i="1" sz="2600">
              <a:solidFill>
                <a:schemeClr val="lt1"/>
              </a:solidFill>
              <a:highlight>
                <a:srgbClr val="7F7CC3"/>
              </a:highligh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 Apology, and an Opening Principle</a:t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 aside, for the moment, how students learn.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How do instructors learn to teach?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Base Camp</a:t>
            </a:r>
            <a:endParaRPr/>
          </a:p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What's a concept that your students find challenging to learn?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First Microtheme </a:t>
            </a:r>
            <a:endParaRPr/>
          </a:p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</a:t>
            </a:r>
            <a:r>
              <a:rPr lang="en"/>
              <a:t>rite for 1 minute on any of the following:</a:t>
            </a:r>
            <a:endParaRPr/>
          </a:p>
          <a:p>
            <a:pPr indent="-33432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 time you were several pages into writing something when you had an idea that you wished you'd had from the beginning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 time you came away from teaching something with a greater understanding of your subject than you’d had when you started teaching the lesson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en"/>
              <a:t>a time you made a connection or had an idea while talking to a friend or colleague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If you cannot remember the specifics of a moment like those above, but you know that you've experienced them, write about the experience in general -- how it feels, how often it happens, under what conditions these connections and epiphanies take place.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If you cannot recall any such moments, write about a time you had a leap in understanding about a subject and try to describe the conditions that led to that leap.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Discussion</a:t>
            </a:r>
            <a:endParaRPr i="1"/>
          </a:p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solidFill>
            <a:schemeClr val="lt2"/>
          </a:solidFill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Writing-to-Learn Effect</a:t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IDENTIFY|FOCUS </a:t>
            </a:r>
            <a:r>
              <a:rPr lang="en"/>
              <a:t>the type of thinking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ORCHESTRATE </a:t>
            </a:r>
            <a:r>
              <a:rPr lang="en"/>
              <a:t>a written activity with raw material (may be memory)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CLEAR AWAY </a:t>
            </a:r>
            <a:r>
              <a:rPr lang="en"/>
              <a:t>cognitive clutter (includes grading anxieties)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Because the thinking is </a:t>
            </a:r>
            <a:r>
              <a:rPr b="1" lang="en"/>
              <a:t>focused</a:t>
            </a:r>
            <a:r>
              <a:rPr lang="en"/>
              <a:t>, your feedback can be focused – and global. You can </a:t>
            </a:r>
            <a:r>
              <a:rPr i="1" lang="en"/>
              <a:t>sample</a:t>
            </a:r>
            <a:r>
              <a:rPr lang="en"/>
              <a:t>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Because you </a:t>
            </a:r>
            <a:r>
              <a:rPr b="1" lang="en"/>
              <a:t>cleared away</a:t>
            </a:r>
            <a:r>
              <a:rPr lang="en"/>
              <a:t> “grading” expectations, it has little impact on your time.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Meanwhile, the benefits for students are powerful. 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Writing-to-Learn Impacts</a:t>
            </a:r>
            <a:endParaRPr/>
          </a:p>
        </p:txBody>
      </p:sp>
      <p:sp>
        <p:nvSpPr>
          <p:cNvPr id="90" name="Google Shape;90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MEMORY </a:t>
            </a:r>
            <a:r>
              <a:rPr lang="en"/>
              <a:t>as the “residue of thought”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BACKGROUND KNOWLEDGE </a:t>
            </a:r>
            <a:r>
              <a:rPr lang="en"/>
              <a:t>as the foundation of critical thinking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WRITING </a:t>
            </a:r>
            <a:r>
              <a:rPr lang="en"/>
              <a:t>as a composite of critical thinking skills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WRITING </a:t>
            </a:r>
            <a:r>
              <a:rPr lang="en"/>
              <a:t>as development and discovery of thought</a:t>
            </a:r>
            <a:endParaRPr/>
          </a:p>
          <a:p>
            <a:pPr indent="-334328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/>
              <a:t>WORKING MEMORY </a:t>
            </a:r>
            <a:r>
              <a:rPr lang="en"/>
              <a:t>as a protected space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i="1" sz="14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" sz="1400"/>
              <a:t>Further Reading Related to This Slide</a:t>
            </a:r>
            <a:endParaRPr i="1" sz="1400"/>
          </a:p>
          <a:p>
            <a:pPr indent="-310833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b="1" lang="en" sz="1400">
                <a:solidFill>
                  <a:srgbClr val="0097A7"/>
                </a:solidFill>
              </a:rPr>
              <a:t>Daniel T. Willingham</a:t>
            </a:r>
            <a:r>
              <a:rPr lang="en" sz="1400"/>
              <a:t>, </a:t>
            </a:r>
            <a:r>
              <a:rPr i="1" lang="en" sz="1400"/>
              <a:t>Why Don’t Students Like School?</a:t>
            </a:r>
            <a:endParaRPr sz="1400"/>
          </a:p>
          <a:p>
            <a:pPr indent="-31083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1400" u="sng">
                <a:solidFill>
                  <a:srgbClr val="0097A7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Noreen Webb</a:t>
            </a:r>
            <a:r>
              <a:rPr lang="en" sz="1400"/>
              <a:t>’s studies on group learning</a:t>
            </a:r>
            <a:endParaRPr sz="1400"/>
          </a:p>
          <a:p>
            <a:pPr indent="-31083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b="1" lang="en" sz="1400" u="sng">
                <a:solidFill>
                  <a:schemeClr val="hlink"/>
                </a:solidFill>
                <a:hlinkClick r:id="rId4"/>
              </a:rPr>
              <a:t>George Hillocks</a:t>
            </a:r>
            <a:r>
              <a:rPr b="1" lang="en" sz="1400"/>
              <a:t>’ </a:t>
            </a:r>
            <a:r>
              <a:rPr lang="en" sz="1400"/>
              <a:t>meta-analysis on methods that improve writing (particularly “environmental mode” learning)</a:t>
            </a:r>
            <a:endParaRPr/>
          </a:p>
        </p:txBody>
      </p:sp>
      <p:sp>
        <p:nvSpPr>
          <p:cNvPr id="91" name="Google Shape;91;p19"/>
          <p:cNvSpPr txBox="1"/>
          <p:nvPr/>
        </p:nvSpPr>
        <p:spPr>
          <a:xfrm>
            <a:off x="873376" y="2511058"/>
            <a:ext cx="7261500" cy="780300"/>
          </a:xfrm>
          <a:prstGeom prst="rect">
            <a:avLst/>
          </a:prstGeom>
          <a:noFill/>
          <a:ln cap="flat" cmpd="sng" w="19050">
            <a:solidFill>
              <a:srgbClr val="8509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rgbClr val="85092A"/>
                </a:solidFill>
                <a:latin typeface="Montserrat"/>
                <a:ea typeface="Montserrat"/>
                <a:cs typeface="Montserrat"/>
                <a:sym typeface="Montserrat"/>
              </a:rPr>
              <a:t>Having students summarize and explain can help them develop the tools to analyze and evaluate. </a:t>
            </a:r>
            <a:endParaRPr b="1" sz="1800">
              <a:solidFill>
                <a:srgbClr val="8509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 Fellows (AY 2018-19, 2019-20)</a:t>
            </a:r>
            <a:endParaRPr/>
          </a:p>
        </p:txBody>
      </p:sp>
      <p:sp>
        <p:nvSpPr>
          <p:cNvPr id="97" name="Google Shape;97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12 faculty (biology, visual arts, history, kinesiology, math, music, sociology)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Significant differences:  M = 2.19, SD = .78, one-tailed  (t(447) = 5.82, p &lt;.001). Effect size: d = 0.30 (CI.95 .27, .32)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Examples by criteria: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Explanation of Issues (2.29 vs 1.93).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Evidence Analysis (2.38 vs 1.99)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Examples of Writing-to-Learn Assignments</a:t>
            </a:r>
            <a:endParaRPr/>
          </a:p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11700" y="1152475"/>
            <a:ext cx="8520600" cy="37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“Microthemes”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at the start of class (to crystalize homework or reading)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as discussion reboots (to generate material for renewed discussion)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to “sum up” at end of class (to crystalize presented materials)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Written in-class “understanding checks”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summarize lesson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identify something puzzling – then try to explain it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Mini-assignments to break up the thinking of a larger project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Establish that a problem exists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Explain the causes of the problem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Describe what solutions have been attempted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"/>
              <a:t>Identify criteria to evaluate proposed solutions …. (etc)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Practice essay exams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/>
              <a:t>Two examples described at length in </a:t>
            </a:r>
            <a:r>
              <a:rPr lang="en" u="sng">
                <a:solidFill>
                  <a:srgbClr val="CA1E5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Writing Fellows report</a:t>
            </a:r>
            <a:endParaRPr>
              <a:solidFill>
                <a:srgbClr val="CA1E5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Summit Exercise</a:t>
            </a:r>
            <a:endParaRPr/>
          </a:p>
        </p:txBody>
      </p:sp>
      <p:sp>
        <p:nvSpPr>
          <p:cNvPr id="109" name="Google Shape;109;p2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Think about the concept that you identified at the start of the workshop.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For one minute, write about ways that low-risk student writing activities might help them learn that concept better.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AutoNum type="arabicPeriod"/>
            </a:pPr>
            <a:r>
              <a:rPr lang="en"/>
              <a:t>Pair/Share (as time permits)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Writing-to-Learn Consults</a:t>
            </a:r>
            <a:endParaRPr/>
          </a:p>
        </p:txBody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1"/>
                </a:solidFill>
              </a:rPr>
              <a:t>Gray Scott, Ph.D.</a:t>
            </a:r>
            <a:br>
              <a:rPr b="1" lang="en" sz="2000">
                <a:solidFill>
                  <a:schemeClr val="dk1"/>
                </a:solidFill>
              </a:rPr>
            </a:br>
            <a:r>
              <a:rPr i="1" lang="en">
                <a:solidFill>
                  <a:schemeClr val="dk1"/>
                </a:solidFill>
              </a:rPr>
              <a:t>Associate Vice Provost for </a:t>
            </a:r>
            <a:r>
              <a:rPr i="1" lang="en">
                <a:solidFill>
                  <a:schemeClr val="dk1"/>
                </a:solidFill>
              </a:rPr>
              <a:t>Accreditation</a:t>
            </a:r>
            <a:br>
              <a:rPr i="1" lang="en">
                <a:solidFill>
                  <a:schemeClr val="dk1"/>
                </a:solidFill>
              </a:rPr>
            </a:br>
            <a:r>
              <a:rPr i="1" lang="en">
                <a:solidFill>
                  <a:schemeClr val="dk1"/>
                </a:solidFill>
              </a:rPr>
              <a:t>Professor of English</a:t>
            </a:r>
            <a:endParaRPr i="1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rgbClr val="CA1E5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grayscott@twu.edu</a:t>
            </a:r>
            <a:endParaRPr>
              <a:solidFill>
                <a:srgbClr val="CA1E5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940/898-2327</a:t>
            </a:r>
            <a:endParaRPr>
              <a:solidFill>
                <a:schemeClr val="lt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in the Cards?</a:t>
            </a:r>
            <a:endParaRPr/>
          </a:p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task is to verify whether this rule has been followed in the cards below: If there is a vowel on one side, then there should be an even number on the other side. You should verify this rule by turning over the </a:t>
            </a:r>
            <a:r>
              <a:rPr i="1" lang="en"/>
              <a:t>minimum </a:t>
            </a:r>
            <a:r>
              <a:rPr lang="en"/>
              <a:t>number of cards.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24"/>
          <p:cNvSpPr/>
          <p:nvPr/>
        </p:nvSpPr>
        <p:spPr>
          <a:xfrm>
            <a:off x="528950" y="2341125"/>
            <a:ext cx="1446900" cy="1896900"/>
          </a:xfrm>
          <a:prstGeom prst="rect">
            <a:avLst/>
          </a:prstGeom>
          <a:solidFill>
            <a:srgbClr val="7F7CC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A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3" name="Google Shape;123;p24"/>
          <p:cNvSpPr/>
          <p:nvPr/>
        </p:nvSpPr>
        <p:spPr>
          <a:xfrm>
            <a:off x="2246888" y="2341125"/>
            <a:ext cx="1446900" cy="189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7F7CC3"/>
                </a:solidFill>
              </a:rPr>
              <a:t>2</a:t>
            </a:r>
            <a:endParaRPr sz="3000">
              <a:solidFill>
                <a:srgbClr val="7F7CC3"/>
              </a:solidFill>
            </a:endParaRPr>
          </a:p>
        </p:txBody>
      </p:sp>
      <p:sp>
        <p:nvSpPr>
          <p:cNvPr id="124" name="Google Shape;124;p24"/>
          <p:cNvSpPr/>
          <p:nvPr/>
        </p:nvSpPr>
        <p:spPr>
          <a:xfrm>
            <a:off x="3964813" y="2341125"/>
            <a:ext cx="1446900" cy="1896900"/>
          </a:xfrm>
          <a:prstGeom prst="rect">
            <a:avLst/>
          </a:prstGeom>
          <a:solidFill>
            <a:srgbClr val="7F7CC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</a:rPr>
              <a:t>X</a:t>
            </a:r>
            <a:endParaRPr sz="3000">
              <a:solidFill>
                <a:schemeClr val="lt1"/>
              </a:solidFill>
            </a:endParaRPr>
          </a:p>
        </p:txBody>
      </p:sp>
      <p:sp>
        <p:nvSpPr>
          <p:cNvPr id="125" name="Google Shape;125;p24"/>
          <p:cNvSpPr/>
          <p:nvPr/>
        </p:nvSpPr>
        <p:spPr>
          <a:xfrm>
            <a:off x="5716175" y="2341125"/>
            <a:ext cx="1446900" cy="18969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7F7CC3"/>
                </a:solidFill>
              </a:rPr>
              <a:t>3</a:t>
            </a:r>
            <a:endParaRPr sz="3000">
              <a:solidFill>
                <a:srgbClr val="7F7CC3"/>
              </a:solidFill>
            </a:endParaRPr>
          </a:p>
        </p:txBody>
      </p:sp>
      <p:sp>
        <p:nvSpPr>
          <p:cNvPr id="126" name="Google Shape;126;p24"/>
          <p:cNvSpPr txBox="1"/>
          <p:nvPr/>
        </p:nvSpPr>
        <p:spPr>
          <a:xfrm>
            <a:off x="432000" y="4431800"/>
            <a:ext cx="8055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5C315E"/>
                </a:solidFill>
                <a:latin typeface="Montserrat"/>
                <a:ea typeface="Montserrat"/>
                <a:cs typeface="Montserrat"/>
                <a:sym typeface="Montserrat"/>
              </a:rPr>
              <a:t>See: Willingham, Daniel T. </a:t>
            </a:r>
            <a:r>
              <a:rPr i="1" lang="en">
                <a:solidFill>
                  <a:srgbClr val="5C315E"/>
                </a:solidFill>
                <a:latin typeface="Montserrat"/>
                <a:ea typeface="Montserrat"/>
                <a:cs typeface="Montserrat"/>
                <a:sym typeface="Montserrat"/>
              </a:rPr>
              <a:t>Why Don’t Students Like School? </a:t>
            </a:r>
            <a:r>
              <a:rPr lang="en">
                <a:solidFill>
                  <a:srgbClr val="5C315E"/>
                </a:solidFill>
                <a:latin typeface="Montserrat"/>
                <a:ea typeface="Montserrat"/>
                <a:cs typeface="Montserrat"/>
                <a:sym typeface="Montserrat"/>
              </a:rPr>
              <a:t>San Francisco: Jossey-Bass, 2010.</a:t>
            </a:r>
            <a:endParaRPr sz="1800">
              <a:solidFill>
                <a:srgbClr val="5C315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What’s in the Cards?</a:t>
            </a:r>
            <a:endParaRPr/>
          </a:p>
        </p:txBody>
      </p:sp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You’re a bartender. Any customer with an alcoholic beverage should be above the age of 21. On one side of each coaster is an age; on the other is the beverage. Verify the rule has been followed by flipping over the minimum number of coasters.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5"/>
          <p:cNvSpPr/>
          <p:nvPr/>
        </p:nvSpPr>
        <p:spPr>
          <a:xfrm>
            <a:off x="583650" y="2602950"/>
            <a:ext cx="1641600" cy="1471200"/>
          </a:xfrm>
          <a:prstGeom prst="ellipse">
            <a:avLst/>
          </a:prstGeom>
          <a:solidFill>
            <a:srgbClr val="7F7CC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Beer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2359350" y="2602950"/>
            <a:ext cx="1641600" cy="1471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7CC3"/>
                </a:solidFill>
              </a:rPr>
              <a:t>44</a:t>
            </a:r>
            <a:endParaRPr sz="2400">
              <a:solidFill>
                <a:srgbClr val="7F7CC3"/>
              </a:solidFill>
            </a:endParaRPr>
          </a:p>
        </p:txBody>
      </p:sp>
      <p:sp>
        <p:nvSpPr>
          <p:cNvPr id="135" name="Google Shape;135;p25"/>
          <p:cNvSpPr/>
          <p:nvPr/>
        </p:nvSpPr>
        <p:spPr>
          <a:xfrm>
            <a:off x="4171125" y="2602950"/>
            <a:ext cx="1641600" cy="1471200"/>
          </a:xfrm>
          <a:prstGeom prst="ellipse">
            <a:avLst/>
          </a:prstGeom>
          <a:solidFill>
            <a:srgbClr val="7F7CC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</a:rPr>
              <a:t>Coke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36" name="Google Shape;136;p25"/>
          <p:cNvSpPr/>
          <p:nvPr/>
        </p:nvSpPr>
        <p:spPr>
          <a:xfrm>
            <a:off x="5946825" y="2602950"/>
            <a:ext cx="1641600" cy="14712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7F7CC3"/>
                </a:solidFill>
              </a:rPr>
              <a:t>18</a:t>
            </a:r>
            <a:endParaRPr sz="2400">
              <a:solidFill>
                <a:srgbClr val="7F7CC3"/>
              </a:solidFill>
            </a:endParaRPr>
          </a:p>
        </p:txBody>
      </p:sp>
      <p:sp>
        <p:nvSpPr>
          <p:cNvPr id="137" name="Google Shape;137;p25"/>
          <p:cNvSpPr txBox="1"/>
          <p:nvPr/>
        </p:nvSpPr>
        <p:spPr>
          <a:xfrm>
            <a:off x="432000" y="4431800"/>
            <a:ext cx="8055600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en">
                <a:solidFill>
                  <a:srgbClr val="5C315E"/>
                </a:solidFill>
                <a:latin typeface="Montserrat"/>
                <a:ea typeface="Montserrat"/>
                <a:cs typeface="Montserrat"/>
                <a:sym typeface="Montserrat"/>
              </a:rPr>
              <a:t>See: Willingham, Daniel T. </a:t>
            </a:r>
            <a:r>
              <a:rPr i="1" lang="en">
                <a:solidFill>
                  <a:srgbClr val="5C315E"/>
                </a:solidFill>
                <a:latin typeface="Montserrat"/>
                <a:ea typeface="Montserrat"/>
                <a:cs typeface="Montserrat"/>
                <a:sym typeface="Montserrat"/>
              </a:rPr>
              <a:t>Why Don’t Students Like School? </a:t>
            </a:r>
            <a:r>
              <a:rPr lang="en">
                <a:solidFill>
                  <a:srgbClr val="5C315E"/>
                </a:solidFill>
                <a:latin typeface="Montserrat"/>
                <a:ea typeface="Montserrat"/>
                <a:cs typeface="Montserrat"/>
                <a:sym typeface="Montserrat"/>
              </a:rPr>
              <a:t>San Francisco: Jossey-Bass, 2010.</a:t>
            </a:r>
            <a:endParaRPr sz="1800">
              <a:solidFill>
                <a:srgbClr val="5C315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Toolbox of Concepts for Writing-to-Learn</a:t>
            </a:r>
            <a:endParaRPr/>
          </a:p>
        </p:txBody>
      </p:sp>
      <p:sp>
        <p:nvSpPr>
          <p:cNvPr id="143" name="Google Shape;14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/>
              <a:t>Daniel T. Willingham</a:t>
            </a:r>
            <a:r>
              <a:rPr lang="en"/>
              <a:t>, </a:t>
            </a:r>
            <a:r>
              <a:rPr i="1" lang="en"/>
              <a:t>Why Don’t Students Like School?</a:t>
            </a:r>
            <a:endParaRPr/>
          </a:p>
          <a:p>
            <a:pPr indent="-330200" lvl="0" marL="457200" rtl="0" algn="l">
              <a:spcBef>
                <a:spcPts val="1200"/>
              </a:spcBef>
              <a:spcAft>
                <a:spcPts val="0"/>
              </a:spcAft>
              <a:buClr>
                <a:srgbClr val="CA1E50"/>
              </a:buClr>
              <a:buSzPts val="1600"/>
              <a:buChar char="●"/>
            </a:pPr>
            <a:r>
              <a:rPr lang="en" sz="1600">
                <a:solidFill>
                  <a:srgbClr val="CA1E50"/>
                </a:solidFill>
              </a:rPr>
              <a:t>“Critical thinking” is applied memory (background knowledge)</a:t>
            </a:r>
            <a:endParaRPr sz="1600">
              <a:solidFill>
                <a:srgbClr val="CA1E50"/>
              </a:solidFill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CA1E50"/>
              </a:buClr>
              <a:buSzPts val="1600"/>
              <a:buChar char="●"/>
            </a:pPr>
            <a:r>
              <a:rPr lang="en" sz="1600">
                <a:solidFill>
                  <a:srgbClr val="CA1E50"/>
                </a:solidFill>
              </a:rPr>
              <a:t>“Memory is the residue of thought”</a:t>
            </a:r>
            <a:endParaRPr sz="1600">
              <a:solidFill>
                <a:srgbClr val="CA1E50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 u="sng">
                <a:solidFill>
                  <a:srgbClr val="CA1E50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Noreen Webb</a:t>
            </a:r>
            <a:r>
              <a:rPr lang="en"/>
              <a:t>: teaching effects (see also: </a:t>
            </a:r>
            <a:r>
              <a:rPr lang="en" u="sng">
                <a:solidFill>
                  <a:srgbClr val="CA1E50"/>
                </a:solidFill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meta-analysis</a:t>
            </a:r>
            <a:r>
              <a:rPr lang="en"/>
              <a:t> on improving achievement)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"/>
              <a:t>John C. Bean</a:t>
            </a:r>
            <a:r>
              <a:rPr lang="en"/>
              <a:t>, </a:t>
            </a:r>
            <a:r>
              <a:rPr i="1" lang="en"/>
              <a:t>Engaging Ideas</a:t>
            </a:r>
            <a:r>
              <a:rPr lang="en"/>
              <a:t>: writing-to-learn; rethinking feedback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26"/>
          <p:cNvSpPr txBox="1"/>
          <p:nvPr/>
        </p:nvSpPr>
        <p:spPr>
          <a:xfrm>
            <a:off x="941250" y="3879350"/>
            <a:ext cx="7261500" cy="780300"/>
          </a:xfrm>
          <a:prstGeom prst="rect">
            <a:avLst/>
          </a:prstGeom>
          <a:noFill/>
          <a:ln cap="flat" cmpd="sng" w="19050">
            <a:solidFill>
              <a:srgbClr val="8509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b="1" lang="en" sz="1800">
                <a:solidFill>
                  <a:srgbClr val="85092A"/>
                </a:solidFill>
                <a:latin typeface="Montserrat"/>
                <a:ea typeface="Montserrat"/>
                <a:cs typeface="Montserrat"/>
                <a:sym typeface="Montserrat"/>
              </a:rPr>
              <a:t>Having students summarize and explain can help them develop the tools to analyze and evaluate. </a:t>
            </a:r>
            <a:endParaRPr b="1" sz="1800">
              <a:solidFill>
                <a:srgbClr val="85092A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