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7" d="100"/>
          <a:sy n="117" d="100"/>
        </p:scale>
        <p:origin x="38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clustered"/>
        <c:varyColors val="0"/>
        <c:ser>
          <c:idx val="0"/>
          <c:order val="0"/>
          <c:tx>
            <c:strRef>
              <c:f>Sheet1!$B$1</c:f>
              <c:strCache>
                <c:ptCount val="1"/>
                <c:pt idx="0">
                  <c:v>Rate skill “very important”</c:v>
                </c:pt>
              </c:strCache>
            </c:strRef>
          </c:tx>
          <c:spPr>
            <a:solidFill>
              <a:srgbClr val="850928"/>
            </a:solidFill>
            <a:effectLst/>
          </c:spPr>
          <c:invertIfNegative val="0"/>
          <c:dLbls>
            <c:numFmt formatCode="0&quot;%&quot;" sourceLinked="0"/>
            <c:spPr>
              <a:noFill/>
              <a:ln>
                <a:noFill/>
              </a:ln>
              <a:effectLst/>
            </c:spPr>
            <c:txPr>
              <a:bodyPr/>
              <a:lstStyle/>
              <a:p>
                <a:pPr>
                  <a:defRPr sz="1200" b="0" i="0" u="none" strike="noStrike">
                    <a:solidFill>
                      <a:srgbClr val="2B2B2B"/>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Critical thinking</c:v>
                </c:pt>
                <c:pt idx="1">
                  <c:v>Applying knowledge to real-world settings</c:v>
                </c:pt>
                <c:pt idx="2">
                  <c:v>Problem solving</c:v>
                </c:pt>
                <c:pt idx="3">
                  <c:v>Written communication</c:v>
                </c:pt>
                <c:pt idx="4">
                  <c:v>Teamwork</c:v>
                </c:pt>
              </c:strCache>
            </c:strRef>
          </c:cat>
          <c:val>
            <c:numRef>
              <c:f>Sheet1!$B$2:$B$6</c:f>
              <c:numCache>
                <c:formatCode>General</c:formatCode>
                <c:ptCount val="5"/>
                <c:pt idx="0">
                  <c:v>60</c:v>
                </c:pt>
                <c:pt idx="1">
                  <c:v>56</c:v>
                </c:pt>
                <c:pt idx="2">
                  <c:v>54</c:v>
                </c:pt>
                <c:pt idx="3">
                  <c:v>54</c:v>
                </c:pt>
                <c:pt idx="4">
                  <c:v>62</c:v>
                </c:pt>
              </c:numCache>
            </c:numRef>
          </c:val>
          <c:extLst>
            <c:ext xmlns:c16="http://schemas.microsoft.com/office/drawing/2014/chart" uri="{C3380CC4-5D6E-409C-BE32-E72D297353CC}">
              <c16:uniqueId val="{00000000-A753-4F4A-8CED-CFC570C79276}"/>
            </c:ext>
          </c:extLst>
        </c:ser>
        <c:ser>
          <c:idx val="1"/>
          <c:order val="1"/>
          <c:tx>
            <c:strRef>
              <c:f>Sheet1!$C$1</c:f>
              <c:strCache>
                <c:ptCount val="1"/>
                <c:pt idx="0">
                  <c:v>Say recent grads are “very well prepared”</c:v>
                </c:pt>
              </c:strCache>
            </c:strRef>
          </c:tx>
          <c:spPr>
            <a:solidFill>
              <a:srgbClr val="C9A0AB"/>
            </a:solidFill>
            <a:effectLst/>
          </c:spPr>
          <c:invertIfNegative val="0"/>
          <c:dLbls>
            <c:numFmt formatCode="0&quot;%&quot;" sourceLinked="0"/>
            <c:spPr>
              <a:noFill/>
              <a:ln>
                <a:noFill/>
              </a:ln>
              <a:effectLst/>
            </c:spPr>
            <c:txPr>
              <a:bodyPr/>
              <a:lstStyle/>
              <a:p>
                <a:pPr>
                  <a:defRPr sz="1200" b="0" i="0" u="none" strike="noStrike">
                    <a:solidFill>
                      <a:srgbClr val="2B2B2B"/>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Critical thinking</c:v>
                </c:pt>
                <c:pt idx="1">
                  <c:v>Applying knowledge to real-world settings</c:v>
                </c:pt>
                <c:pt idx="2">
                  <c:v>Problem solving</c:v>
                </c:pt>
                <c:pt idx="3">
                  <c:v>Written communication</c:v>
                </c:pt>
                <c:pt idx="4">
                  <c:v>Teamwork</c:v>
                </c:pt>
              </c:strCache>
            </c:strRef>
          </c:cat>
          <c:val>
            <c:numRef>
              <c:f>Sheet1!$C$2:$C$6</c:f>
              <c:numCache>
                <c:formatCode>General</c:formatCode>
                <c:ptCount val="5"/>
                <c:pt idx="0">
                  <c:v>39</c:v>
                </c:pt>
                <c:pt idx="1">
                  <c:v>39</c:v>
                </c:pt>
                <c:pt idx="2">
                  <c:v>39</c:v>
                </c:pt>
                <c:pt idx="3">
                  <c:v>39</c:v>
                </c:pt>
                <c:pt idx="4">
                  <c:v>48</c:v>
                </c:pt>
              </c:numCache>
            </c:numRef>
          </c:val>
          <c:extLst>
            <c:ext xmlns:c16="http://schemas.microsoft.com/office/drawing/2014/chart" uri="{C3380CC4-5D6E-409C-BE32-E72D297353CC}">
              <c16:uniqueId val="{00000001-A753-4F4A-8CED-CFC570C79276}"/>
            </c:ext>
          </c:extLst>
        </c:ser>
        <c:dLbls>
          <c:showLegendKey val="0"/>
          <c:showVal val="1"/>
          <c:showCatName val="0"/>
          <c:showSerName val="0"/>
          <c:showPercent val="0"/>
          <c:showBubbleSize val="0"/>
        </c:dLbls>
        <c:gapWidth val="55"/>
        <c:axId val="2094734554"/>
        <c:axId val="2094734552"/>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300" b="0" i="0" u="none" strike="noStrike">
                <a:solidFill>
                  <a:srgbClr val="2B2B2B"/>
                </a:solidFill>
                <a:latin typeface="Arial"/>
              </a:defRPr>
            </a:pPr>
            <a:endParaRPr lang="en-US"/>
          </a:p>
        </c:txPr>
        <c:crossAx val="2094734552"/>
        <c:crosses val="autoZero"/>
        <c:auto val="1"/>
        <c:lblAlgn val="ctr"/>
        <c:lblOffset val="100"/>
        <c:noMultiLvlLbl val="1"/>
      </c:catAx>
      <c:valAx>
        <c:axId val="2094734552"/>
        <c:scaling>
          <c:orientation val="minMax"/>
          <c:max val="75"/>
          <c:min val="0"/>
        </c:scaling>
        <c:delete val="1"/>
        <c:axPos val="t"/>
        <c:numFmt formatCode="General" sourceLinked="0"/>
        <c:majorTickMark val="out"/>
        <c:minorTickMark val="none"/>
        <c:tickLblPos val="low"/>
        <c:crossAx val="2094734554"/>
        <c:crosses val="autoZero"/>
        <c:crossBetween val="between"/>
      </c:valAx>
      <c:spPr>
        <a:noFill/>
        <a:ln>
          <a:noFill/>
        </a:ln>
        <a:effectLst/>
      </c:spPr>
    </c:plotArea>
    <c:legend>
      <c:legendPos val="t"/>
      <c:overlay val="0"/>
      <c:txPr>
        <a:bodyPr/>
        <a:lstStyle/>
        <a:p>
          <a:pPr>
            <a:defRPr sz="1200">
              <a:solidFill>
                <a:srgbClr val="2B2B2B"/>
              </a:solidFill>
              <a:latin typeface="Arial"/>
              <a:cs typeface="Arial"/>
            </a:defRPr>
          </a:pPr>
          <a:endParaRPr lang="en-US"/>
        </a:p>
      </c:txPr>
    </c:legend>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7407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and thanks. Framing: today is about one idea — the skills employers and students care most about are skills we can teach on purpose, and the evidence tells us how. I'll start with what employers are telling us, then share why I wrote my book, and then use critical thinking as a worked example of teaching a workforce readiness skill intentionally.</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LEAP (2007), AAC&amp;U has regularly surveyed executives and hiring managers. Consistently top-ranked: critical thinking and analysis, problem solving, teamwork, and communication (writing and speaking). Employers value a broad skill base that transfers across contexts, plus mindset — work ethic and persistence. NACE's career readiness competencies and HPU's national C-suite survey say the same thing. These are what I'll call workforce readiness skills: capabilities that outlast and extend beyond content knowledge and let graduates adapt to change.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problem. In the 2021 AAC&amp;U survey of 496 employers, fewer than half say recent graduates are 'very well prepared' in the very skills they rate most important. Teamwork: 62% very important vs. 48% very well prepared. Critical thinking has the largest gap of all — 60% vs. 39%, a 21-point gap. Only 60% of employers believe recent graduates have the skills needed for entry-level success. The message: we say these are outcomes of a college education; employers aren't seeing enough of them.</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gap has real consequences. In HPU's national C-suite survey, employers said 13% of recent college hires fail because of a lack of coachability. More than 80% of CEOs consider ethical judgment in hiring. 94% of employers rate emotional intelligence abilities as somewhat or very important. And students are asking for this too: 77% of high school seniors say an education that prepares them for a job is the best kind of education for them. Their story begins with wanting tangible benefits — that's our 'red thread.'</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 the book graphic on the left with the actual cover image — Insert &gt; Picture — sized to the same frame.]
This is why I wrote this book. We've identified the skills; many of us have written them into learning outcomes. What's been missing is the pedagogy — a targeted, concise guide for faculty on HOW to teach and assess these skills intentionally. The scholarship of teaching and learning has lots on critical thinking and writing, but it's often discipline-specific and disconnected from workforce demands, and skills like teamwork and coachability are barely studied at all. Each chapter gives evidence-based practices, student-centered activities, authentic assessments, ways to connect with employers, and AI prompts to help you build activities for your own course.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skills were chosen from the AAC&amp;U employer survey, NACE's career readiness competencies, and HPU's national C-suite survey. Critical thinking, emotional intelligence, cultural competence, teamwork, ethical reasoning, and coachability — plus a final chapter on institutional change. Today I'll use critical thinking as the worked example, because it's the one we most assume we already teach — and, as we just saw, the one with the largest employer gap.</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take critical thinking as our case study in teaching on purpose. E.O. Wilson's line captures our moment: information is abundant — and with generative AI, answers are nearly free. What's scarce is judgment.</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 thinking is one of the most important skills employers seek, and AI raises the stakes. In the WEF Future of Jobs Report 2025, analytical thinking is the top core skill — about 7 in 10 employers consider it essential — even as AI and big data are the fastest-growing skills. When a chatbot can generate a polished answer instantly, the valuable human work is judging that answer: evaluating evidence, spotting errors and bias, questioning assumptions, and deciding what to believe or do. Critical thinkers are adept at problem-solving, spotting errors, and offering creative ideas.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no single universal definition — disciplines prize different ways of making wise judgments. The APA Delphi panel (Facione, 1990) produced the most comprehensive definition: six skills, 16 subskills, 19 dispositions. It's the framework the major meta-analyses use — but it's daunting for course design. Practical versions help: Ennis — 'reflective and reasonable thinking focused on deciding what to believe or do.' And Duron maps critical thinking onto the top of Bloom's taxonomy — analysis, synthesis, evaluation — a framework most of us already know.</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how most of us have approached it: we assume students absorb critical thinking by osmosis — by writing papers, discussing readings, doing labs, immersing themselves in content. And they do learn some. But not much. Arum and Roksa's Academically Adrift: 2,322 students at 24 institutions, three semesters in, CLA scores up only 0.18 SD — about seven percentile points. The Wabash National Study found similarly unimpressive results. The upside: those findings launched a decade of work to define critical thinking better, identify what works, and measure it better — including QEPs like Clemson Thinks² and Ole Miss's Think Forward.</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of two landmark meta-analyses. Abrami and colleagues (2008) classified studies using Ennis's four course designs. Key finding one: explicit instruction in critical thinking principles produces the greatest gains — especially when paired with application in subject matter, the 'mixed' approach. General and infusion approaches produce moderate gains. Immersion — assuming students will pick it up by default — produces the weakest results. That's exactly what most of us have been doing, and it helps explain Academically Adrift. [Optional to cite, verify against Abrami 2008 before quoting: reported mean effect sizes of roughly g+ = 0.94 mixed, 0.54 infusion, 0.38 general, 0.09 immersion; overall g+ = 0.34.]</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finding from Abrami 2008 is the one I want this room to hear most. Instructor training significantly affects student outcomes. When faculty get professional development in how to teach critical thinking intentionally — workshops, mentorship, course design support — student gains are maximized. When critical thinking is simply listed as a course objective but instructors lack training, gains are minimal regardless of approach. That's why a summit like today's matters, and why our teaching center's work is central to workforce readiness.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meta-analysis (Abrami et al., 2014) looks inside the classroom: 341 effect sizes from experimental and quasi-experimental studies across disciplines and educational levels; average effect g+ = 0.30. Three families of strategies work. Dialogue — especially with teacher-led questioning, in whole-class or small groups. Authentic or anchored instruction — especially applied problem-solving and role-play. Mentoring — one-on-one modeling and error correction — didn't generate strong results alone, but when combined with the other two, effects were larger than any method alone. Mentoring is a catalyst.</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mixed design in practice. Start with a stand-alone unit early in the semester that teaches critical thinking explicitly — Halpern's four parts: dispositions (normalize the struggle, model growth mindset), explicit skills (verbal reasoning, argument analysis, likelihood and uncertainty, decision-making), practice transferring skills across contexts, and metacognition. Then infuse those skills into your content through dialogue and authentic problems. Mentor, give frequent feedback, and assess with tools that fit — the VALUE rubric for discipline-specific work, or instruments like the CAT or CCTST for program-level measurement.</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examples that bring the meta-analyses to life. Wiley College, an open-access HBCU here in Texas, built Debate Across the Curriculum, modeled on Writing Across the Curriculum. Faculty were trained by forensics specialists, debate was built through gen ed and a senior capstone, and students' critical thinking gains were 105% greater than the national average (and 96% higher than the national average for African American and Black students). Students who started below national averages closed the gap by year four. At Ole Miss, chemistry faculty replaced cookbook labs with eight inquiry-based labs and added AI-generated feedback with unlimited redos. Preliminary data show AI feedback amplified gains in scientific reasoning. That's the trifecta: authentic instruction, deep questions, and feedback.</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close, five things anyone here can do this semester. Name it: make critical thinking explicit to students. Ask better questions: Socratic dialogue built around the universal intellectual standards (Paul &amp; Elder). Make it real: cases, debates, role-plays tied to the work students will do. Put AI to work: have students critique AI output, and use the AI prompts in the book to generate cases, questions, and rubrics. And make it safe to struggle: psychological safety makes dialogue work, especially for students from underrepresented groups.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Employers have told us what they need, and students have told us what they want. The evidence tells us how: teach it explicitly, practice it in content through dialogue and authentic problems, mentor and give feedback, and invest in faculty development. Critical thinking can't be left to chance — and neither can any workforce readiness skill. Thank you. Open for questions.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6.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13.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850928"/>
        </a:solidFill>
        <a:effectLst/>
      </p:bgPr>
    </p:bg>
    <p:spTree>
      <p:nvGrpSpPr>
        <p:cNvPr id="1" name=""/>
        <p:cNvGrpSpPr/>
        <p:nvPr/>
      </p:nvGrpSpPr>
      <p:grpSpPr>
        <a:xfrm>
          <a:off x="0" y="0"/>
          <a:ext cx="0" cy="0"/>
          <a:chOff x="0" y="0"/>
          <a:chExt cx="0" cy="0"/>
        </a:xfrm>
      </p:grpSpPr>
      <p:sp>
        <p:nvSpPr>
          <p:cNvPr id="2" name="Shape 0"/>
          <p:cNvSpPr/>
          <p:nvPr/>
        </p:nvSpPr>
        <p:spPr>
          <a:xfrm>
            <a:off x="8138160" y="-1463040"/>
            <a:ext cx="5852160" cy="5852160"/>
          </a:xfrm>
          <a:prstGeom prst="ellipse">
            <a:avLst/>
          </a:prstGeom>
          <a:solidFill>
            <a:srgbClr val="5E0620"/>
          </a:solidFill>
          <a:ln w="12700">
            <a:solidFill>
              <a:srgbClr val="5E0620"/>
            </a:solidFill>
            <a:prstDash val="solid"/>
          </a:ln>
        </p:spPr>
        <p:txBody>
          <a:bodyPr/>
          <a:lstStyle/>
          <a:p>
            <a:endParaRPr lang="en-US"/>
          </a:p>
        </p:txBody>
      </p:sp>
      <p:sp>
        <p:nvSpPr>
          <p:cNvPr id="3" name="Shape 1"/>
          <p:cNvSpPr/>
          <p:nvPr/>
        </p:nvSpPr>
        <p:spPr>
          <a:xfrm>
            <a:off x="9692640" y="3566160"/>
            <a:ext cx="3840480" cy="3840480"/>
          </a:xfrm>
          <a:prstGeom prst="ellipse">
            <a:avLst/>
          </a:prstGeom>
          <a:solidFill>
            <a:srgbClr val="9A1335"/>
          </a:solidFill>
          <a:ln w="12700">
            <a:solidFill>
              <a:srgbClr val="9A1335"/>
            </a:solidFill>
            <a:prstDash val="solid"/>
          </a:ln>
        </p:spPr>
        <p:txBody>
          <a:bodyPr/>
          <a:lstStyle/>
          <a:p>
            <a:endParaRPr lang="en-US"/>
          </a:p>
        </p:txBody>
      </p:sp>
      <p:pic>
        <p:nvPicPr>
          <p:cNvPr id="4" name="Image 0" descr="preencoded.png"/>
          <p:cNvPicPr>
            <a:picLocks noChangeAspect="1"/>
          </p:cNvPicPr>
          <p:nvPr/>
        </p:nvPicPr>
        <p:blipFill>
          <a:blip r:embed="rId3"/>
          <a:stretch>
            <a:fillRect/>
          </a:stretch>
        </p:blipFill>
        <p:spPr>
          <a:xfrm>
            <a:off x="9966960" y="822960"/>
            <a:ext cx="1463040" cy="1463040"/>
          </a:xfrm>
          <a:prstGeom prst="rect">
            <a:avLst/>
          </a:prstGeom>
        </p:spPr>
      </p:pic>
      <p:sp>
        <p:nvSpPr>
          <p:cNvPr id="5" name="Text 2"/>
          <p:cNvSpPr txBox="1"/>
          <p:nvPr/>
        </p:nvSpPr>
        <p:spPr>
          <a:xfrm>
            <a:off x="548640" y="822960"/>
            <a:ext cx="8229600" cy="320040"/>
          </a:xfrm>
          <a:prstGeom prst="rect">
            <a:avLst/>
          </a:prstGeom>
          <a:noFill/>
          <a:ln/>
        </p:spPr>
        <p:txBody>
          <a:bodyPr wrap="square" lIns="0" tIns="0" rIns="0" bIns="0" rtlCol="0" anchor="ctr"/>
          <a:lstStyle/>
          <a:p>
            <a:pPr marL="0" indent="0">
              <a:buNone/>
            </a:pPr>
            <a:r>
              <a:rPr lang="en-US" sz="1300" b="1" kern="0" spc="300" dirty="0">
                <a:solidFill>
                  <a:srgbClr val="F2C9D3"/>
                </a:solidFill>
                <a:latin typeface="Arial" pitchFamily="34" charset="0"/>
                <a:ea typeface="Arial" pitchFamily="34" charset="-122"/>
                <a:cs typeface="Arial" pitchFamily="34" charset="-120"/>
              </a:rPr>
              <a:t>TWU TEACHING &amp; LEARNING SUMMIT  ·  KEYNOTE</a:t>
            </a:r>
            <a:endParaRPr lang="en-US" sz="1300" dirty="0"/>
          </a:p>
        </p:txBody>
      </p:sp>
      <p:sp>
        <p:nvSpPr>
          <p:cNvPr id="6" name="Text 3"/>
          <p:cNvSpPr txBox="1"/>
          <p:nvPr/>
        </p:nvSpPr>
        <p:spPr>
          <a:xfrm>
            <a:off x="548640" y="1463040"/>
            <a:ext cx="8595360" cy="1828800"/>
          </a:xfrm>
          <a:prstGeom prst="rect">
            <a:avLst/>
          </a:prstGeom>
          <a:noFill/>
          <a:ln/>
        </p:spPr>
        <p:txBody>
          <a:bodyPr wrap="square" lIns="0" tIns="0" rIns="0" bIns="0" rtlCol="0" anchor="t"/>
          <a:lstStyle/>
          <a:p>
            <a:pPr marL="0" indent="0">
              <a:buNone/>
            </a:pPr>
            <a:r>
              <a:rPr lang="en-US" sz="4800" b="1" dirty="0">
                <a:solidFill>
                  <a:srgbClr val="FFFFFF"/>
                </a:solidFill>
                <a:latin typeface="Arial" pitchFamily="34" charset="0"/>
                <a:ea typeface="Arial" pitchFamily="34" charset="-122"/>
                <a:cs typeface="Arial" pitchFamily="34" charset="-120"/>
              </a:rPr>
              <a:t>Teaching Workforce Readiness on Purpose</a:t>
            </a:r>
            <a:endParaRPr lang="en-US" sz="4800" dirty="0"/>
          </a:p>
        </p:txBody>
      </p:sp>
      <p:sp>
        <p:nvSpPr>
          <p:cNvPr id="7" name="Text 4"/>
          <p:cNvSpPr txBox="1"/>
          <p:nvPr/>
        </p:nvSpPr>
        <p:spPr>
          <a:xfrm>
            <a:off x="548640" y="3337560"/>
            <a:ext cx="8595360" cy="640080"/>
          </a:xfrm>
          <a:prstGeom prst="rect">
            <a:avLst/>
          </a:prstGeom>
          <a:noFill/>
          <a:ln/>
        </p:spPr>
        <p:txBody>
          <a:bodyPr wrap="square" lIns="0" tIns="0" rIns="0" bIns="0" rtlCol="0" anchor="ctr"/>
          <a:lstStyle/>
          <a:p>
            <a:pPr marL="0" indent="0">
              <a:buNone/>
            </a:pPr>
            <a:r>
              <a:rPr lang="en-US" sz="2800" i="1" dirty="0">
                <a:solidFill>
                  <a:srgbClr val="FFFFFF"/>
                </a:solidFill>
                <a:latin typeface="Cambria" pitchFamily="34" charset="0"/>
                <a:ea typeface="Cambria" pitchFamily="34" charset="-122"/>
                <a:cs typeface="Cambria" pitchFamily="34" charset="-120"/>
              </a:rPr>
              <a:t>Why Critical Thinking Can’t Be Left to Chance</a:t>
            </a:r>
            <a:endParaRPr lang="en-US" sz="2800" dirty="0"/>
          </a:p>
        </p:txBody>
      </p:sp>
      <p:sp>
        <p:nvSpPr>
          <p:cNvPr id="8" name="Text 5"/>
          <p:cNvSpPr txBox="1"/>
          <p:nvPr/>
        </p:nvSpPr>
        <p:spPr>
          <a:xfrm>
            <a:off x="548640" y="4846320"/>
            <a:ext cx="8595360" cy="822960"/>
          </a:xfrm>
          <a:prstGeom prst="rect">
            <a:avLst/>
          </a:prstGeom>
          <a:noFill/>
          <a:ln/>
        </p:spPr>
        <p:txBody>
          <a:bodyPr wrap="square" lIns="0" tIns="0" rIns="0" bIns="0" rtlCol="0" anchor="t"/>
          <a:lstStyle/>
          <a:p>
            <a:pPr marL="0" indent="0">
              <a:buNone/>
            </a:pPr>
            <a:r>
              <a:rPr lang="en-US" sz="1800" b="1" dirty="0">
                <a:solidFill>
                  <a:srgbClr val="FFFFFF"/>
                </a:solidFill>
                <a:latin typeface="Arial" pitchFamily="34" charset="0"/>
                <a:ea typeface="Arial" pitchFamily="34" charset="-122"/>
                <a:cs typeface="Arial" pitchFamily="34" charset="-120"/>
              </a:rPr>
              <a:t>Angela C. Bauer, PhD</a:t>
            </a:r>
            <a:endParaRPr lang="en-US" sz="1800" dirty="0"/>
          </a:p>
          <a:p>
            <a:pPr marL="0" indent="0">
              <a:buNone/>
            </a:pPr>
            <a:r>
              <a:rPr lang="en-US" sz="1400" dirty="0">
                <a:solidFill>
                  <a:srgbClr val="FFFFFF"/>
                </a:solidFill>
                <a:latin typeface="Arial" pitchFamily="34" charset="0"/>
                <a:ea typeface="Arial" pitchFamily="34" charset="-122"/>
                <a:cs typeface="Arial" pitchFamily="34" charset="-120"/>
              </a:rPr>
              <a:t>Executive Vice President for Academic Affairs and Provost, TWU System</a:t>
            </a:r>
            <a:endParaRPr lang="en-US" sz="1800" dirty="0"/>
          </a:p>
        </p:txBody>
      </p:sp>
      <p:sp>
        <p:nvSpPr>
          <p:cNvPr id="9" name="Text 6"/>
          <p:cNvSpPr txBox="1"/>
          <p:nvPr/>
        </p:nvSpPr>
        <p:spPr>
          <a:xfrm>
            <a:off x="548640" y="5943600"/>
            <a:ext cx="4572000" cy="320040"/>
          </a:xfrm>
          <a:prstGeom prst="rect">
            <a:avLst/>
          </a:prstGeom>
          <a:noFill/>
          <a:ln/>
        </p:spPr>
        <p:txBody>
          <a:bodyPr wrap="square" lIns="0" tIns="0" rIns="0" bIns="0" rtlCol="0" anchor="ctr"/>
          <a:lstStyle/>
          <a:p>
            <a:pPr marL="0" indent="0">
              <a:buNone/>
            </a:pPr>
            <a:r>
              <a:rPr lang="en-US" sz="1300" dirty="0">
                <a:solidFill>
                  <a:srgbClr val="F2C9D3"/>
                </a:solidFill>
                <a:latin typeface="Arial" pitchFamily="34" charset="0"/>
                <a:ea typeface="Arial" pitchFamily="34" charset="-122"/>
                <a:cs typeface="Arial" pitchFamily="34" charset="-120"/>
              </a:rPr>
              <a:t>October 2, 2026</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82880"/>
            <a:ext cx="7315200" cy="274320"/>
          </a:xfrm>
          <a:prstGeom prst="rect">
            <a:avLst/>
          </a:prstGeom>
          <a:noFill/>
          <a:ln/>
        </p:spPr>
        <p:txBody>
          <a:bodyPr wrap="square" lIns="0" tIns="0" rIns="0" bIns="0" rtlCol="0" anchor="ctr"/>
          <a:lstStyle/>
          <a:p>
            <a:pPr marL="0" indent="0">
              <a:buNone/>
            </a:pPr>
            <a:r>
              <a:rPr lang="en-US" sz="1100" b="1" kern="0" spc="300" dirty="0">
                <a:solidFill>
                  <a:srgbClr val="6B6B6B"/>
                </a:solidFill>
                <a:latin typeface="Arial" pitchFamily="34" charset="0"/>
                <a:ea typeface="Arial" pitchFamily="34" charset="-122"/>
                <a:cs typeface="Arial" pitchFamily="34" charset="-120"/>
              </a:rPr>
              <a:t>THE EMPLOYER VIEW</a:t>
            </a:r>
            <a:endParaRPr lang="en-US" sz="1100" dirty="0"/>
          </a:p>
        </p:txBody>
      </p:sp>
      <p:sp>
        <p:nvSpPr>
          <p:cNvPr id="3" name="Text 1"/>
          <p:cNvSpPr txBox="1"/>
          <p:nvPr/>
        </p:nvSpPr>
        <p:spPr>
          <a:xfrm>
            <a:off x="548640" y="411480"/>
            <a:ext cx="11094415" cy="822960"/>
          </a:xfrm>
          <a:prstGeom prst="rect">
            <a:avLst/>
          </a:prstGeom>
          <a:noFill/>
          <a:ln/>
        </p:spPr>
        <p:txBody>
          <a:bodyPr wrap="square" lIns="0" tIns="0" rIns="0" bIns="0" rtlCol="0" anchor="t"/>
          <a:lstStyle/>
          <a:p>
            <a:pPr marL="0" indent="0">
              <a:buNone/>
            </a:pPr>
            <a:r>
              <a:rPr lang="en-US" sz="3400" b="1" dirty="0">
                <a:solidFill>
                  <a:srgbClr val="850928"/>
                </a:solidFill>
                <a:latin typeface="Arial" pitchFamily="34" charset="0"/>
                <a:ea typeface="Arial" pitchFamily="34" charset="-122"/>
                <a:cs typeface="Arial" pitchFamily="34" charset="-120"/>
              </a:rPr>
              <a:t>Employers tell us exactly what they need</a:t>
            </a:r>
            <a:endParaRPr lang="en-US" sz="3400" dirty="0"/>
          </a:p>
        </p:txBody>
      </p:sp>
      <p:sp>
        <p:nvSpPr>
          <p:cNvPr id="4" name="Text 2"/>
          <p:cNvSpPr txBox="1"/>
          <p:nvPr/>
        </p:nvSpPr>
        <p:spPr>
          <a:xfrm>
            <a:off x="548640" y="1234440"/>
            <a:ext cx="10515600" cy="731520"/>
          </a:xfrm>
          <a:prstGeom prst="rect">
            <a:avLst/>
          </a:prstGeom>
          <a:noFill/>
          <a:ln/>
        </p:spPr>
        <p:txBody>
          <a:bodyPr wrap="square" lIns="0" tIns="0" rIns="0" bIns="0" rtlCol="0" anchor="ctr"/>
          <a:lstStyle/>
          <a:p>
            <a:pPr marL="0" indent="0">
              <a:buNone/>
            </a:pPr>
            <a:r>
              <a:rPr lang="en-US" sz="1700" dirty="0">
                <a:solidFill>
                  <a:srgbClr val="2B2B2B"/>
                </a:solidFill>
                <a:latin typeface="Arial" pitchFamily="34" charset="0"/>
                <a:ea typeface="Arial" pitchFamily="34" charset="-122"/>
                <a:cs typeface="Arial" pitchFamily="34" charset="-120"/>
              </a:rPr>
              <a:t>When the AAC&amp;U asks executives and hiring managers what matters most in new graduates, the same four skills rise to the top — skills that cut across every major.</a:t>
            </a:r>
            <a:endParaRPr lang="en-US" sz="1700" dirty="0"/>
          </a:p>
        </p:txBody>
      </p:sp>
      <p:sp>
        <p:nvSpPr>
          <p:cNvPr id="5" name="Shape 3"/>
          <p:cNvSpPr/>
          <p:nvPr/>
        </p:nvSpPr>
        <p:spPr>
          <a:xfrm>
            <a:off x="548640" y="2331720"/>
            <a:ext cx="2606040" cy="3108960"/>
          </a:xfrm>
          <a:prstGeom prst="roundRect">
            <a:avLst>
              <a:gd name="adj" fmla="val 4211"/>
            </a:avLst>
          </a:prstGeom>
          <a:solidFill>
            <a:srgbClr val="F8ECEF"/>
          </a:solidFill>
          <a:ln w="12700">
            <a:solidFill>
              <a:srgbClr val="F8ECEF"/>
            </a:solidFill>
            <a:prstDash val="solid"/>
          </a:ln>
        </p:spPr>
        <p:txBody>
          <a:bodyPr/>
          <a:lstStyle/>
          <a:p>
            <a:endParaRPr lang="en-US"/>
          </a:p>
        </p:txBody>
      </p:sp>
      <p:sp>
        <p:nvSpPr>
          <p:cNvPr id="6" name="Shape 4"/>
          <p:cNvSpPr/>
          <p:nvPr/>
        </p:nvSpPr>
        <p:spPr>
          <a:xfrm>
            <a:off x="822960" y="2651760"/>
            <a:ext cx="868680" cy="868680"/>
          </a:xfrm>
          <a:prstGeom prst="ellipse">
            <a:avLst/>
          </a:prstGeom>
          <a:solidFill>
            <a:srgbClr val="850928"/>
          </a:solidFill>
          <a:ln w="12700">
            <a:solidFill>
              <a:srgbClr val="850928"/>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1031443" y="2860243"/>
            <a:ext cx="451714" cy="451714"/>
          </a:xfrm>
          <a:prstGeom prst="rect">
            <a:avLst/>
          </a:prstGeom>
        </p:spPr>
      </p:pic>
      <p:sp>
        <p:nvSpPr>
          <p:cNvPr id="8" name="Text 5"/>
          <p:cNvSpPr txBox="1"/>
          <p:nvPr/>
        </p:nvSpPr>
        <p:spPr>
          <a:xfrm>
            <a:off x="822960" y="3703320"/>
            <a:ext cx="2057400" cy="731520"/>
          </a:xfrm>
          <a:prstGeom prst="rect">
            <a:avLst/>
          </a:prstGeom>
          <a:noFill/>
          <a:ln/>
        </p:spPr>
        <p:txBody>
          <a:bodyPr wrap="square" lIns="0" tIns="0" rIns="0" bIns="0" rtlCol="0" anchor="t"/>
          <a:lstStyle/>
          <a:p>
            <a:pPr marL="0" indent="0">
              <a:buNone/>
            </a:pPr>
            <a:r>
              <a:rPr lang="en-US" sz="1800" b="1" dirty="0">
                <a:solidFill>
                  <a:srgbClr val="850928"/>
                </a:solidFill>
                <a:latin typeface="Arial" pitchFamily="34" charset="0"/>
                <a:ea typeface="Arial" pitchFamily="34" charset="-122"/>
                <a:cs typeface="Arial" pitchFamily="34" charset="-120"/>
              </a:rPr>
              <a:t>Critical thinking &amp; analysis</a:t>
            </a:r>
            <a:endParaRPr lang="en-US" sz="1800" dirty="0"/>
          </a:p>
        </p:txBody>
      </p:sp>
      <p:sp>
        <p:nvSpPr>
          <p:cNvPr id="9" name="Text 6"/>
          <p:cNvSpPr txBox="1"/>
          <p:nvPr/>
        </p:nvSpPr>
        <p:spPr>
          <a:xfrm>
            <a:off x="822960" y="4434840"/>
            <a:ext cx="2057400" cy="822960"/>
          </a:xfrm>
          <a:prstGeom prst="rect">
            <a:avLst/>
          </a:prstGeom>
          <a:noFill/>
          <a:ln/>
        </p:spPr>
        <p:txBody>
          <a:bodyPr wrap="square" lIns="0" tIns="0" rIns="0" bIns="0" rtlCol="0" anchor="t"/>
          <a:lstStyle/>
          <a:p>
            <a:pPr marL="0" indent="0">
              <a:buNone/>
            </a:pPr>
            <a:r>
              <a:rPr lang="en-US" sz="1400" dirty="0">
                <a:solidFill>
                  <a:srgbClr val="2B2B2B"/>
                </a:solidFill>
                <a:latin typeface="Arial" pitchFamily="34" charset="0"/>
                <a:ea typeface="Arial" pitchFamily="34" charset="-122"/>
                <a:cs typeface="Arial" pitchFamily="34" charset="-120"/>
              </a:rPr>
              <a:t>Weighing evidence, spotting errors, making sound judgments</a:t>
            </a:r>
            <a:endParaRPr lang="en-US" sz="1400" dirty="0"/>
          </a:p>
        </p:txBody>
      </p:sp>
      <p:sp>
        <p:nvSpPr>
          <p:cNvPr id="10" name="Shape 7"/>
          <p:cNvSpPr/>
          <p:nvPr/>
        </p:nvSpPr>
        <p:spPr>
          <a:xfrm>
            <a:off x="3337560" y="2331720"/>
            <a:ext cx="2606040" cy="3108960"/>
          </a:xfrm>
          <a:prstGeom prst="roundRect">
            <a:avLst>
              <a:gd name="adj" fmla="val 4211"/>
            </a:avLst>
          </a:prstGeom>
          <a:solidFill>
            <a:srgbClr val="F8ECEF"/>
          </a:solidFill>
          <a:ln w="12700">
            <a:solidFill>
              <a:srgbClr val="F8ECEF"/>
            </a:solidFill>
            <a:prstDash val="solid"/>
          </a:ln>
        </p:spPr>
        <p:txBody>
          <a:bodyPr/>
          <a:lstStyle/>
          <a:p>
            <a:endParaRPr lang="en-US"/>
          </a:p>
        </p:txBody>
      </p:sp>
      <p:sp>
        <p:nvSpPr>
          <p:cNvPr id="11" name="Shape 8"/>
          <p:cNvSpPr/>
          <p:nvPr/>
        </p:nvSpPr>
        <p:spPr>
          <a:xfrm>
            <a:off x="3611880" y="2651760"/>
            <a:ext cx="868680" cy="868680"/>
          </a:xfrm>
          <a:prstGeom prst="ellipse">
            <a:avLst/>
          </a:prstGeom>
          <a:solidFill>
            <a:srgbClr val="850928"/>
          </a:solidFill>
          <a:ln w="12700">
            <a:solidFill>
              <a:srgbClr val="850928"/>
            </a:solidFill>
            <a:prstDash val="solid"/>
          </a:ln>
        </p:spPr>
        <p:txBody>
          <a:bodyPr/>
          <a:lstStyle/>
          <a:p>
            <a:endParaRPr lang="en-US"/>
          </a:p>
        </p:txBody>
      </p:sp>
      <p:pic>
        <p:nvPicPr>
          <p:cNvPr id="12" name="Image 1" descr="preencoded.png"/>
          <p:cNvPicPr>
            <a:picLocks noChangeAspect="1"/>
          </p:cNvPicPr>
          <p:nvPr/>
        </p:nvPicPr>
        <p:blipFill>
          <a:blip r:embed="rId4"/>
          <a:stretch>
            <a:fillRect/>
          </a:stretch>
        </p:blipFill>
        <p:spPr>
          <a:xfrm>
            <a:off x="3820363" y="2860243"/>
            <a:ext cx="451714" cy="451714"/>
          </a:xfrm>
          <a:prstGeom prst="rect">
            <a:avLst/>
          </a:prstGeom>
        </p:spPr>
      </p:pic>
      <p:sp>
        <p:nvSpPr>
          <p:cNvPr id="13" name="Text 9"/>
          <p:cNvSpPr txBox="1"/>
          <p:nvPr/>
        </p:nvSpPr>
        <p:spPr>
          <a:xfrm>
            <a:off x="3611880" y="3703320"/>
            <a:ext cx="2057400" cy="731520"/>
          </a:xfrm>
          <a:prstGeom prst="rect">
            <a:avLst/>
          </a:prstGeom>
          <a:noFill/>
          <a:ln/>
        </p:spPr>
        <p:txBody>
          <a:bodyPr wrap="square" lIns="0" tIns="0" rIns="0" bIns="0" rtlCol="0" anchor="t"/>
          <a:lstStyle/>
          <a:p>
            <a:pPr marL="0" indent="0">
              <a:buNone/>
            </a:pPr>
            <a:r>
              <a:rPr lang="en-US" sz="1800" b="1" dirty="0">
                <a:solidFill>
                  <a:srgbClr val="850928"/>
                </a:solidFill>
                <a:latin typeface="Arial" pitchFamily="34" charset="0"/>
                <a:ea typeface="Arial" pitchFamily="34" charset="-122"/>
                <a:cs typeface="Arial" pitchFamily="34" charset="-120"/>
              </a:rPr>
              <a:t>Problem solving</a:t>
            </a:r>
            <a:endParaRPr lang="en-US" sz="1800" dirty="0"/>
          </a:p>
        </p:txBody>
      </p:sp>
      <p:sp>
        <p:nvSpPr>
          <p:cNvPr id="14" name="Text 10"/>
          <p:cNvSpPr txBox="1"/>
          <p:nvPr/>
        </p:nvSpPr>
        <p:spPr>
          <a:xfrm>
            <a:off x="3611880" y="4434840"/>
            <a:ext cx="2057400" cy="822960"/>
          </a:xfrm>
          <a:prstGeom prst="rect">
            <a:avLst/>
          </a:prstGeom>
          <a:noFill/>
          <a:ln/>
        </p:spPr>
        <p:txBody>
          <a:bodyPr wrap="square" lIns="0" tIns="0" rIns="0" bIns="0" rtlCol="0" anchor="t"/>
          <a:lstStyle/>
          <a:p>
            <a:pPr marL="0" indent="0">
              <a:buNone/>
            </a:pPr>
            <a:r>
              <a:rPr lang="en-US" sz="1400" dirty="0">
                <a:solidFill>
                  <a:srgbClr val="2B2B2B"/>
                </a:solidFill>
                <a:latin typeface="Arial" pitchFamily="34" charset="0"/>
                <a:ea typeface="Arial" pitchFamily="34" charset="-122"/>
                <a:cs typeface="Arial" pitchFamily="34" charset="-120"/>
              </a:rPr>
              <a:t>Tackling complex, unscripted problems</a:t>
            </a:r>
            <a:endParaRPr lang="en-US" sz="1400" dirty="0"/>
          </a:p>
        </p:txBody>
      </p:sp>
      <p:sp>
        <p:nvSpPr>
          <p:cNvPr id="15" name="Shape 11"/>
          <p:cNvSpPr/>
          <p:nvPr/>
        </p:nvSpPr>
        <p:spPr>
          <a:xfrm>
            <a:off x="6126480" y="2331720"/>
            <a:ext cx="2606040" cy="3108960"/>
          </a:xfrm>
          <a:prstGeom prst="roundRect">
            <a:avLst>
              <a:gd name="adj" fmla="val 4211"/>
            </a:avLst>
          </a:prstGeom>
          <a:solidFill>
            <a:srgbClr val="F8ECEF"/>
          </a:solidFill>
          <a:ln w="12700">
            <a:solidFill>
              <a:srgbClr val="F8ECEF"/>
            </a:solidFill>
            <a:prstDash val="solid"/>
          </a:ln>
        </p:spPr>
        <p:txBody>
          <a:bodyPr/>
          <a:lstStyle/>
          <a:p>
            <a:endParaRPr lang="en-US"/>
          </a:p>
        </p:txBody>
      </p:sp>
      <p:sp>
        <p:nvSpPr>
          <p:cNvPr id="16" name="Shape 12"/>
          <p:cNvSpPr/>
          <p:nvPr/>
        </p:nvSpPr>
        <p:spPr>
          <a:xfrm>
            <a:off x="6400800" y="2651760"/>
            <a:ext cx="868680" cy="868680"/>
          </a:xfrm>
          <a:prstGeom prst="ellipse">
            <a:avLst/>
          </a:prstGeom>
          <a:solidFill>
            <a:srgbClr val="850928"/>
          </a:solidFill>
          <a:ln w="12700">
            <a:solidFill>
              <a:srgbClr val="850928"/>
            </a:solidFill>
            <a:prstDash val="solid"/>
          </a:ln>
        </p:spPr>
        <p:txBody>
          <a:bodyPr/>
          <a:lstStyle/>
          <a:p>
            <a:endParaRPr lang="en-US"/>
          </a:p>
        </p:txBody>
      </p:sp>
      <p:pic>
        <p:nvPicPr>
          <p:cNvPr id="17" name="Image 2" descr="preencoded.png"/>
          <p:cNvPicPr>
            <a:picLocks noChangeAspect="1"/>
          </p:cNvPicPr>
          <p:nvPr/>
        </p:nvPicPr>
        <p:blipFill>
          <a:blip r:embed="rId5"/>
          <a:stretch>
            <a:fillRect/>
          </a:stretch>
        </p:blipFill>
        <p:spPr>
          <a:xfrm>
            <a:off x="6609283" y="2860243"/>
            <a:ext cx="451714" cy="451714"/>
          </a:xfrm>
          <a:prstGeom prst="rect">
            <a:avLst/>
          </a:prstGeom>
        </p:spPr>
      </p:pic>
      <p:sp>
        <p:nvSpPr>
          <p:cNvPr id="18" name="Text 13"/>
          <p:cNvSpPr txBox="1"/>
          <p:nvPr/>
        </p:nvSpPr>
        <p:spPr>
          <a:xfrm>
            <a:off x="6400800" y="3703320"/>
            <a:ext cx="2057400" cy="731520"/>
          </a:xfrm>
          <a:prstGeom prst="rect">
            <a:avLst/>
          </a:prstGeom>
          <a:noFill/>
          <a:ln/>
        </p:spPr>
        <p:txBody>
          <a:bodyPr wrap="square" lIns="0" tIns="0" rIns="0" bIns="0" rtlCol="0" anchor="t"/>
          <a:lstStyle/>
          <a:p>
            <a:pPr marL="0" indent="0">
              <a:buNone/>
            </a:pPr>
            <a:r>
              <a:rPr lang="en-US" sz="1800" b="1" dirty="0">
                <a:solidFill>
                  <a:srgbClr val="850928"/>
                </a:solidFill>
                <a:latin typeface="Arial" pitchFamily="34" charset="0"/>
                <a:ea typeface="Arial" pitchFamily="34" charset="-122"/>
                <a:cs typeface="Arial" pitchFamily="34" charset="-120"/>
              </a:rPr>
              <a:t>Teamwork</a:t>
            </a:r>
            <a:endParaRPr lang="en-US" sz="1800" dirty="0"/>
          </a:p>
        </p:txBody>
      </p:sp>
      <p:sp>
        <p:nvSpPr>
          <p:cNvPr id="19" name="Text 14"/>
          <p:cNvSpPr txBox="1"/>
          <p:nvPr/>
        </p:nvSpPr>
        <p:spPr>
          <a:xfrm>
            <a:off x="6400800" y="4434840"/>
            <a:ext cx="2057400" cy="822960"/>
          </a:xfrm>
          <a:prstGeom prst="rect">
            <a:avLst/>
          </a:prstGeom>
          <a:noFill/>
          <a:ln/>
        </p:spPr>
        <p:txBody>
          <a:bodyPr wrap="square" lIns="0" tIns="0" rIns="0" bIns="0" rtlCol="0" anchor="t"/>
          <a:lstStyle/>
          <a:p>
            <a:pPr marL="0" indent="0">
              <a:buNone/>
            </a:pPr>
            <a:r>
              <a:rPr lang="en-US" sz="1400" dirty="0">
                <a:solidFill>
                  <a:srgbClr val="2B2B2B"/>
                </a:solidFill>
                <a:latin typeface="Arial" pitchFamily="34" charset="0"/>
                <a:ea typeface="Arial" pitchFamily="34" charset="-122"/>
                <a:cs typeface="Arial" pitchFamily="34" charset="-120"/>
              </a:rPr>
              <a:t>Working effectively toward shared goals</a:t>
            </a:r>
            <a:endParaRPr lang="en-US" sz="1400" dirty="0"/>
          </a:p>
        </p:txBody>
      </p:sp>
      <p:sp>
        <p:nvSpPr>
          <p:cNvPr id="20" name="Shape 15"/>
          <p:cNvSpPr/>
          <p:nvPr/>
        </p:nvSpPr>
        <p:spPr>
          <a:xfrm>
            <a:off x="8915400" y="2331720"/>
            <a:ext cx="2606040" cy="3108960"/>
          </a:xfrm>
          <a:prstGeom prst="roundRect">
            <a:avLst>
              <a:gd name="adj" fmla="val 4211"/>
            </a:avLst>
          </a:prstGeom>
          <a:solidFill>
            <a:srgbClr val="F8ECEF"/>
          </a:solidFill>
          <a:ln w="12700">
            <a:solidFill>
              <a:srgbClr val="F8ECEF"/>
            </a:solidFill>
            <a:prstDash val="solid"/>
          </a:ln>
        </p:spPr>
        <p:txBody>
          <a:bodyPr/>
          <a:lstStyle/>
          <a:p>
            <a:endParaRPr lang="en-US"/>
          </a:p>
        </p:txBody>
      </p:sp>
      <p:sp>
        <p:nvSpPr>
          <p:cNvPr id="21" name="Shape 16"/>
          <p:cNvSpPr/>
          <p:nvPr/>
        </p:nvSpPr>
        <p:spPr>
          <a:xfrm>
            <a:off x="9189720" y="2651760"/>
            <a:ext cx="868680" cy="868680"/>
          </a:xfrm>
          <a:prstGeom prst="ellipse">
            <a:avLst/>
          </a:prstGeom>
          <a:solidFill>
            <a:srgbClr val="850928"/>
          </a:solidFill>
          <a:ln w="12700">
            <a:solidFill>
              <a:srgbClr val="850928"/>
            </a:solidFill>
            <a:prstDash val="solid"/>
          </a:ln>
        </p:spPr>
        <p:txBody>
          <a:bodyPr/>
          <a:lstStyle/>
          <a:p>
            <a:endParaRPr lang="en-US"/>
          </a:p>
        </p:txBody>
      </p:sp>
      <p:pic>
        <p:nvPicPr>
          <p:cNvPr id="22" name="Image 3" descr="preencoded.png"/>
          <p:cNvPicPr>
            <a:picLocks noChangeAspect="1"/>
          </p:cNvPicPr>
          <p:nvPr/>
        </p:nvPicPr>
        <p:blipFill>
          <a:blip r:embed="rId6"/>
          <a:stretch>
            <a:fillRect/>
          </a:stretch>
        </p:blipFill>
        <p:spPr>
          <a:xfrm>
            <a:off x="9398203" y="2860243"/>
            <a:ext cx="451714" cy="451714"/>
          </a:xfrm>
          <a:prstGeom prst="rect">
            <a:avLst/>
          </a:prstGeom>
        </p:spPr>
      </p:pic>
      <p:sp>
        <p:nvSpPr>
          <p:cNvPr id="23" name="Text 17"/>
          <p:cNvSpPr txBox="1"/>
          <p:nvPr/>
        </p:nvSpPr>
        <p:spPr>
          <a:xfrm>
            <a:off x="9189720" y="3703320"/>
            <a:ext cx="2057400" cy="731520"/>
          </a:xfrm>
          <a:prstGeom prst="rect">
            <a:avLst/>
          </a:prstGeom>
          <a:noFill/>
          <a:ln/>
        </p:spPr>
        <p:txBody>
          <a:bodyPr wrap="square" lIns="0" tIns="0" rIns="0" bIns="0" rtlCol="0" anchor="t"/>
          <a:lstStyle/>
          <a:p>
            <a:pPr marL="0" indent="0">
              <a:buNone/>
            </a:pPr>
            <a:r>
              <a:rPr lang="en-US" sz="1800" b="1" dirty="0">
                <a:solidFill>
                  <a:srgbClr val="850928"/>
                </a:solidFill>
                <a:latin typeface="Arial" pitchFamily="34" charset="0"/>
                <a:ea typeface="Arial" pitchFamily="34" charset="-122"/>
                <a:cs typeface="Arial" pitchFamily="34" charset="-120"/>
              </a:rPr>
              <a:t>Communication</a:t>
            </a:r>
            <a:endParaRPr lang="en-US" sz="1800" dirty="0"/>
          </a:p>
        </p:txBody>
      </p:sp>
      <p:sp>
        <p:nvSpPr>
          <p:cNvPr id="24" name="Text 18"/>
          <p:cNvSpPr txBox="1"/>
          <p:nvPr/>
        </p:nvSpPr>
        <p:spPr>
          <a:xfrm>
            <a:off x="9189720" y="4434840"/>
            <a:ext cx="2057400" cy="822960"/>
          </a:xfrm>
          <a:prstGeom prst="rect">
            <a:avLst/>
          </a:prstGeom>
          <a:noFill/>
          <a:ln/>
        </p:spPr>
        <p:txBody>
          <a:bodyPr wrap="square" lIns="0" tIns="0" rIns="0" bIns="0" rtlCol="0" anchor="t"/>
          <a:lstStyle/>
          <a:p>
            <a:pPr marL="0" indent="0">
              <a:buNone/>
            </a:pPr>
            <a:r>
              <a:rPr lang="en-US" sz="1400" dirty="0">
                <a:solidFill>
                  <a:srgbClr val="2B2B2B"/>
                </a:solidFill>
                <a:latin typeface="Arial" pitchFamily="34" charset="0"/>
                <a:ea typeface="Arial" pitchFamily="34" charset="-122"/>
                <a:cs typeface="Arial" pitchFamily="34" charset="-120"/>
              </a:rPr>
              <a:t>Writing and speaking clearly to any audience</a:t>
            </a:r>
            <a:endParaRPr lang="en-US" sz="1400" dirty="0"/>
          </a:p>
        </p:txBody>
      </p:sp>
      <p:sp>
        <p:nvSpPr>
          <p:cNvPr id="25" name="Text 19"/>
          <p:cNvSpPr txBox="1"/>
          <p:nvPr/>
        </p:nvSpPr>
        <p:spPr>
          <a:xfrm>
            <a:off x="548640" y="5669280"/>
            <a:ext cx="10789920" cy="411480"/>
          </a:xfrm>
          <a:prstGeom prst="rect">
            <a:avLst/>
          </a:prstGeom>
          <a:noFill/>
          <a:ln/>
        </p:spPr>
        <p:txBody>
          <a:bodyPr wrap="square" lIns="0" tIns="0" rIns="0" bIns="0" rtlCol="0" anchor="ctr"/>
          <a:lstStyle/>
          <a:p>
            <a:pPr marL="0" indent="0">
              <a:buNone/>
            </a:pPr>
            <a:r>
              <a:rPr lang="en-US" sz="1600" i="1" dirty="0">
                <a:solidFill>
                  <a:srgbClr val="850928"/>
                </a:solidFill>
                <a:latin typeface="Cambria" pitchFamily="34" charset="0"/>
                <a:ea typeface="Cambria" pitchFamily="34" charset="-122"/>
                <a:cs typeface="Cambria" pitchFamily="34" charset="-120"/>
              </a:rPr>
              <a:t>These are workforce readiness skills: capabilities that outlast content knowledge and let graduates adapt to change.</a:t>
            </a:r>
            <a:endParaRPr lang="en-US" sz="1600" dirty="0"/>
          </a:p>
        </p:txBody>
      </p:sp>
      <p:sp>
        <p:nvSpPr>
          <p:cNvPr id="26" name="Text 20"/>
          <p:cNvSpPr txBox="1"/>
          <p:nvPr/>
        </p:nvSpPr>
        <p:spPr>
          <a:xfrm>
            <a:off x="548640" y="6400800"/>
            <a:ext cx="10362895" cy="274320"/>
          </a:xfrm>
          <a:prstGeom prst="rect">
            <a:avLst/>
          </a:prstGeom>
          <a:noFill/>
          <a:ln/>
        </p:spPr>
        <p:txBody>
          <a:bodyPr wrap="square" lIns="0" tIns="0" rIns="0" bIns="0" rtlCol="0" anchor="b"/>
          <a:lstStyle/>
          <a:p>
            <a:pPr marL="0" indent="0">
              <a:buNone/>
            </a:pPr>
            <a:r>
              <a:rPr lang="en-US" sz="1000" dirty="0">
                <a:solidFill>
                  <a:srgbClr val="6B6B6B"/>
                </a:solidFill>
                <a:latin typeface="Arial" pitchFamily="34" charset="0"/>
                <a:ea typeface="Arial" pitchFamily="34" charset="-122"/>
                <a:cs typeface="Arial" pitchFamily="34" charset="-120"/>
              </a:rPr>
              <a:t>Sources: AAC&amp;U (2021), How College Contributes to Workforce Success; NACE (2024) Career Readiness Competencies; HPU National C-Suite Executive Survey (2021)</a:t>
            </a:r>
            <a:endParaRPr lang="en-US" sz="1000" dirty="0"/>
          </a:p>
        </p:txBody>
      </p:sp>
      <p:sp>
        <p:nvSpPr>
          <p:cNvPr id="27" name="Text 21"/>
          <p:cNvSpPr txBox="1"/>
          <p:nvPr/>
        </p:nvSpPr>
        <p:spPr>
          <a:xfrm>
            <a:off x="11185855" y="6400800"/>
            <a:ext cx="457200" cy="274320"/>
          </a:xfrm>
          <a:prstGeom prst="rect">
            <a:avLst/>
          </a:prstGeom>
          <a:noFill/>
          <a:ln/>
        </p:spPr>
        <p:txBody>
          <a:bodyPr wrap="square" lIns="0" tIns="0" rIns="0" bIns="0" rtlCol="0" anchor="b"/>
          <a:lstStyle/>
          <a:p>
            <a:pPr marL="0" indent="0" algn="r">
              <a:buNone/>
            </a:pPr>
            <a:r>
              <a:rPr lang="en-US" sz="1000" dirty="0">
                <a:solidFill>
                  <a:srgbClr val="6B6B6B"/>
                </a:solidFill>
                <a:latin typeface="Arial" pitchFamily="34" charset="0"/>
                <a:ea typeface="Arial" pitchFamily="34" charset="-122"/>
                <a:cs typeface="Arial"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82880"/>
            <a:ext cx="7315200" cy="274320"/>
          </a:xfrm>
          <a:prstGeom prst="rect">
            <a:avLst/>
          </a:prstGeom>
          <a:noFill/>
          <a:ln/>
        </p:spPr>
        <p:txBody>
          <a:bodyPr wrap="square" lIns="0" tIns="0" rIns="0" bIns="0" rtlCol="0" anchor="ctr"/>
          <a:lstStyle/>
          <a:p>
            <a:pPr marL="0" indent="0">
              <a:buNone/>
            </a:pPr>
            <a:r>
              <a:rPr lang="en-US" sz="1100" b="1" kern="0" spc="300" dirty="0">
                <a:solidFill>
                  <a:srgbClr val="6B6B6B"/>
                </a:solidFill>
                <a:latin typeface="Arial" pitchFamily="34" charset="0"/>
                <a:ea typeface="Arial" pitchFamily="34" charset="-122"/>
                <a:cs typeface="Arial" pitchFamily="34" charset="-120"/>
              </a:rPr>
              <a:t>THE EMPLOYER VIEW</a:t>
            </a:r>
            <a:endParaRPr lang="en-US" sz="1100" dirty="0"/>
          </a:p>
        </p:txBody>
      </p:sp>
      <p:sp>
        <p:nvSpPr>
          <p:cNvPr id="3" name="Text 1"/>
          <p:cNvSpPr txBox="1"/>
          <p:nvPr/>
        </p:nvSpPr>
        <p:spPr>
          <a:xfrm>
            <a:off x="548640" y="411480"/>
            <a:ext cx="11094415" cy="822960"/>
          </a:xfrm>
          <a:prstGeom prst="rect">
            <a:avLst/>
          </a:prstGeom>
          <a:noFill/>
          <a:ln/>
        </p:spPr>
        <p:txBody>
          <a:bodyPr wrap="square" lIns="0" tIns="0" rIns="0" bIns="0" rtlCol="0" anchor="t"/>
          <a:lstStyle/>
          <a:p>
            <a:pPr marL="0" indent="0">
              <a:buNone/>
            </a:pPr>
            <a:r>
              <a:rPr lang="en-US" sz="3400" b="1" dirty="0">
                <a:solidFill>
                  <a:srgbClr val="850928"/>
                </a:solidFill>
                <a:latin typeface="Arial" pitchFamily="34" charset="0"/>
                <a:ea typeface="Arial" pitchFamily="34" charset="-122"/>
                <a:cs typeface="Arial" pitchFamily="34" charset="-120"/>
              </a:rPr>
              <a:t>…and we are not hitting the mark</a:t>
            </a:r>
            <a:endParaRPr lang="en-US" sz="3400" dirty="0"/>
          </a:p>
        </p:txBody>
      </p:sp>
      <p:graphicFrame>
        <p:nvGraphicFramePr>
          <p:cNvPr id="4" name="Chart 0"/>
          <p:cNvGraphicFramePr/>
          <p:nvPr/>
        </p:nvGraphicFramePr>
        <p:xfrm>
          <a:off x="548640" y="1280160"/>
          <a:ext cx="7406640" cy="4937760"/>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2"/>
          <p:cNvSpPr/>
          <p:nvPr/>
        </p:nvSpPr>
        <p:spPr>
          <a:xfrm>
            <a:off x="8412480" y="1463040"/>
            <a:ext cx="3246120" cy="4206240"/>
          </a:xfrm>
          <a:prstGeom prst="roundRect">
            <a:avLst>
              <a:gd name="adj" fmla="val 3380"/>
            </a:avLst>
          </a:prstGeom>
          <a:solidFill>
            <a:srgbClr val="850928"/>
          </a:solidFill>
          <a:ln w="12700">
            <a:solidFill>
              <a:srgbClr val="850928"/>
            </a:solidFill>
            <a:prstDash val="solid"/>
          </a:ln>
        </p:spPr>
        <p:txBody>
          <a:bodyPr/>
          <a:lstStyle/>
          <a:p>
            <a:endParaRPr lang="en-US"/>
          </a:p>
        </p:txBody>
      </p:sp>
      <p:sp>
        <p:nvSpPr>
          <p:cNvPr id="6" name="Text 3"/>
          <p:cNvSpPr txBox="1"/>
          <p:nvPr/>
        </p:nvSpPr>
        <p:spPr>
          <a:xfrm>
            <a:off x="8686800" y="1691640"/>
            <a:ext cx="2743200" cy="1188720"/>
          </a:xfrm>
          <a:prstGeom prst="rect">
            <a:avLst/>
          </a:prstGeom>
          <a:noFill/>
          <a:ln/>
        </p:spPr>
        <p:txBody>
          <a:bodyPr wrap="square" lIns="0" tIns="0" rIns="0" bIns="0" rtlCol="0" anchor="ctr"/>
          <a:lstStyle/>
          <a:p>
            <a:pPr marL="0" indent="0">
              <a:buNone/>
            </a:pPr>
            <a:r>
              <a:rPr lang="en-US" sz="8000" b="1" dirty="0">
                <a:solidFill>
                  <a:srgbClr val="FFFFFF"/>
                </a:solidFill>
                <a:latin typeface="Arial" pitchFamily="34" charset="0"/>
                <a:ea typeface="Arial" pitchFamily="34" charset="-122"/>
                <a:cs typeface="Arial" pitchFamily="34" charset="-120"/>
              </a:rPr>
              <a:t>21</a:t>
            </a:r>
            <a:endParaRPr lang="en-US" sz="8000" dirty="0"/>
          </a:p>
        </p:txBody>
      </p:sp>
      <p:sp>
        <p:nvSpPr>
          <p:cNvPr id="7" name="Text 4"/>
          <p:cNvSpPr txBox="1"/>
          <p:nvPr/>
        </p:nvSpPr>
        <p:spPr>
          <a:xfrm>
            <a:off x="8686800" y="2834640"/>
            <a:ext cx="2743200" cy="36576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point gap</a:t>
            </a:r>
            <a:endParaRPr lang="en-US" sz="2000" dirty="0"/>
          </a:p>
        </p:txBody>
      </p:sp>
      <p:sp>
        <p:nvSpPr>
          <p:cNvPr id="8" name="Text 5"/>
          <p:cNvSpPr txBox="1"/>
          <p:nvPr/>
        </p:nvSpPr>
        <p:spPr>
          <a:xfrm>
            <a:off x="8686800" y="3337560"/>
            <a:ext cx="2743200" cy="2103120"/>
          </a:xfrm>
          <a:prstGeom prst="rect">
            <a:avLst/>
          </a:prstGeom>
          <a:noFill/>
          <a:ln/>
        </p:spPr>
        <p:txBody>
          <a:bodyPr wrap="square" lIns="0" tIns="0" rIns="0" bIns="0" rtlCol="0" anchor="t"/>
          <a:lstStyle/>
          <a:p>
            <a:pPr marL="0" indent="0">
              <a:buNone/>
            </a:pPr>
            <a:r>
              <a:rPr lang="en-US" sz="1400" dirty="0">
                <a:solidFill>
                  <a:srgbClr val="FFFFFF"/>
                </a:solidFill>
                <a:latin typeface="Arial" pitchFamily="34" charset="0"/>
                <a:ea typeface="Arial" pitchFamily="34" charset="-122"/>
                <a:cs typeface="Arial" pitchFamily="34" charset="-120"/>
              </a:rPr>
              <a:t>Critical thinking shows the largest gap of any outcome: 60% of employers call it very important; only 39% say recent graduates are very well prepared.</a:t>
            </a:r>
            <a:endParaRPr lang="en-US" sz="1400" dirty="0"/>
          </a:p>
        </p:txBody>
      </p:sp>
      <p:sp>
        <p:nvSpPr>
          <p:cNvPr id="9" name="Text 6"/>
          <p:cNvSpPr txBox="1"/>
          <p:nvPr/>
        </p:nvSpPr>
        <p:spPr>
          <a:xfrm>
            <a:off x="548640" y="6400800"/>
            <a:ext cx="10362895" cy="274320"/>
          </a:xfrm>
          <a:prstGeom prst="rect">
            <a:avLst/>
          </a:prstGeom>
          <a:noFill/>
          <a:ln/>
        </p:spPr>
        <p:txBody>
          <a:bodyPr wrap="square" lIns="0" tIns="0" rIns="0" bIns="0" rtlCol="0" anchor="b"/>
          <a:lstStyle/>
          <a:p>
            <a:pPr marL="0" indent="0">
              <a:buNone/>
            </a:pPr>
            <a:r>
              <a:rPr lang="en-US" sz="1000" dirty="0">
                <a:solidFill>
                  <a:srgbClr val="6B6B6B"/>
                </a:solidFill>
                <a:latin typeface="Arial" pitchFamily="34" charset="0"/>
                <a:ea typeface="Arial" pitchFamily="34" charset="-122"/>
                <a:cs typeface="Arial" pitchFamily="34" charset="-120"/>
              </a:rPr>
              <a:t>Source: AAC&amp;U (2021), How College Contributes to Workforce Success — survey of 496 executives and hiring managers. See also Flaherty (2021), Inside Higher Ed.</a:t>
            </a:r>
            <a:endParaRPr lang="en-US" sz="1000" dirty="0"/>
          </a:p>
        </p:txBody>
      </p:sp>
      <p:sp>
        <p:nvSpPr>
          <p:cNvPr id="10" name="Text 7"/>
          <p:cNvSpPr txBox="1"/>
          <p:nvPr/>
        </p:nvSpPr>
        <p:spPr>
          <a:xfrm>
            <a:off x="11185855" y="6400800"/>
            <a:ext cx="457200" cy="274320"/>
          </a:xfrm>
          <a:prstGeom prst="rect">
            <a:avLst/>
          </a:prstGeom>
          <a:noFill/>
          <a:ln/>
        </p:spPr>
        <p:txBody>
          <a:bodyPr wrap="square" lIns="0" tIns="0" rIns="0" bIns="0" rtlCol="0" anchor="b"/>
          <a:lstStyle/>
          <a:p>
            <a:pPr marL="0" indent="0" algn="r">
              <a:buNone/>
            </a:pPr>
            <a:r>
              <a:rPr lang="en-US" sz="1000" dirty="0">
                <a:solidFill>
                  <a:srgbClr val="6B6B6B"/>
                </a:solidFill>
                <a:latin typeface="Arial" pitchFamily="34" charset="0"/>
                <a:ea typeface="Arial" pitchFamily="34" charset="-122"/>
                <a:cs typeface="Arial"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82880"/>
            <a:ext cx="7315200" cy="274320"/>
          </a:xfrm>
          <a:prstGeom prst="rect">
            <a:avLst/>
          </a:prstGeom>
          <a:noFill/>
          <a:ln/>
        </p:spPr>
        <p:txBody>
          <a:bodyPr wrap="square" lIns="0" tIns="0" rIns="0" bIns="0" rtlCol="0" anchor="ctr"/>
          <a:lstStyle/>
          <a:p>
            <a:pPr marL="0" indent="0">
              <a:buNone/>
            </a:pPr>
            <a:r>
              <a:rPr lang="en-US" sz="1100" b="1" kern="0" spc="300" dirty="0">
                <a:solidFill>
                  <a:srgbClr val="6B6B6B"/>
                </a:solidFill>
                <a:latin typeface="Arial" pitchFamily="34" charset="0"/>
                <a:ea typeface="Arial" pitchFamily="34" charset="-122"/>
                <a:cs typeface="Arial" pitchFamily="34" charset="-120"/>
              </a:rPr>
              <a:t>THE EMPLOYER VIEW</a:t>
            </a:r>
            <a:endParaRPr lang="en-US" sz="1100" dirty="0"/>
          </a:p>
        </p:txBody>
      </p:sp>
      <p:sp>
        <p:nvSpPr>
          <p:cNvPr id="3" name="Text 1"/>
          <p:cNvSpPr txBox="1"/>
          <p:nvPr/>
        </p:nvSpPr>
        <p:spPr>
          <a:xfrm>
            <a:off x="548640" y="411480"/>
            <a:ext cx="11094415" cy="822960"/>
          </a:xfrm>
          <a:prstGeom prst="rect">
            <a:avLst/>
          </a:prstGeom>
          <a:noFill/>
          <a:ln/>
        </p:spPr>
        <p:txBody>
          <a:bodyPr wrap="square" lIns="0" tIns="0" rIns="0" bIns="0" rtlCol="0" anchor="t"/>
          <a:lstStyle/>
          <a:p>
            <a:pPr marL="0" indent="0">
              <a:buNone/>
            </a:pPr>
            <a:r>
              <a:rPr lang="en-US" sz="3400" b="1" dirty="0">
                <a:solidFill>
                  <a:srgbClr val="850928"/>
                </a:solidFill>
                <a:latin typeface="Arial" pitchFamily="34" charset="0"/>
                <a:ea typeface="Arial" pitchFamily="34" charset="-122"/>
                <a:cs typeface="Arial" pitchFamily="34" charset="-120"/>
              </a:rPr>
              <a:t>The gap has real consequences</a:t>
            </a:r>
            <a:endParaRPr lang="en-US" sz="3400" dirty="0"/>
          </a:p>
        </p:txBody>
      </p:sp>
      <p:sp>
        <p:nvSpPr>
          <p:cNvPr id="4" name="Shape 2"/>
          <p:cNvSpPr/>
          <p:nvPr/>
        </p:nvSpPr>
        <p:spPr>
          <a:xfrm>
            <a:off x="548640" y="1417320"/>
            <a:ext cx="5394960" cy="2057400"/>
          </a:xfrm>
          <a:prstGeom prst="roundRect">
            <a:avLst>
              <a:gd name="adj" fmla="val 5333"/>
            </a:avLst>
          </a:prstGeom>
          <a:solidFill>
            <a:srgbClr val="F8ECEF"/>
          </a:solidFill>
          <a:ln w="12700">
            <a:solidFill>
              <a:srgbClr val="F8ECEF"/>
            </a:solidFill>
            <a:prstDash val="solid"/>
          </a:ln>
        </p:spPr>
        <p:txBody>
          <a:bodyPr/>
          <a:lstStyle/>
          <a:p>
            <a:endParaRPr lang="en-US"/>
          </a:p>
        </p:txBody>
      </p:sp>
      <p:sp>
        <p:nvSpPr>
          <p:cNvPr id="5" name="Text 3"/>
          <p:cNvSpPr txBox="1"/>
          <p:nvPr/>
        </p:nvSpPr>
        <p:spPr>
          <a:xfrm>
            <a:off x="868680" y="1691640"/>
            <a:ext cx="1920240" cy="1005840"/>
          </a:xfrm>
          <a:prstGeom prst="rect">
            <a:avLst/>
          </a:prstGeom>
          <a:noFill/>
          <a:ln/>
        </p:spPr>
        <p:txBody>
          <a:bodyPr wrap="square" lIns="0" tIns="0" rIns="0" bIns="0" rtlCol="0" anchor="ctr"/>
          <a:lstStyle/>
          <a:p>
            <a:pPr marL="0" indent="0">
              <a:buNone/>
            </a:pPr>
            <a:r>
              <a:rPr lang="en-US" sz="4800" b="1" dirty="0">
                <a:solidFill>
                  <a:srgbClr val="850928"/>
                </a:solidFill>
                <a:latin typeface="Arial" pitchFamily="34" charset="0"/>
                <a:ea typeface="Arial" pitchFamily="34" charset="-122"/>
                <a:cs typeface="Arial" pitchFamily="34" charset="-120"/>
              </a:rPr>
              <a:t>13%</a:t>
            </a:r>
            <a:endParaRPr lang="en-US" sz="4800" dirty="0"/>
          </a:p>
        </p:txBody>
      </p:sp>
      <p:sp>
        <p:nvSpPr>
          <p:cNvPr id="6" name="Text 4"/>
          <p:cNvSpPr txBox="1"/>
          <p:nvPr/>
        </p:nvSpPr>
        <p:spPr>
          <a:xfrm>
            <a:off x="2880360" y="1691640"/>
            <a:ext cx="2743200" cy="1188720"/>
          </a:xfrm>
          <a:prstGeom prst="rect">
            <a:avLst/>
          </a:prstGeom>
          <a:noFill/>
          <a:ln/>
        </p:spPr>
        <p:txBody>
          <a:bodyPr wrap="square" lIns="0" tIns="0" rIns="0" bIns="0" rtlCol="0" anchor="ctr"/>
          <a:lstStyle/>
          <a:p>
            <a:pPr marL="0" indent="0">
              <a:buNone/>
            </a:pPr>
            <a:r>
              <a:rPr lang="en-US" sz="1500" dirty="0">
                <a:solidFill>
                  <a:srgbClr val="2B2B2B"/>
                </a:solidFill>
                <a:latin typeface="Arial" pitchFamily="34" charset="0"/>
                <a:ea typeface="Arial" pitchFamily="34" charset="-122"/>
                <a:cs typeface="Arial" pitchFamily="34" charset="-120"/>
              </a:rPr>
              <a:t>of recent college hires fail because they can’t take feedback — a lack of coachability</a:t>
            </a:r>
            <a:endParaRPr lang="en-US" sz="1500" dirty="0"/>
          </a:p>
        </p:txBody>
      </p:sp>
      <p:sp>
        <p:nvSpPr>
          <p:cNvPr id="7" name="Text 5"/>
          <p:cNvSpPr txBox="1"/>
          <p:nvPr/>
        </p:nvSpPr>
        <p:spPr>
          <a:xfrm>
            <a:off x="2880360" y="2971800"/>
            <a:ext cx="2743200" cy="274320"/>
          </a:xfrm>
          <a:prstGeom prst="rect">
            <a:avLst/>
          </a:prstGeom>
          <a:noFill/>
          <a:ln/>
        </p:spPr>
        <p:txBody>
          <a:bodyPr wrap="square" lIns="0" tIns="0" rIns="0" bIns="0" rtlCol="0" anchor="ctr"/>
          <a:lstStyle/>
          <a:p>
            <a:pPr marL="0" indent="0">
              <a:buNone/>
            </a:pPr>
            <a:r>
              <a:rPr lang="en-US" sz="1000" i="1" dirty="0">
                <a:solidFill>
                  <a:srgbClr val="6B6B6B"/>
                </a:solidFill>
                <a:latin typeface="Arial" pitchFamily="34" charset="0"/>
                <a:ea typeface="Arial" pitchFamily="34" charset="-122"/>
                <a:cs typeface="Arial" pitchFamily="34" charset="-120"/>
              </a:rPr>
              <a:t>HPU National C-Suite Executive Survey (2021)</a:t>
            </a:r>
            <a:endParaRPr lang="en-US" sz="1000" dirty="0"/>
          </a:p>
        </p:txBody>
      </p:sp>
      <p:sp>
        <p:nvSpPr>
          <p:cNvPr id="8" name="Shape 6"/>
          <p:cNvSpPr/>
          <p:nvPr/>
        </p:nvSpPr>
        <p:spPr>
          <a:xfrm>
            <a:off x="6245352" y="1417320"/>
            <a:ext cx="5394960" cy="2057400"/>
          </a:xfrm>
          <a:prstGeom prst="roundRect">
            <a:avLst>
              <a:gd name="adj" fmla="val 5333"/>
            </a:avLst>
          </a:prstGeom>
          <a:solidFill>
            <a:srgbClr val="F8ECEF"/>
          </a:solidFill>
          <a:ln w="12700">
            <a:solidFill>
              <a:srgbClr val="F8ECEF"/>
            </a:solidFill>
            <a:prstDash val="solid"/>
          </a:ln>
        </p:spPr>
        <p:txBody>
          <a:bodyPr/>
          <a:lstStyle/>
          <a:p>
            <a:endParaRPr lang="en-US"/>
          </a:p>
        </p:txBody>
      </p:sp>
      <p:sp>
        <p:nvSpPr>
          <p:cNvPr id="9" name="Text 7"/>
          <p:cNvSpPr txBox="1"/>
          <p:nvPr/>
        </p:nvSpPr>
        <p:spPr>
          <a:xfrm>
            <a:off x="6565392" y="1691640"/>
            <a:ext cx="1920240" cy="1005840"/>
          </a:xfrm>
          <a:prstGeom prst="rect">
            <a:avLst/>
          </a:prstGeom>
          <a:noFill/>
          <a:ln/>
        </p:spPr>
        <p:txBody>
          <a:bodyPr wrap="square" lIns="0" tIns="0" rIns="0" bIns="0" rtlCol="0" anchor="ctr"/>
          <a:lstStyle/>
          <a:p>
            <a:pPr marL="0" indent="0">
              <a:buNone/>
            </a:pPr>
            <a:r>
              <a:rPr lang="en-US" sz="4800" b="1" dirty="0">
                <a:solidFill>
                  <a:srgbClr val="850928"/>
                </a:solidFill>
                <a:latin typeface="Arial" pitchFamily="34" charset="0"/>
                <a:ea typeface="Arial" pitchFamily="34" charset="-122"/>
                <a:cs typeface="Arial" pitchFamily="34" charset="-120"/>
              </a:rPr>
              <a:t>80%+</a:t>
            </a:r>
            <a:endParaRPr lang="en-US" sz="4800" dirty="0"/>
          </a:p>
        </p:txBody>
      </p:sp>
      <p:sp>
        <p:nvSpPr>
          <p:cNvPr id="10" name="Text 8"/>
          <p:cNvSpPr txBox="1"/>
          <p:nvPr/>
        </p:nvSpPr>
        <p:spPr>
          <a:xfrm>
            <a:off x="8577072" y="1691640"/>
            <a:ext cx="2743200" cy="1188720"/>
          </a:xfrm>
          <a:prstGeom prst="rect">
            <a:avLst/>
          </a:prstGeom>
          <a:noFill/>
          <a:ln/>
        </p:spPr>
        <p:txBody>
          <a:bodyPr wrap="square" lIns="0" tIns="0" rIns="0" bIns="0" rtlCol="0" anchor="ctr"/>
          <a:lstStyle/>
          <a:p>
            <a:pPr marL="0" indent="0">
              <a:buNone/>
            </a:pPr>
            <a:r>
              <a:rPr lang="en-US" sz="1500" dirty="0">
                <a:solidFill>
                  <a:srgbClr val="2B2B2B"/>
                </a:solidFill>
                <a:latin typeface="Arial" pitchFamily="34" charset="0"/>
                <a:ea typeface="Arial" pitchFamily="34" charset="-122"/>
                <a:cs typeface="Arial" pitchFamily="34" charset="-120"/>
              </a:rPr>
              <a:t>of CEOs weigh ethical judgment when hiring — one of only five skills so widely valued</a:t>
            </a:r>
            <a:endParaRPr lang="en-US" sz="1500" dirty="0"/>
          </a:p>
        </p:txBody>
      </p:sp>
      <p:sp>
        <p:nvSpPr>
          <p:cNvPr id="11" name="Text 9"/>
          <p:cNvSpPr txBox="1"/>
          <p:nvPr/>
        </p:nvSpPr>
        <p:spPr>
          <a:xfrm>
            <a:off x="8577072" y="2971800"/>
            <a:ext cx="2743200" cy="274320"/>
          </a:xfrm>
          <a:prstGeom prst="rect">
            <a:avLst/>
          </a:prstGeom>
          <a:noFill/>
          <a:ln/>
        </p:spPr>
        <p:txBody>
          <a:bodyPr wrap="square" lIns="0" tIns="0" rIns="0" bIns="0" rtlCol="0" anchor="ctr"/>
          <a:lstStyle/>
          <a:p>
            <a:pPr marL="0" indent="0">
              <a:buNone/>
            </a:pPr>
            <a:r>
              <a:rPr lang="en-US" sz="1000" i="1" dirty="0">
                <a:solidFill>
                  <a:srgbClr val="6B6B6B"/>
                </a:solidFill>
                <a:latin typeface="Arial" pitchFamily="34" charset="0"/>
                <a:ea typeface="Arial" pitchFamily="34" charset="-122"/>
                <a:cs typeface="Arial" pitchFamily="34" charset="-120"/>
              </a:rPr>
              <a:t>Hart Research Associates (2015)</a:t>
            </a:r>
            <a:endParaRPr lang="en-US" sz="1000" dirty="0"/>
          </a:p>
        </p:txBody>
      </p:sp>
      <p:sp>
        <p:nvSpPr>
          <p:cNvPr id="12" name="Shape 10"/>
          <p:cNvSpPr/>
          <p:nvPr/>
        </p:nvSpPr>
        <p:spPr>
          <a:xfrm>
            <a:off x="548640" y="3749040"/>
            <a:ext cx="5394960" cy="2057400"/>
          </a:xfrm>
          <a:prstGeom prst="roundRect">
            <a:avLst>
              <a:gd name="adj" fmla="val 5333"/>
            </a:avLst>
          </a:prstGeom>
          <a:solidFill>
            <a:srgbClr val="F8ECEF"/>
          </a:solidFill>
          <a:ln w="12700">
            <a:solidFill>
              <a:srgbClr val="F8ECEF"/>
            </a:solidFill>
            <a:prstDash val="solid"/>
          </a:ln>
        </p:spPr>
        <p:txBody>
          <a:bodyPr/>
          <a:lstStyle/>
          <a:p>
            <a:endParaRPr lang="en-US"/>
          </a:p>
        </p:txBody>
      </p:sp>
      <p:sp>
        <p:nvSpPr>
          <p:cNvPr id="13" name="Text 11"/>
          <p:cNvSpPr txBox="1"/>
          <p:nvPr/>
        </p:nvSpPr>
        <p:spPr>
          <a:xfrm>
            <a:off x="868680" y="4023360"/>
            <a:ext cx="1920240" cy="1005840"/>
          </a:xfrm>
          <a:prstGeom prst="rect">
            <a:avLst/>
          </a:prstGeom>
          <a:noFill/>
          <a:ln/>
        </p:spPr>
        <p:txBody>
          <a:bodyPr wrap="square" lIns="0" tIns="0" rIns="0" bIns="0" rtlCol="0" anchor="ctr"/>
          <a:lstStyle/>
          <a:p>
            <a:pPr marL="0" indent="0">
              <a:buNone/>
            </a:pPr>
            <a:r>
              <a:rPr lang="en-US" sz="4800" b="1" dirty="0">
                <a:solidFill>
                  <a:srgbClr val="850928"/>
                </a:solidFill>
                <a:latin typeface="Arial" pitchFamily="34" charset="0"/>
                <a:ea typeface="Arial" pitchFamily="34" charset="-122"/>
                <a:cs typeface="Arial" pitchFamily="34" charset="-120"/>
              </a:rPr>
              <a:t>94%</a:t>
            </a:r>
            <a:endParaRPr lang="en-US" sz="4800" dirty="0"/>
          </a:p>
        </p:txBody>
      </p:sp>
      <p:sp>
        <p:nvSpPr>
          <p:cNvPr id="14" name="Text 12"/>
          <p:cNvSpPr txBox="1"/>
          <p:nvPr/>
        </p:nvSpPr>
        <p:spPr>
          <a:xfrm>
            <a:off x="2880360" y="4023360"/>
            <a:ext cx="2743200" cy="1188720"/>
          </a:xfrm>
          <a:prstGeom prst="rect">
            <a:avLst/>
          </a:prstGeom>
          <a:noFill/>
          <a:ln/>
        </p:spPr>
        <p:txBody>
          <a:bodyPr wrap="square" lIns="0" tIns="0" rIns="0" bIns="0" rtlCol="0" anchor="ctr"/>
          <a:lstStyle/>
          <a:p>
            <a:pPr marL="0" indent="0">
              <a:buNone/>
            </a:pPr>
            <a:r>
              <a:rPr lang="en-US" sz="1500" dirty="0">
                <a:solidFill>
                  <a:srgbClr val="2B2B2B"/>
                </a:solidFill>
                <a:latin typeface="Arial" pitchFamily="34" charset="0"/>
                <a:ea typeface="Arial" pitchFamily="34" charset="-122"/>
                <a:cs typeface="Arial" pitchFamily="34" charset="-120"/>
              </a:rPr>
              <a:t>of employers rate emotional intelligence abilities like resilience as important</a:t>
            </a:r>
            <a:endParaRPr lang="en-US" sz="1500" dirty="0"/>
          </a:p>
        </p:txBody>
      </p:sp>
      <p:sp>
        <p:nvSpPr>
          <p:cNvPr id="15" name="Text 13"/>
          <p:cNvSpPr txBox="1"/>
          <p:nvPr/>
        </p:nvSpPr>
        <p:spPr>
          <a:xfrm>
            <a:off x="2880360" y="5303520"/>
            <a:ext cx="2743200" cy="274320"/>
          </a:xfrm>
          <a:prstGeom prst="rect">
            <a:avLst/>
          </a:prstGeom>
          <a:noFill/>
          <a:ln/>
        </p:spPr>
        <p:txBody>
          <a:bodyPr wrap="square" lIns="0" tIns="0" rIns="0" bIns="0" rtlCol="0" anchor="ctr"/>
          <a:lstStyle/>
          <a:p>
            <a:pPr marL="0" indent="0">
              <a:buNone/>
            </a:pPr>
            <a:r>
              <a:rPr lang="en-US" sz="1000" i="1" dirty="0">
                <a:solidFill>
                  <a:srgbClr val="6B6B6B"/>
                </a:solidFill>
                <a:latin typeface="Arial" pitchFamily="34" charset="0"/>
                <a:ea typeface="Arial" pitchFamily="34" charset="-122"/>
                <a:cs typeface="Arial" pitchFamily="34" charset="-120"/>
              </a:rPr>
              <a:t>AAC&amp;U (2021)</a:t>
            </a:r>
            <a:endParaRPr lang="en-US" sz="1000" dirty="0"/>
          </a:p>
        </p:txBody>
      </p:sp>
      <p:sp>
        <p:nvSpPr>
          <p:cNvPr id="16" name="Shape 14"/>
          <p:cNvSpPr/>
          <p:nvPr/>
        </p:nvSpPr>
        <p:spPr>
          <a:xfrm>
            <a:off x="6245352" y="3749040"/>
            <a:ext cx="5394960" cy="2057400"/>
          </a:xfrm>
          <a:prstGeom prst="roundRect">
            <a:avLst>
              <a:gd name="adj" fmla="val 5333"/>
            </a:avLst>
          </a:prstGeom>
          <a:solidFill>
            <a:srgbClr val="850928"/>
          </a:solidFill>
          <a:ln w="12700">
            <a:solidFill>
              <a:srgbClr val="850928"/>
            </a:solidFill>
            <a:prstDash val="solid"/>
          </a:ln>
        </p:spPr>
        <p:txBody>
          <a:bodyPr/>
          <a:lstStyle/>
          <a:p>
            <a:endParaRPr lang="en-US"/>
          </a:p>
        </p:txBody>
      </p:sp>
      <p:sp>
        <p:nvSpPr>
          <p:cNvPr id="17" name="Text 15"/>
          <p:cNvSpPr txBox="1"/>
          <p:nvPr/>
        </p:nvSpPr>
        <p:spPr>
          <a:xfrm>
            <a:off x="6565392" y="4023360"/>
            <a:ext cx="1920240" cy="1005840"/>
          </a:xfrm>
          <a:prstGeom prst="rect">
            <a:avLst/>
          </a:prstGeom>
          <a:noFill/>
          <a:ln/>
        </p:spPr>
        <p:txBody>
          <a:bodyPr wrap="square" lIns="0" tIns="0" rIns="0" bIns="0" rtlCol="0" anchor="ctr"/>
          <a:lstStyle/>
          <a:p>
            <a:pPr marL="0" indent="0">
              <a:buNone/>
            </a:pPr>
            <a:r>
              <a:rPr lang="en-US" sz="4800" b="1" dirty="0">
                <a:solidFill>
                  <a:srgbClr val="FFFFFF"/>
                </a:solidFill>
                <a:latin typeface="Arial" pitchFamily="34" charset="0"/>
                <a:ea typeface="Arial" pitchFamily="34" charset="-122"/>
                <a:cs typeface="Arial" pitchFamily="34" charset="-120"/>
              </a:rPr>
              <a:t>77%</a:t>
            </a:r>
            <a:endParaRPr lang="en-US" sz="4800" dirty="0"/>
          </a:p>
        </p:txBody>
      </p:sp>
      <p:sp>
        <p:nvSpPr>
          <p:cNvPr id="18" name="Text 16"/>
          <p:cNvSpPr txBox="1"/>
          <p:nvPr/>
        </p:nvSpPr>
        <p:spPr>
          <a:xfrm>
            <a:off x="8577072" y="4023360"/>
            <a:ext cx="2743200" cy="1188720"/>
          </a:xfrm>
          <a:prstGeom prst="rect">
            <a:avLst/>
          </a:prstGeom>
          <a:noFill/>
          <a:ln/>
        </p:spPr>
        <p:txBody>
          <a:bodyPr wrap="square" lIns="0" tIns="0" rIns="0" bIns="0" rtlCol="0" anchor="ctr"/>
          <a:lstStyle/>
          <a:p>
            <a:pPr marL="0" indent="0">
              <a:buNone/>
            </a:pPr>
            <a:r>
              <a:rPr lang="en-US" sz="1500" dirty="0">
                <a:solidFill>
                  <a:srgbClr val="FFFFFF"/>
                </a:solidFill>
                <a:latin typeface="Arial" pitchFamily="34" charset="0"/>
                <a:ea typeface="Arial" pitchFamily="34" charset="-122"/>
                <a:cs typeface="Arial" pitchFamily="34" charset="-120"/>
              </a:rPr>
              <a:t>of high school seniors say an education that prepares them for a job is best for them</a:t>
            </a:r>
            <a:endParaRPr lang="en-US" sz="1500" dirty="0"/>
          </a:p>
        </p:txBody>
      </p:sp>
      <p:sp>
        <p:nvSpPr>
          <p:cNvPr id="19" name="Text 17"/>
          <p:cNvSpPr txBox="1"/>
          <p:nvPr/>
        </p:nvSpPr>
        <p:spPr>
          <a:xfrm>
            <a:off x="8577072" y="5303520"/>
            <a:ext cx="2743200" cy="274320"/>
          </a:xfrm>
          <a:prstGeom prst="rect">
            <a:avLst/>
          </a:prstGeom>
          <a:noFill/>
          <a:ln/>
        </p:spPr>
        <p:txBody>
          <a:bodyPr wrap="square" lIns="0" tIns="0" rIns="0" bIns="0" rtlCol="0" anchor="ctr"/>
          <a:lstStyle/>
          <a:p>
            <a:pPr marL="0" indent="0">
              <a:buNone/>
            </a:pPr>
            <a:r>
              <a:rPr lang="en-US" sz="1000" i="1" dirty="0">
                <a:solidFill>
                  <a:srgbClr val="F2C9D3"/>
                </a:solidFill>
                <a:latin typeface="Arial" pitchFamily="34" charset="0"/>
                <a:ea typeface="Arial" pitchFamily="34" charset="-122"/>
                <a:cs typeface="Arial" pitchFamily="34" charset="-120"/>
              </a:rPr>
              <a:t>Art &amp; Science Group studentPOLL (2022)</a:t>
            </a:r>
            <a:endParaRPr lang="en-US" sz="1000" dirty="0"/>
          </a:p>
        </p:txBody>
      </p:sp>
      <p:sp>
        <p:nvSpPr>
          <p:cNvPr id="20" name="Text 18"/>
          <p:cNvSpPr txBox="1"/>
          <p:nvPr/>
        </p:nvSpPr>
        <p:spPr>
          <a:xfrm>
            <a:off x="11185855" y="6400800"/>
            <a:ext cx="457200" cy="274320"/>
          </a:xfrm>
          <a:prstGeom prst="rect">
            <a:avLst/>
          </a:prstGeom>
          <a:noFill/>
          <a:ln/>
        </p:spPr>
        <p:txBody>
          <a:bodyPr wrap="square" lIns="0" tIns="0" rIns="0" bIns="0" rtlCol="0" anchor="b"/>
          <a:lstStyle/>
          <a:p>
            <a:pPr marL="0" indent="0" algn="r">
              <a:buNone/>
            </a:pPr>
            <a:r>
              <a:rPr lang="en-US" sz="1000" dirty="0">
                <a:solidFill>
                  <a:srgbClr val="6B6B6B"/>
                </a:solidFill>
                <a:latin typeface="Arial" pitchFamily="34" charset="0"/>
                <a:ea typeface="Arial" pitchFamily="34" charset="-122"/>
                <a:cs typeface="Arial"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868680" y="777240"/>
            <a:ext cx="3566160" cy="5303520"/>
          </a:xfrm>
          <a:prstGeom prst="rect">
            <a:avLst/>
          </a:prstGeom>
          <a:solidFill>
            <a:srgbClr val="5E0620"/>
          </a:solidFill>
          <a:ln w="12700">
            <a:solidFill>
              <a:srgbClr val="5E0620"/>
            </a:solidFill>
            <a:prstDash val="solid"/>
          </a:ln>
          <a:effectLst>
            <a:outerShdw blurRad="152400" dist="76200" dir="2700000" algn="bl" rotWithShape="0">
              <a:srgbClr val="000000">
                <a:alpha val="35000"/>
              </a:srgbClr>
            </a:outerShdw>
          </a:effectLst>
        </p:spPr>
        <p:txBody>
          <a:bodyPr/>
          <a:lstStyle/>
          <a:p>
            <a:endParaRPr lang="en-US"/>
          </a:p>
        </p:txBody>
      </p:sp>
      <p:sp>
        <p:nvSpPr>
          <p:cNvPr id="3" name="Shape 1"/>
          <p:cNvSpPr/>
          <p:nvPr/>
        </p:nvSpPr>
        <p:spPr>
          <a:xfrm>
            <a:off x="868680" y="777240"/>
            <a:ext cx="201168" cy="5303520"/>
          </a:xfrm>
          <a:prstGeom prst="rect">
            <a:avLst/>
          </a:prstGeom>
          <a:solidFill>
            <a:srgbClr val="44040F"/>
          </a:solidFill>
          <a:ln w="12700">
            <a:solidFill>
              <a:srgbClr val="44040F"/>
            </a:solidFill>
            <a:prstDash val="solid"/>
          </a:ln>
        </p:spPr>
        <p:txBody>
          <a:bodyPr/>
          <a:lstStyle/>
          <a:p>
            <a:endParaRPr lang="en-US"/>
          </a:p>
        </p:txBody>
      </p:sp>
      <p:sp>
        <p:nvSpPr>
          <p:cNvPr id="4" name="Text 2"/>
          <p:cNvSpPr txBox="1"/>
          <p:nvPr/>
        </p:nvSpPr>
        <p:spPr>
          <a:xfrm>
            <a:off x="1325880" y="1280160"/>
            <a:ext cx="2788920" cy="2011680"/>
          </a:xfrm>
          <a:prstGeom prst="rect">
            <a:avLst/>
          </a:prstGeom>
          <a:noFill/>
          <a:ln/>
        </p:spPr>
        <p:txBody>
          <a:bodyPr wrap="square" lIns="0" tIns="0" rIns="0" bIns="0" rtlCol="0" anchor="t"/>
          <a:lstStyle/>
          <a:p>
            <a:pPr marL="0" indent="0">
              <a:buNone/>
            </a:pPr>
            <a:r>
              <a:rPr lang="en-US" sz="2500" b="1" dirty="0">
                <a:solidFill>
                  <a:srgbClr val="FFFFFF"/>
                </a:solidFill>
                <a:latin typeface="Cambria" pitchFamily="34" charset="0"/>
                <a:ea typeface="Cambria" pitchFamily="34" charset="-122"/>
                <a:cs typeface="Cambria" pitchFamily="34" charset="-120"/>
              </a:rPr>
              <a:t>Teaching Life Skills in the Liberal Arts and Sciences</a:t>
            </a:r>
            <a:endParaRPr lang="en-US" sz="2500" dirty="0"/>
          </a:p>
        </p:txBody>
      </p:sp>
      <p:sp>
        <p:nvSpPr>
          <p:cNvPr id="5" name="Text 3"/>
          <p:cNvSpPr txBox="1"/>
          <p:nvPr/>
        </p:nvSpPr>
        <p:spPr>
          <a:xfrm>
            <a:off x="1325880" y="3291840"/>
            <a:ext cx="2788920" cy="822960"/>
          </a:xfrm>
          <a:prstGeom prst="rect">
            <a:avLst/>
          </a:prstGeom>
          <a:noFill/>
          <a:ln/>
        </p:spPr>
        <p:txBody>
          <a:bodyPr wrap="square" lIns="0" tIns="0" rIns="0" bIns="0" rtlCol="0" anchor="t"/>
          <a:lstStyle/>
          <a:p>
            <a:pPr marL="0" indent="0">
              <a:buNone/>
            </a:pPr>
            <a:r>
              <a:rPr lang="en-US" sz="1500" i="1" dirty="0">
                <a:solidFill>
                  <a:srgbClr val="F2C9D3"/>
                </a:solidFill>
                <a:latin typeface="Cambria" pitchFamily="34" charset="0"/>
                <a:ea typeface="Cambria" pitchFamily="34" charset="-122"/>
                <a:cs typeface="Cambria" pitchFamily="34" charset="-120"/>
              </a:rPr>
              <a:t>Preparing Students for Success Beyond the Classroom</a:t>
            </a:r>
            <a:endParaRPr lang="en-US" sz="1500" dirty="0"/>
          </a:p>
        </p:txBody>
      </p:sp>
      <p:sp>
        <p:nvSpPr>
          <p:cNvPr id="6" name="Text 4"/>
          <p:cNvSpPr txBox="1"/>
          <p:nvPr/>
        </p:nvSpPr>
        <p:spPr>
          <a:xfrm>
            <a:off x="1325880" y="4937760"/>
            <a:ext cx="2788920" cy="365760"/>
          </a:xfrm>
          <a:prstGeom prst="rect">
            <a:avLst/>
          </a:prstGeom>
          <a:noFill/>
          <a:ln/>
        </p:spPr>
        <p:txBody>
          <a:bodyPr wrap="square" lIns="0" tIns="0" rIns="0" bIns="0" rtlCol="0" anchor="ctr"/>
          <a:lstStyle/>
          <a:p>
            <a:pPr marL="0" indent="0">
              <a:buNone/>
            </a:pPr>
            <a:r>
              <a:rPr lang="en-US" sz="1500" b="1" dirty="0">
                <a:solidFill>
                  <a:srgbClr val="FFFFFF"/>
                </a:solidFill>
                <a:latin typeface="Arial" pitchFamily="34" charset="0"/>
                <a:ea typeface="Arial" pitchFamily="34" charset="-122"/>
                <a:cs typeface="Arial" pitchFamily="34" charset="-120"/>
              </a:rPr>
              <a:t>Angela C. Bauer</a:t>
            </a:r>
            <a:endParaRPr lang="en-US" sz="1500" dirty="0"/>
          </a:p>
        </p:txBody>
      </p:sp>
      <p:sp>
        <p:nvSpPr>
          <p:cNvPr id="7" name="Text 5"/>
          <p:cNvSpPr txBox="1"/>
          <p:nvPr/>
        </p:nvSpPr>
        <p:spPr>
          <a:xfrm>
            <a:off x="1325880" y="5394960"/>
            <a:ext cx="2788920" cy="320040"/>
          </a:xfrm>
          <a:prstGeom prst="rect">
            <a:avLst/>
          </a:prstGeom>
          <a:noFill/>
          <a:ln/>
        </p:spPr>
        <p:txBody>
          <a:bodyPr wrap="square" lIns="0" tIns="0" rIns="0" bIns="0" rtlCol="0" anchor="ctr"/>
          <a:lstStyle/>
          <a:p>
            <a:pPr marL="0" indent="0">
              <a:buNone/>
            </a:pPr>
            <a:r>
              <a:rPr lang="en-US" sz="1200" dirty="0">
                <a:solidFill>
                  <a:srgbClr val="F2C9D3"/>
                </a:solidFill>
                <a:latin typeface="Arial" pitchFamily="34" charset="0"/>
                <a:ea typeface="Arial" pitchFamily="34" charset="-122"/>
                <a:cs typeface="Arial" pitchFamily="34" charset="-120"/>
              </a:rPr>
              <a:t>Routledge</a:t>
            </a:r>
            <a:endParaRPr lang="en-US" sz="1200" dirty="0"/>
          </a:p>
        </p:txBody>
      </p:sp>
      <p:sp>
        <p:nvSpPr>
          <p:cNvPr id="8" name="Text 6"/>
          <p:cNvSpPr txBox="1"/>
          <p:nvPr/>
        </p:nvSpPr>
        <p:spPr>
          <a:xfrm>
            <a:off x="5166360" y="777240"/>
            <a:ext cx="6492240" cy="274320"/>
          </a:xfrm>
          <a:prstGeom prst="rect">
            <a:avLst/>
          </a:prstGeom>
          <a:noFill/>
          <a:ln/>
        </p:spPr>
        <p:txBody>
          <a:bodyPr wrap="square" lIns="0" tIns="0" rIns="0" bIns="0" rtlCol="0" anchor="ctr"/>
          <a:lstStyle/>
          <a:p>
            <a:pPr marL="0" indent="0">
              <a:buNone/>
            </a:pPr>
            <a:r>
              <a:rPr lang="en-US" sz="1100" b="1" kern="0" spc="300" dirty="0">
                <a:solidFill>
                  <a:srgbClr val="6B6B6B"/>
                </a:solidFill>
                <a:latin typeface="Arial" pitchFamily="34" charset="0"/>
                <a:ea typeface="Arial" pitchFamily="34" charset="-122"/>
                <a:cs typeface="Arial" pitchFamily="34" charset="-120"/>
              </a:rPr>
              <a:t>WHY I WROTE THE BOOK</a:t>
            </a:r>
            <a:endParaRPr lang="en-US" sz="1100" dirty="0"/>
          </a:p>
        </p:txBody>
      </p:sp>
      <p:sp>
        <p:nvSpPr>
          <p:cNvPr id="9" name="Text 7"/>
          <p:cNvSpPr txBox="1"/>
          <p:nvPr/>
        </p:nvSpPr>
        <p:spPr>
          <a:xfrm>
            <a:off x="5166360" y="1097280"/>
            <a:ext cx="6492240" cy="1188720"/>
          </a:xfrm>
          <a:prstGeom prst="rect">
            <a:avLst/>
          </a:prstGeom>
          <a:noFill/>
          <a:ln/>
        </p:spPr>
        <p:txBody>
          <a:bodyPr wrap="square" lIns="0" tIns="0" rIns="0" bIns="0" rtlCol="0" anchor="t"/>
          <a:lstStyle/>
          <a:p>
            <a:pPr marL="0" indent="0">
              <a:buNone/>
            </a:pPr>
            <a:r>
              <a:rPr lang="en-US" sz="2800" b="1" dirty="0">
                <a:solidFill>
                  <a:srgbClr val="850928"/>
                </a:solidFill>
                <a:latin typeface="Arial" pitchFamily="34" charset="0"/>
                <a:ea typeface="Arial" pitchFamily="34" charset="-122"/>
                <a:cs typeface="Arial" pitchFamily="34" charset="-120"/>
              </a:rPr>
              <a:t>A faculty guide to teaching workforce readiness skills on purpose</a:t>
            </a:r>
            <a:endParaRPr lang="en-US" sz="2800" dirty="0"/>
          </a:p>
        </p:txBody>
      </p:sp>
      <p:sp>
        <p:nvSpPr>
          <p:cNvPr id="10" name="Text 8"/>
          <p:cNvSpPr txBox="1"/>
          <p:nvPr/>
        </p:nvSpPr>
        <p:spPr>
          <a:xfrm>
            <a:off x="5166360" y="2377440"/>
            <a:ext cx="6492240" cy="777240"/>
          </a:xfrm>
          <a:prstGeom prst="rect">
            <a:avLst/>
          </a:prstGeom>
          <a:noFill/>
          <a:ln/>
        </p:spPr>
        <p:txBody>
          <a:bodyPr wrap="square" lIns="0" tIns="0" rIns="0" bIns="0" rtlCol="0" anchor="t"/>
          <a:lstStyle/>
          <a:p>
            <a:pPr marL="0" indent="0">
              <a:buNone/>
            </a:pPr>
            <a:r>
              <a:rPr lang="en-US" sz="1500" dirty="0">
                <a:solidFill>
                  <a:srgbClr val="2B2B2B"/>
                </a:solidFill>
                <a:latin typeface="Arial" pitchFamily="34" charset="0"/>
                <a:ea typeface="Arial" pitchFamily="34" charset="-122"/>
                <a:cs typeface="Arial" pitchFamily="34" charset="-120"/>
              </a:rPr>
              <a:t>Faculty have lacked a concise, practical resource for teaching these skills intentionally across the curriculum. Each chapter offers:</a:t>
            </a:r>
            <a:endParaRPr lang="en-US" sz="1500" dirty="0"/>
          </a:p>
        </p:txBody>
      </p:sp>
      <p:sp>
        <p:nvSpPr>
          <p:cNvPr id="11" name="Shape 9"/>
          <p:cNvSpPr/>
          <p:nvPr/>
        </p:nvSpPr>
        <p:spPr>
          <a:xfrm>
            <a:off x="5166360" y="3291840"/>
            <a:ext cx="420624" cy="420624"/>
          </a:xfrm>
          <a:prstGeom prst="ellipse">
            <a:avLst/>
          </a:prstGeom>
          <a:solidFill>
            <a:srgbClr val="F8ECEF"/>
          </a:solidFill>
          <a:ln w="12700">
            <a:solidFill>
              <a:srgbClr val="F8ECEF"/>
            </a:solidFill>
            <a:prstDash val="solid"/>
          </a:ln>
        </p:spPr>
        <p:txBody>
          <a:bodyPr/>
          <a:lstStyle/>
          <a:p>
            <a:endParaRPr lang="en-US"/>
          </a:p>
        </p:txBody>
      </p:sp>
      <p:pic>
        <p:nvPicPr>
          <p:cNvPr id="12" name="Image 0" descr="preencoded.png"/>
          <p:cNvPicPr>
            <a:picLocks noChangeAspect="1"/>
          </p:cNvPicPr>
          <p:nvPr/>
        </p:nvPicPr>
        <p:blipFill>
          <a:blip r:embed="rId3"/>
          <a:stretch>
            <a:fillRect/>
          </a:stretch>
        </p:blipFill>
        <p:spPr>
          <a:xfrm>
            <a:off x="5267310" y="3392790"/>
            <a:ext cx="218724" cy="218724"/>
          </a:xfrm>
          <a:prstGeom prst="rect">
            <a:avLst/>
          </a:prstGeom>
        </p:spPr>
      </p:pic>
      <p:sp>
        <p:nvSpPr>
          <p:cNvPr id="13" name="Text 10"/>
          <p:cNvSpPr txBox="1"/>
          <p:nvPr/>
        </p:nvSpPr>
        <p:spPr>
          <a:xfrm>
            <a:off x="5760720" y="3291840"/>
            <a:ext cx="5897880" cy="420624"/>
          </a:xfrm>
          <a:prstGeom prst="rect">
            <a:avLst/>
          </a:prstGeom>
          <a:noFill/>
          <a:ln/>
        </p:spPr>
        <p:txBody>
          <a:bodyPr wrap="square" lIns="0" tIns="0" rIns="0" bIns="0" rtlCol="0" anchor="ctr"/>
          <a:lstStyle/>
          <a:p>
            <a:pPr marL="0" indent="0">
              <a:buNone/>
            </a:pPr>
            <a:r>
              <a:rPr lang="en-US" sz="1500" dirty="0">
                <a:solidFill>
                  <a:srgbClr val="2B2B2B"/>
                </a:solidFill>
                <a:latin typeface="Arial" pitchFamily="34" charset="0"/>
                <a:ea typeface="Arial" pitchFamily="34" charset="-122"/>
                <a:cs typeface="Arial" pitchFamily="34" charset="-120"/>
              </a:rPr>
              <a:t>Evidence-based teaching practices from studies worldwide</a:t>
            </a:r>
            <a:endParaRPr lang="en-US" sz="1500" dirty="0"/>
          </a:p>
        </p:txBody>
      </p:sp>
      <p:sp>
        <p:nvSpPr>
          <p:cNvPr id="14" name="Shape 11"/>
          <p:cNvSpPr/>
          <p:nvPr/>
        </p:nvSpPr>
        <p:spPr>
          <a:xfrm>
            <a:off x="5166360" y="3858768"/>
            <a:ext cx="420624" cy="420624"/>
          </a:xfrm>
          <a:prstGeom prst="ellipse">
            <a:avLst/>
          </a:prstGeom>
          <a:solidFill>
            <a:srgbClr val="F8ECEF"/>
          </a:solidFill>
          <a:ln w="12700">
            <a:solidFill>
              <a:srgbClr val="F8ECEF"/>
            </a:solidFill>
            <a:prstDash val="solid"/>
          </a:ln>
        </p:spPr>
        <p:txBody>
          <a:bodyPr/>
          <a:lstStyle/>
          <a:p>
            <a:endParaRPr lang="en-US"/>
          </a:p>
        </p:txBody>
      </p:sp>
      <p:pic>
        <p:nvPicPr>
          <p:cNvPr id="15" name="Image 1" descr="preencoded.png"/>
          <p:cNvPicPr>
            <a:picLocks noChangeAspect="1"/>
          </p:cNvPicPr>
          <p:nvPr/>
        </p:nvPicPr>
        <p:blipFill>
          <a:blip r:embed="rId4"/>
          <a:stretch>
            <a:fillRect/>
          </a:stretch>
        </p:blipFill>
        <p:spPr>
          <a:xfrm>
            <a:off x="5267310" y="3959718"/>
            <a:ext cx="218724" cy="218724"/>
          </a:xfrm>
          <a:prstGeom prst="rect">
            <a:avLst/>
          </a:prstGeom>
        </p:spPr>
      </p:pic>
      <p:sp>
        <p:nvSpPr>
          <p:cNvPr id="16" name="Text 12"/>
          <p:cNvSpPr txBox="1"/>
          <p:nvPr/>
        </p:nvSpPr>
        <p:spPr>
          <a:xfrm>
            <a:off x="5760720" y="3858768"/>
            <a:ext cx="5897880" cy="420624"/>
          </a:xfrm>
          <a:prstGeom prst="rect">
            <a:avLst/>
          </a:prstGeom>
          <a:noFill/>
          <a:ln/>
        </p:spPr>
        <p:txBody>
          <a:bodyPr wrap="square" lIns="0" tIns="0" rIns="0" bIns="0" rtlCol="0" anchor="ctr"/>
          <a:lstStyle/>
          <a:p>
            <a:pPr marL="0" indent="0">
              <a:buNone/>
            </a:pPr>
            <a:r>
              <a:rPr lang="en-US" sz="1500" dirty="0">
                <a:solidFill>
                  <a:srgbClr val="2B2B2B"/>
                </a:solidFill>
                <a:latin typeface="Arial" pitchFamily="34" charset="0"/>
                <a:ea typeface="Arial" pitchFamily="34" charset="-122"/>
                <a:cs typeface="Arial" pitchFamily="34" charset="-120"/>
              </a:rPr>
              <a:t>Student-centered learning activities, across disciplines</a:t>
            </a:r>
            <a:endParaRPr lang="en-US" sz="1500" dirty="0"/>
          </a:p>
        </p:txBody>
      </p:sp>
      <p:sp>
        <p:nvSpPr>
          <p:cNvPr id="17" name="Shape 13"/>
          <p:cNvSpPr/>
          <p:nvPr/>
        </p:nvSpPr>
        <p:spPr>
          <a:xfrm>
            <a:off x="5166360" y="4425696"/>
            <a:ext cx="420624" cy="420624"/>
          </a:xfrm>
          <a:prstGeom prst="ellipse">
            <a:avLst/>
          </a:prstGeom>
          <a:solidFill>
            <a:srgbClr val="F8ECEF"/>
          </a:solidFill>
          <a:ln w="12700">
            <a:solidFill>
              <a:srgbClr val="F8ECEF"/>
            </a:solidFill>
            <a:prstDash val="solid"/>
          </a:ln>
        </p:spPr>
        <p:txBody>
          <a:bodyPr/>
          <a:lstStyle/>
          <a:p>
            <a:endParaRPr lang="en-US"/>
          </a:p>
        </p:txBody>
      </p:sp>
      <p:pic>
        <p:nvPicPr>
          <p:cNvPr id="18" name="Image 2" descr="preencoded.png"/>
          <p:cNvPicPr>
            <a:picLocks noChangeAspect="1"/>
          </p:cNvPicPr>
          <p:nvPr/>
        </p:nvPicPr>
        <p:blipFill>
          <a:blip r:embed="rId5"/>
          <a:stretch>
            <a:fillRect/>
          </a:stretch>
        </p:blipFill>
        <p:spPr>
          <a:xfrm>
            <a:off x="5267310" y="4526646"/>
            <a:ext cx="218724" cy="218724"/>
          </a:xfrm>
          <a:prstGeom prst="rect">
            <a:avLst/>
          </a:prstGeom>
        </p:spPr>
      </p:pic>
      <p:sp>
        <p:nvSpPr>
          <p:cNvPr id="19" name="Text 14"/>
          <p:cNvSpPr txBox="1"/>
          <p:nvPr/>
        </p:nvSpPr>
        <p:spPr>
          <a:xfrm>
            <a:off x="5760720" y="4425696"/>
            <a:ext cx="5897880" cy="420624"/>
          </a:xfrm>
          <a:prstGeom prst="rect">
            <a:avLst/>
          </a:prstGeom>
          <a:noFill/>
          <a:ln/>
        </p:spPr>
        <p:txBody>
          <a:bodyPr wrap="square" lIns="0" tIns="0" rIns="0" bIns="0" rtlCol="0" anchor="ctr"/>
          <a:lstStyle/>
          <a:p>
            <a:pPr marL="0" indent="0">
              <a:buNone/>
            </a:pPr>
            <a:r>
              <a:rPr lang="en-US" sz="1500" dirty="0">
                <a:solidFill>
                  <a:srgbClr val="2B2B2B"/>
                </a:solidFill>
                <a:latin typeface="Arial" pitchFamily="34" charset="0"/>
                <a:ea typeface="Arial" pitchFamily="34" charset="-122"/>
                <a:cs typeface="Arial" pitchFamily="34" charset="-120"/>
              </a:rPr>
              <a:t>Authentic ways to assess skill mastery</a:t>
            </a:r>
            <a:endParaRPr lang="en-US" sz="1500" dirty="0"/>
          </a:p>
        </p:txBody>
      </p:sp>
      <p:sp>
        <p:nvSpPr>
          <p:cNvPr id="20" name="Shape 15"/>
          <p:cNvSpPr/>
          <p:nvPr/>
        </p:nvSpPr>
        <p:spPr>
          <a:xfrm>
            <a:off x="5166360" y="4992624"/>
            <a:ext cx="420624" cy="420624"/>
          </a:xfrm>
          <a:prstGeom prst="ellipse">
            <a:avLst/>
          </a:prstGeom>
          <a:solidFill>
            <a:srgbClr val="F8ECEF"/>
          </a:solidFill>
          <a:ln w="12700">
            <a:solidFill>
              <a:srgbClr val="F8ECEF"/>
            </a:solidFill>
            <a:prstDash val="solid"/>
          </a:ln>
        </p:spPr>
        <p:txBody>
          <a:bodyPr/>
          <a:lstStyle/>
          <a:p>
            <a:endParaRPr lang="en-US"/>
          </a:p>
        </p:txBody>
      </p:sp>
      <p:pic>
        <p:nvPicPr>
          <p:cNvPr id="21" name="Image 3" descr="preencoded.png"/>
          <p:cNvPicPr>
            <a:picLocks noChangeAspect="1"/>
          </p:cNvPicPr>
          <p:nvPr/>
        </p:nvPicPr>
        <p:blipFill>
          <a:blip r:embed="rId6"/>
          <a:stretch>
            <a:fillRect/>
          </a:stretch>
        </p:blipFill>
        <p:spPr>
          <a:xfrm>
            <a:off x="5267310" y="5093574"/>
            <a:ext cx="218724" cy="218724"/>
          </a:xfrm>
          <a:prstGeom prst="rect">
            <a:avLst/>
          </a:prstGeom>
        </p:spPr>
      </p:pic>
      <p:sp>
        <p:nvSpPr>
          <p:cNvPr id="22" name="Text 16"/>
          <p:cNvSpPr txBox="1"/>
          <p:nvPr/>
        </p:nvSpPr>
        <p:spPr>
          <a:xfrm>
            <a:off x="5760720" y="4992624"/>
            <a:ext cx="5897880" cy="420624"/>
          </a:xfrm>
          <a:prstGeom prst="rect">
            <a:avLst/>
          </a:prstGeom>
          <a:noFill/>
          <a:ln/>
        </p:spPr>
        <p:txBody>
          <a:bodyPr wrap="square" lIns="0" tIns="0" rIns="0" bIns="0" rtlCol="0" anchor="ctr"/>
          <a:lstStyle/>
          <a:p>
            <a:pPr marL="0" indent="0">
              <a:buNone/>
            </a:pPr>
            <a:r>
              <a:rPr lang="en-US" sz="1500" dirty="0">
                <a:solidFill>
                  <a:srgbClr val="2B2B2B"/>
                </a:solidFill>
                <a:latin typeface="Arial" pitchFamily="34" charset="0"/>
                <a:ea typeface="Arial" pitchFamily="34" charset="-122"/>
                <a:cs typeface="Arial" pitchFamily="34" charset="-120"/>
              </a:rPr>
              <a:t>Ways to connect with employers and community leaders</a:t>
            </a:r>
            <a:endParaRPr lang="en-US" sz="1500" dirty="0"/>
          </a:p>
        </p:txBody>
      </p:sp>
      <p:sp>
        <p:nvSpPr>
          <p:cNvPr id="23" name="Shape 17"/>
          <p:cNvSpPr/>
          <p:nvPr/>
        </p:nvSpPr>
        <p:spPr>
          <a:xfrm>
            <a:off x="5166360" y="5559552"/>
            <a:ext cx="420624" cy="420624"/>
          </a:xfrm>
          <a:prstGeom prst="ellipse">
            <a:avLst/>
          </a:prstGeom>
          <a:solidFill>
            <a:srgbClr val="F8ECEF"/>
          </a:solidFill>
          <a:ln w="12700">
            <a:solidFill>
              <a:srgbClr val="F8ECEF"/>
            </a:solidFill>
            <a:prstDash val="solid"/>
          </a:ln>
        </p:spPr>
        <p:txBody>
          <a:bodyPr/>
          <a:lstStyle/>
          <a:p>
            <a:endParaRPr lang="en-US"/>
          </a:p>
        </p:txBody>
      </p:sp>
      <p:pic>
        <p:nvPicPr>
          <p:cNvPr id="24" name="Image 4" descr="preencoded.png"/>
          <p:cNvPicPr>
            <a:picLocks noChangeAspect="1"/>
          </p:cNvPicPr>
          <p:nvPr/>
        </p:nvPicPr>
        <p:blipFill>
          <a:blip r:embed="rId7"/>
          <a:stretch>
            <a:fillRect/>
          </a:stretch>
        </p:blipFill>
        <p:spPr>
          <a:xfrm>
            <a:off x="5267310" y="5660502"/>
            <a:ext cx="218724" cy="218724"/>
          </a:xfrm>
          <a:prstGeom prst="rect">
            <a:avLst/>
          </a:prstGeom>
        </p:spPr>
      </p:pic>
      <p:sp>
        <p:nvSpPr>
          <p:cNvPr id="25" name="Text 18"/>
          <p:cNvSpPr txBox="1"/>
          <p:nvPr/>
        </p:nvSpPr>
        <p:spPr>
          <a:xfrm>
            <a:off x="5760720" y="5559552"/>
            <a:ext cx="5897880" cy="420624"/>
          </a:xfrm>
          <a:prstGeom prst="rect">
            <a:avLst/>
          </a:prstGeom>
          <a:noFill/>
          <a:ln/>
        </p:spPr>
        <p:txBody>
          <a:bodyPr wrap="square" lIns="0" tIns="0" rIns="0" bIns="0" rtlCol="0" anchor="ctr"/>
          <a:lstStyle/>
          <a:p>
            <a:pPr marL="0" indent="0">
              <a:buNone/>
            </a:pPr>
            <a:r>
              <a:rPr lang="en-US" sz="1500" dirty="0">
                <a:solidFill>
                  <a:srgbClr val="2B2B2B"/>
                </a:solidFill>
                <a:latin typeface="Arial" pitchFamily="34" charset="0"/>
                <a:ea typeface="Arial" pitchFamily="34" charset="-122"/>
                <a:cs typeface="Arial" pitchFamily="34" charset="-120"/>
              </a:rPr>
              <a:t>Ready-to-use AI prompts for designing activities</a:t>
            </a:r>
            <a:endParaRPr lang="en-US" sz="1500" dirty="0"/>
          </a:p>
        </p:txBody>
      </p:sp>
      <p:sp>
        <p:nvSpPr>
          <p:cNvPr id="26" name="Text 19"/>
          <p:cNvSpPr txBox="1"/>
          <p:nvPr/>
        </p:nvSpPr>
        <p:spPr>
          <a:xfrm>
            <a:off x="11185855" y="6400800"/>
            <a:ext cx="457200" cy="274320"/>
          </a:xfrm>
          <a:prstGeom prst="rect">
            <a:avLst/>
          </a:prstGeom>
          <a:noFill/>
          <a:ln/>
        </p:spPr>
        <p:txBody>
          <a:bodyPr wrap="square" lIns="0" tIns="0" rIns="0" bIns="0" rtlCol="0" anchor="b"/>
          <a:lstStyle/>
          <a:p>
            <a:pPr marL="0" indent="0" algn="r">
              <a:buNone/>
            </a:pPr>
            <a:r>
              <a:rPr lang="en-US" sz="1000" dirty="0">
                <a:solidFill>
                  <a:srgbClr val="6B6B6B"/>
                </a:solidFill>
                <a:latin typeface="Arial" pitchFamily="34" charset="0"/>
                <a:ea typeface="Arial" pitchFamily="34" charset="-122"/>
                <a:cs typeface="Arial"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82880"/>
            <a:ext cx="7315200" cy="274320"/>
          </a:xfrm>
          <a:prstGeom prst="rect">
            <a:avLst/>
          </a:prstGeom>
          <a:noFill/>
          <a:ln/>
        </p:spPr>
        <p:txBody>
          <a:bodyPr wrap="square" lIns="0" tIns="0" rIns="0" bIns="0" rtlCol="0" anchor="ctr"/>
          <a:lstStyle/>
          <a:p>
            <a:pPr marL="0" indent="0">
              <a:buNone/>
            </a:pPr>
            <a:r>
              <a:rPr lang="en-US" sz="1100" b="1" kern="0" spc="300" dirty="0">
                <a:solidFill>
                  <a:srgbClr val="6B6B6B"/>
                </a:solidFill>
                <a:latin typeface="Arial" pitchFamily="34" charset="0"/>
                <a:ea typeface="Arial" pitchFamily="34" charset="-122"/>
                <a:cs typeface="Arial" pitchFamily="34" charset="-120"/>
              </a:rPr>
              <a:t>INSIDE THE BOOK</a:t>
            </a:r>
            <a:endParaRPr lang="en-US" sz="1100" dirty="0"/>
          </a:p>
        </p:txBody>
      </p:sp>
      <p:sp>
        <p:nvSpPr>
          <p:cNvPr id="3" name="Text 1"/>
          <p:cNvSpPr txBox="1"/>
          <p:nvPr/>
        </p:nvSpPr>
        <p:spPr>
          <a:xfrm>
            <a:off x="548640" y="411480"/>
            <a:ext cx="11094415" cy="822960"/>
          </a:xfrm>
          <a:prstGeom prst="rect">
            <a:avLst/>
          </a:prstGeom>
          <a:noFill/>
          <a:ln/>
        </p:spPr>
        <p:txBody>
          <a:bodyPr wrap="square" lIns="0" tIns="0" rIns="0" bIns="0" rtlCol="0" anchor="t"/>
          <a:lstStyle/>
          <a:p>
            <a:pPr marL="0" indent="0">
              <a:buNone/>
            </a:pPr>
            <a:r>
              <a:rPr lang="en-US" sz="3400" b="1" dirty="0">
                <a:solidFill>
                  <a:srgbClr val="850928"/>
                </a:solidFill>
                <a:latin typeface="Arial" pitchFamily="34" charset="0"/>
                <a:ea typeface="Arial" pitchFamily="34" charset="-122"/>
                <a:cs typeface="Arial" pitchFamily="34" charset="-120"/>
              </a:rPr>
              <a:t>Six workforce readiness skills, one chapter each</a:t>
            </a:r>
            <a:endParaRPr lang="en-US" sz="3400" dirty="0"/>
          </a:p>
        </p:txBody>
      </p:sp>
      <p:sp>
        <p:nvSpPr>
          <p:cNvPr id="4" name="Shape 2"/>
          <p:cNvSpPr/>
          <p:nvPr/>
        </p:nvSpPr>
        <p:spPr>
          <a:xfrm>
            <a:off x="548640" y="1417320"/>
            <a:ext cx="3520440" cy="1874520"/>
          </a:xfrm>
          <a:prstGeom prst="roundRect">
            <a:avLst>
              <a:gd name="adj" fmla="val 5854"/>
            </a:avLst>
          </a:prstGeom>
          <a:solidFill>
            <a:srgbClr val="850928"/>
          </a:solidFill>
          <a:ln w="12700">
            <a:solidFill>
              <a:srgbClr val="850928"/>
            </a:solidFill>
            <a:prstDash val="solid"/>
          </a:ln>
        </p:spPr>
        <p:txBody>
          <a:bodyPr/>
          <a:lstStyle/>
          <a:p>
            <a:endParaRPr lang="en-US"/>
          </a:p>
        </p:txBody>
      </p:sp>
      <p:sp>
        <p:nvSpPr>
          <p:cNvPr id="5" name="Shape 3"/>
          <p:cNvSpPr/>
          <p:nvPr/>
        </p:nvSpPr>
        <p:spPr>
          <a:xfrm>
            <a:off x="868680" y="1737360"/>
            <a:ext cx="777240" cy="777240"/>
          </a:xfrm>
          <a:prstGeom prst="ellipse">
            <a:avLst/>
          </a:prstGeom>
          <a:solidFill>
            <a:srgbClr val="FFFFFF"/>
          </a:solidFill>
          <a:ln w="12700">
            <a:solidFill>
              <a:srgbClr val="FFFFFF"/>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1055218" y="1923898"/>
            <a:ext cx="404165" cy="404165"/>
          </a:xfrm>
          <a:prstGeom prst="rect">
            <a:avLst/>
          </a:prstGeom>
        </p:spPr>
      </p:pic>
      <p:sp>
        <p:nvSpPr>
          <p:cNvPr id="7" name="Text 4"/>
          <p:cNvSpPr txBox="1"/>
          <p:nvPr/>
        </p:nvSpPr>
        <p:spPr>
          <a:xfrm>
            <a:off x="868680" y="2606040"/>
            <a:ext cx="2880360" cy="411480"/>
          </a:xfrm>
          <a:prstGeom prst="rect">
            <a:avLst/>
          </a:prstGeom>
          <a:noFill/>
          <a:ln/>
        </p:spPr>
        <p:txBody>
          <a:bodyPr wrap="square" lIns="0" tIns="0" rIns="0" bIns="0" rtlCol="0" anchor="ctr"/>
          <a:lstStyle/>
          <a:p>
            <a:pPr marL="0" indent="0">
              <a:buNone/>
            </a:pPr>
            <a:r>
              <a:rPr lang="en-US" sz="1900" b="1" dirty="0">
                <a:solidFill>
                  <a:srgbClr val="FFFFFF"/>
                </a:solidFill>
                <a:latin typeface="Arial" pitchFamily="34" charset="0"/>
                <a:ea typeface="Arial" pitchFamily="34" charset="-122"/>
                <a:cs typeface="Arial" pitchFamily="34" charset="-120"/>
              </a:rPr>
              <a:t>Critical Thinking</a:t>
            </a:r>
            <a:endParaRPr lang="en-US" sz="1900" dirty="0"/>
          </a:p>
        </p:txBody>
      </p:sp>
      <p:sp>
        <p:nvSpPr>
          <p:cNvPr id="8" name="Text 5"/>
          <p:cNvSpPr txBox="1"/>
          <p:nvPr/>
        </p:nvSpPr>
        <p:spPr>
          <a:xfrm>
            <a:off x="1828800" y="1920240"/>
            <a:ext cx="1965960" cy="411480"/>
          </a:xfrm>
          <a:prstGeom prst="rect">
            <a:avLst/>
          </a:prstGeom>
          <a:noFill/>
          <a:ln/>
        </p:spPr>
        <p:txBody>
          <a:bodyPr wrap="square" lIns="0" tIns="0" rIns="0" bIns="0" rtlCol="0" anchor="ctr"/>
          <a:lstStyle/>
          <a:p>
            <a:pPr marL="0" indent="0">
              <a:buNone/>
            </a:pPr>
            <a:r>
              <a:rPr lang="en-US" sz="1200" b="1" dirty="0">
                <a:solidFill>
                  <a:srgbClr val="F2C9D3"/>
                </a:solidFill>
                <a:latin typeface="Arial" pitchFamily="34" charset="0"/>
                <a:ea typeface="Arial" pitchFamily="34" charset="-122"/>
                <a:cs typeface="Arial" pitchFamily="34" charset="-120"/>
              </a:rPr>
              <a:t>Chapter 2  ·  TODAY’S FOCUS</a:t>
            </a:r>
            <a:endParaRPr lang="en-US" sz="1200" dirty="0"/>
          </a:p>
        </p:txBody>
      </p:sp>
      <p:sp>
        <p:nvSpPr>
          <p:cNvPr id="9" name="Shape 6"/>
          <p:cNvSpPr/>
          <p:nvPr/>
        </p:nvSpPr>
        <p:spPr>
          <a:xfrm>
            <a:off x="4334256" y="1417320"/>
            <a:ext cx="3520440" cy="1874520"/>
          </a:xfrm>
          <a:prstGeom prst="roundRect">
            <a:avLst>
              <a:gd name="adj" fmla="val 5854"/>
            </a:avLst>
          </a:prstGeom>
          <a:solidFill>
            <a:srgbClr val="F8ECEF"/>
          </a:solidFill>
          <a:ln w="12700">
            <a:solidFill>
              <a:srgbClr val="F8ECEF"/>
            </a:solidFill>
            <a:prstDash val="solid"/>
          </a:ln>
        </p:spPr>
        <p:txBody>
          <a:bodyPr/>
          <a:lstStyle/>
          <a:p>
            <a:endParaRPr lang="en-US"/>
          </a:p>
        </p:txBody>
      </p:sp>
      <p:sp>
        <p:nvSpPr>
          <p:cNvPr id="10" name="Shape 7"/>
          <p:cNvSpPr/>
          <p:nvPr/>
        </p:nvSpPr>
        <p:spPr>
          <a:xfrm>
            <a:off x="4654296" y="1737360"/>
            <a:ext cx="777240" cy="777240"/>
          </a:xfrm>
          <a:prstGeom prst="ellipse">
            <a:avLst/>
          </a:prstGeom>
          <a:solidFill>
            <a:srgbClr val="850928"/>
          </a:solidFill>
          <a:ln w="12700">
            <a:solidFill>
              <a:srgbClr val="850928"/>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4840834" y="1923898"/>
            <a:ext cx="404165" cy="404165"/>
          </a:xfrm>
          <a:prstGeom prst="rect">
            <a:avLst/>
          </a:prstGeom>
        </p:spPr>
      </p:pic>
      <p:sp>
        <p:nvSpPr>
          <p:cNvPr id="12" name="Text 8"/>
          <p:cNvSpPr txBox="1"/>
          <p:nvPr/>
        </p:nvSpPr>
        <p:spPr>
          <a:xfrm>
            <a:off x="4654296" y="2606040"/>
            <a:ext cx="2880360" cy="411480"/>
          </a:xfrm>
          <a:prstGeom prst="rect">
            <a:avLst/>
          </a:prstGeom>
          <a:noFill/>
          <a:ln/>
        </p:spPr>
        <p:txBody>
          <a:bodyPr wrap="square" lIns="0" tIns="0" rIns="0" bIns="0" rtlCol="0" anchor="ctr"/>
          <a:lstStyle/>
          <a:p>
            <a:pPr marL="0" indent="0">
              <a:buNone/>
            </a:pPr>
            <a:r>
              <a:rPr lang="en-US" sz="1900" b="1" dirty="0">
                <a:solidFill>
                  <a:srgbClr val="850928"/>
                </a:solidFill>
                <a:latin typeface="Arial" pitchFamily="34" charset="0"/>
                <a:ea typeface="Arial" pitchFamily="34" charset="-122"/>
                <a:cs typeface="Arial" pitchFamily="34" charset="-120"/>
              </a:rPr>
              <a:t>Emotional Intelligence</a:t>
            </a:r>
            <a:endParaRPr lang="en-US" sz="1900" dirty="0"/>
          </a:p>
        </p:txBody>
      </p:sp>
      <p:sp>
        <p:nvSpPr>
          <p:cNvPr id="13" name="Text 9"/>
          <p:cNvSpPr txBox="1"/>
          <p:nvPr/>
        </p:nvSpPr>
        <p:spPr>
          <a:xfrm>
            <a:off x="5614416" y="1920240"/>
            <a:ext cx="1965960" cy="411480"/>
          </a:xfrm>
          <a:prstGeom prst="rect">
            <a:avLst/>
          </a:prstGeom>
          <a:noFill/>
          <a:ln/>
        </p:spPr>
        <p:txBody>
          <a:bodyPr wrap="square" lIns="0" tIns="0" rIns="0" bIns="0" rtlCol="0" anchor="ctr"/>
          <a:lstStyle/>
          <a:p>
            <a:pPr marL="0" indent="0">
              <a:buNone/>
            </a:pPr>
            <a:r>
              <a:rPr lang="en-US" sz="1200" dirty="0">
                <a:solidFill>
                  <a:srgbClr val="6B6B6B"/>
                </a:solidFill>
                <a:latin typeface="Arial" pitchFamily="34" charset="0"/>
                <a:ea typeface="Arial" pitchFamily="34" charset="-122"/>
                <a:cs typeface="Arial" pitchFamily="34" charset="-120"/>
              </a:rPr>
              <a:t>Chapter 3</a:t>
            </a:r>
            <a:endParaRPr lang="en-US" sz="1200" dirty="0"/>
          </a:p>
        </p:txBody>
      </p:sp>
      <p:sp>
        <p:nvSpPr>
          <p:cNvPr id="14" name="Shape 10"/>
          <p:cNvSpPr/>
          <p:nvPr/>
        </p:nvSpPr>
        <p:spPr>
          <a:xfrm>
            <a:off x="8119872" y="1417320"/>
            <a:ext cx="3520440" cy="1874520"/>
          </a:xfrm>
          <a:prstGeom prst="roundRect">
            <a:avLst>
              <a:gd name="adj" fmla="val 5854"/>
            </a:avLst>
          </a:prstGeom>
          <a:solidFill>
            <a:srgbClr val="F8ECEF"/>
          </a:solidFill>
          <a:ln w="12700">
            <a:solidFill>
              <a:srgbClr val="F8ECEF"/>
            </a:solidFill>
            <a:prstDash val="solid"/>
          </a:ln>
        </p:spPr>
        <p:txBody>
          <a:bodyPr/>
          <a:lstStyle/>
          <a:p>
            <a:endParaRPr lang="en-US"/>
          </a:p>
        </p:txBody>
      </p:sp>
      <p:sp>
        <p:nvSpPr>
          <p:cNvPr id="15" name="Shape 11"/>
          <p:cNvSpPr/>
          <p:nvPr/>
        </p:nvSpPr>
        <p:spPr>
          <a:xfrm>
            <a:off x="8439912" y="1737360"/>
            <a:ext cx="777240" cy="777240"/>
          </a:xfrm>
          <a:prstGeom prst="ellipse">
            <a:avLst/>
          </a:prstGeom>
          <a:solidFill>
            <a:srgbClr val="850928"/>
          </a:solidFill>
          <a:ln w="12700">
            <a:solidFill>
              <a:srgbClr val="850928"/>
            </a:solidFill>
            <a:prstDash val="solid"/>
          </a:ln>
        </p:spPr>
        <p:txBody>
          <a:bodyPr/>
          <a:lstStyle/>
          <a:p>
            <a:endParaRPr lang="en-US"/>
          </a:p>
        </p:txBody>
      </p:sp>
      <p:pic>
        <p:nvPicPr>
          <p:cNvPr id="16" name="Image 2" descr="preencoded.png"/>
          <p:cNvPicPr>
            <a:picLocks noChangeAspect="1"/>
          </p:cNvPicPr>
          <p:nvPr/>
        </p:nvPicPr>
        <p:blipFill>
          <a:blip r:embed="rId5"/>
          <a:stretch>
            <a:fillRect/>
          </a:stretch>
        </p:blipFill>
        <p:spPr>
          <a:xfrm>
            <a:off x="8626450" y="1923898"/>
            <a:ext cx="404165" cy="404165"/>
          </a:xfrm>
          <a:prstGeom prst="rect">
            <a:avLst/>
          </a:prstGeom>
        </p:spPr>
      </p:pic>
      <p:sp>
        <p:nvSpPr>
          <p:cNvPr id="17" name="Text 12"/>
          <p:cNvSpPr txBox="1"/>
          <p:nvPr/>
        </p:nvSpPr>
        <p:spPr>
          <a:xfrm>
            <a:off x="8439912" y="2606040"/>
            <a:ext cx="2880360" cy="411480"/>
          </a:xfrm>
          <a:prstGeom prst="rect">
            <a:avLst/>
          </a:prstGeom>
          <a:noFill/>
          <a:ln/>
        </p:spPr>
        <p:txBody>
          <a:bodyPr wrap="square" lIns="0" tIns="0" rIns="0" bIns="0" rtlCol="0" anchor="ctr"/>
          <a:lstStyle/>
          <a:p>
            <a:pPr marL="0" indent="0">
              <a:buNone/>
            </a:pPr>
            <a:r>
              <a:rPr lang="en-US" sz="1900" b="1" dirty="0">
                <a:solidFill>
                  <a:srgbClr val="850928"/>
                </a:solidFill>
                <a:latin typeface="Arial" pitchFamily="34" charset="0"/>
                <a:ea typeface="Arial" pitchFamily="34" charset="-122"/>
                <a:cs typeface="Arial" pitchFamily="34" charset="-120"/>
              </a:rPr>
              <a:t>Cultural Competence</a:t>
            </a:r>
            <a:endParaRPr lang="en-US" sz="1900" dirty="0"/>
          </a:p>
        </p:txBody>
      </p:sp>
      <p:sp>
        <p:nvSpPr>
          <p:cNvPr id="18" name="Text 13"/>
          <p:cNvSpPr txBox="1"/>
          <p:nvPr/>
        </p:nvSpPr>
        <p:spPr>
          <a:xfrm>
            <a:off x="9400032" y="1920240"/>
            <a:ext cx="1965960" cy="411480"/>
          </a:xfrm>
          <a:prstGeom prst="rect">
            <a:avLst/>
          </a:prstGeom>
          <a:noFill/>
          <a:ln/>
        </p:spPr>
        <p:txBody>
          <a:bodyPr wrap="square" lIns="0" tIns="0" rIns="0" bIns="0" rtlCol="0" anchor="ctr"/>
          <a:lstStyle/>
          <a:p>
            <a:pPr marL="0" indent="0">
              <a:buNone/>
            </a:pPr>
            <a:r>
              <a:rPr lang="en-US" sz="1200" dirty="0">
                <a:solidFill>
                  <a:srgbClr val="6B6B6B"/>
                </a:solidFill>
                <a:latin typeface="Arial" pitchFamily="34" charset="0"/>
                <a:ea typeface="Arial" pitchFamily="34" charset="-122"/>
                <a:cs typeface="Arial" pitchFamily="34" charset="-120"/>
              </a:rPr>
              <a:t>Chapter 4</a:t>
            </a:r>
            <a:endParaRPr lang="en-US" sz="1200" dirty="0"/>
          </a:p>
        </p:txBody>
      </p:sp>
      <p:sp>
        <p:nvSpPr>
          <p:cNvPr id="19" name="Shape 14"/>
          <p:cNvSpPr/>
          <p:nvPr/>
        </p:nvSpPr>
        <p:spPr>
          <a:xfrm>
            <a:off x="548640" y="3566160"/>
            <a:ext cx="3520440" cy="1874520"/>
          </a:xfrm>
          <a:prstGeom prst="roundRect">
            <a:avLst>
              <a:gd name="adj" fmla="val 5854"/>
            </a:avLst>
          </a:prstGeom>
          <a:solidFill>
            <a:srgbClr val="F8ECEF"/>
          </a:solidFill>
          <a:ln w="12700">
            <a:solidFill>
              <a:srgbClr val="F8ECEF"/>
            </a:solidFill>
            <a:prstDash val="solid"/>
          </a:ln>
        </p:spPr>
        <p:txBody>
          <a:bodyPr/>
          <a:lstStyle/>
          <a:p>
            <a:endParaRPr lang="en-US"/>
          </a:p>
        </p:txBody>
      </p:sp>
      <p:sp>
        <p:nvSpPr>
          <p:cNvPr id="20" name="Shape 15"/>
          <p:cNvSpPr/>
          <p:nvPr/>
        </p:nvSpPr>
        <p:spPr>
          <a:xfrm>
            <a:off x="868680" y="3886200"/>
            <a:ext cx="777240" cy="777240"/>
          </a:xfrm>
          <a:prstGeom prst="ellipse">
            <a:avLst/>
          </a:prstGeom>
          <a:solidFill>
            <a:srgbClr val="850928"/>
          </a:solidFill>
          <a:ln w="12700">
            <a:solidFill>
              <a:srgbClr val="850928"/>
            </a:solidFill>
            <a:prstDash val="solid"/>
          </a:ln>
        </p:spPr>
        <p:txBody>
          <a:bodyPr/>
          <a:lstStyle/>
          <a:p>
            <a:endParaRPr lang="en-US"/>
          </a:p>
        </p:txBody>
      </p:sp>
      <p:pic>
        <p:nvPicPr>
          <p:cNvPr id="21" name="Image 3" descr="preencoded.png"/>
          <p:cNvPicPr>
            <a:picLocks noChangeAspect="1"/>
          </p:cNvPicPr>
          <p:nvPr/>
        </p:nvPicPr>
        <p:blipFill>
          <a:blip r:embed="rId6"/>
          <a:stretch>
            <a:fillRect/>
          </a:stretch>
        </p:blipFill>
        <p:spPr>
          <a:xfrm>
            <a:off x="1055218" y="4072738"/>
            <a:ext cx="404165" cy="404165"/>
          </a:xfrm>
          <a:prstGeom prst="rect">
            <a:avLst/>
          </a:prstGeom>
        </p:spPr>
      </p:pic>
      <p:sp>
        <p:nvSpPr>
          <p:cNvPr id="22" name="Text 16"/>
          <p:cNvSpPr txBox="1"/>
          <p:nvPr/>
        </p:nvSpPr>
        <p:spPr>
          <a:xfrm>
            <a:off x="868680" y="4754880"/>
            <a:ext cx="2880360" cy="411480"/>
          </a:xfrm>
          <a:prstGeom prst="rect">
            <a:avLst/>
          </a:prstGeom>
          <a:noFill/>
          <a:ln/>
        </p:spPr>
        <p:txBody>
          <a:bodyPr wrap="square" lIns="0" tIns="0" rIns="0" bIns="0" rtlCol="0" anchor="ctr"/>
          <a:lstStyle/>
          <a:p>
            <a:pPr marL="0" indent="0">
              <a:buNone/>
            </a:pPr>
            <a:r>
              <a:rPr lang="en-US" sz="1900" b="1" dirty="0">
                <a:solidFill>
                  <a:srgbClr val="850928"/>
                </a:solidFill>
                <a:latin typeface="Arial" pitchFamily="34" charset="0"/>
                <a:ea typeface="Arial" pitchFamily="34" charset="-122"/>
                <a:cs typeface="Arial" pitchFamily="34" charset="-120"/>
              </a:rPr>
              <a:t>Teamwork</a:t>
            </a:r>
            <a:endParaRPr lang="en-US" sz="1900" dirty="0"/>
          </a:p>
        </p:txBody>
      </p:sp>
      <p:sp>
        <p:nvSpPr>
          <p:cNvPr id="23" name="Text 17"/>
          <p:cNvSpPr txBox="1"/>
          <p:nvPr/>
        </p:nvSpPr>
        <p:spPr>
          <a:xfrm>
            <a:off x="1828800" y="4069080"/>
            <a:ext cx="1965960" cy="411480"/>
          </a:xfrm>
          <a:prstGeom prst="rect">
            <a:avLst/>
          </a:prstGeom>
          <a:noFill/>
          <a:ln/>
        </p:spPr>
        <p:txBody>
          <a:bodyPr wrap="square" lIns="0" tIns="0" rIns="0" bIns="0" rtlCol="0" anchor="ctr"/>
          <a:lstStyle/>
          <a:p>
            <a:pPr marL="0" indent="0">
              <a:buNone/>
            </a:pPr>
            <a:r>
              <a:rPr lang="en-US" sz="1200" dirty="0">
                <a:solidFill>
                  <a:srgbClr val="6B6B6B"/>
                </a:solidFill>
                <a:latin typeface="Arial" pitchFamily="34" charset="0"/>
                <a:ea typeface="Arial" pitchFamily="34" charset="-122"/>
                <a:cs typeface="Arial" pitchFamily="34" charset="-120"/>
              </a:rPr>
              <a:t>Chapter 5</a:t>
            </a:r>
            <a:endParaRPr lang="en-US" sz="1200" dirty="0"/>
          </a:p>
        </p:txBody>
      </p:sp>
      <p:sp>
        <p:nvSpPr>
          <p:cNvPr id="24" name="Shape 18"/>
          <p:cNvSpPr/>
          <p:nvPr/>
        </p:nvSpPr>
        <p:spPr>
          <a:xfrm>
            <a:off x="4334256" y="3566160"/>
            <a:ext cx="3520440" cy="1874520"/>
          </a:xfrm>
          <a:prstGeom prst="roundRect">
            <a:avLst>
              <a:gd name="adj" fmla="val 5854"/>
            </a:avLst>
          </a:prstGeom>
          <a:solidFill>
            <a:srgbClr val="F8ECEF"/>
          </a:solidFill>
          <a:ln w="12700">
            <a:solidFill>
              <a:srgbClr val="F8ECEF"/>
            </a:solidFill>
            <a:prstDash val="solid"/>
          </a:ln>
        </p:spPr>
        <p:txBody>
          <a:bodyPr/>
          <a:lstStyle/>
          <a:p>
            <a:endParaRPr lang="en-US"/>
          </a:p>
        </p:txBody>
      </p:sp>
      <p:sp>
        <p:nvSpPr>
          <p:cNvPr id="25" name="Shape 19"/>
          <p:cNvSpPr/>
          <p:nvPr/>
        </p:nvSpPr>
        <p:spPr>
          <a:xfrm>
            <a:off x="4654296" y="3886200"/>
            <a:ext cx="777240" cy="777240"/>
          </a:xfrm>
          <a:prstGeom prst="ellipse">
            <a:avLst/>
          </a:prstGeom>
          <a:solidFill>
            <a:srgbClr val="850928"/>
          </a:solidFill>
          <a:ln w="12700">
            <a:solidFill>
              <a:srgbClr val="850928"/>
            </a:solidFill>
            <a:prstDash val="solid"/>
          </a:ln>
        </p:spPr>
        <p:txBody>
          <a:bodyPr/>
          <a:lstStyle/>
          <a:p>
            <a:endParaRPr lang="en-US"/>
          </a:p>
        </p:txBody>
      </p:sp>
      <p:pic>
        <p:nvPicPr>
          <p:cNvPr id="26" name="Image 4" descr="preencoded.png"/>
          <p:cNvPicPr>
            <a:picLocks noChangeAspect="1"/>
          </p:cNvPicPr>
          <p:nvPr/>
        </p:nvPicPr>
        <p:blipFill>
          <a:blip r:embed="rId7"/>
          <a:stretch>
            <a:fillRect/>
          </a:stretch>
        </p:blipFill>
        <p:spPr>
          <a:xfrm>
            <a:off x="4840834" y="4072738"/>
            <a:ext cx="404165" cy="404165"/>
          </a:xfrm>
          <a:prstGeom prst="rect">
            <a:avLst/>
          </a:prstGeom>
        </p:spPr>
      </p:pic>
      <p:sp>
        <p:nvSpPr>
          <p:cNvPr id="27" name="Text 20"/>
          <p:cNvSpPr txBox="1"/>
          <p:nvPr/>
        </p:nvSpPr>
        <p:spPr>
          <a:xfrm>
            <a:off x="4654296" y="4754880"/>
            <a:ext cx="2880360" cy="411480"/>
          </a:xfrm>
          <a:prstGeom prst="rect">
            <a:avLst/>
          </a:prstGeom>
          <a:noFill/>
          <a:ln/>
        </p:spPr>
        <p:txBody>
          <a:bodyPr wrap="square" lIns="0" tIns="0" rIns="0" bIns="0" rtlCol="0" anchor="ctr"/>
          <a:lstStyle/>
          <a:p>
            <a:pPr marL="0" indent="0">
              <a:buNone/>
            </a:pPr>
            <a:r>
              <a:rPr lang="en-US" sz="1900" b="1" dirty="0">
                <a:solidFill>
                  <a:srgbClr val="850928"/>
                </a:solidFill>
                <a:latin typeface="Arial" pitchFamily="34" charset="0"/>
                <a:ea typeface="Arial" pitchFamily="34" charset="-122"/>
                <a:cs typeface="Arial" pitchFamily="34" charset="-120"/>
              </a:rPr>
              <a:t>Ethical Reasoning</a:t>
            </a:r>
            <a:endParaRPr lang="en-US" sz="1900" dirty="0"/>
          </a:p>
        </p:txBody>
      </p:sp>
      <p:sp>
        <p:nvSpPr>
          <p:cNvPr id="28" name="Text 21"/>
          <p:cNvSpPr txBox="1"/>
          <p:nvPr/>
        </p:nvSpPr>
        <p:spPr>
          <a:xfrm>
            <a:off x="5614416" y="4069080"/>
            <a:ext cx="1965960" cy="411480"/>
          </a:xfrm>
          <a:prstGeom prst="rect">
            <a:avLst/>
          </a:prstGeom>
          <a:noFill/>
          <a:ln/>
        </p:spPr>
        <p:txBody>
          <a:bodyPr wrap="square" lIns="0" tIns="0" rIns="0" bIns="0" rtlCol="0" anchor="ctr"/>
          <a:lstStyle/>
          <a:p>
            <a:pPr marL="0" indent="0">
              <a:buNone/>
            </a:pPr>
            <a:r>
              <a:rPr lang="en-US" sz="1200" dirty="0">
                <a:solidFill>
                  <a:srgbClr val="6B6B6B"/>
                </a:solidFill>
                <a:latin typeface="Arial" pitchFamily="34" charset="0"/>
                <a:ea typeface="Arial" pitchFamily="34" charset="-122"/>
                <a:cs typeface="Arial" pitchFamily="34" charset="-120"/>
              </a:rPr>
              <a:t>Chapter 6</a:t>
            </a:r>
            <a:endParaRPr lang="en-US" sz="1200" dirty="0"/>
          </a:p>
        </p:txBody>
      </p:sp>
      <p:sp>
        <p:nvSpPr>
          <p:cNvPr id="29" name="Shape 22"/>
          <p:cNvSpPr/>
          <p:nvPr/>
        </p:nvSpPr>
        <p:spPr>
          <a:xfrm>
            <a:off x="8119872" y="3566160"/>
            <a:ext cx="3520440" cy="1874520"/>
          </a:xfrm>
          <a:prstGeom prst="roundRect">
            <a:avLst>
              <a:gd name="adj" fmla="val 5854"/>
            </a:avLst>
          </a:prstGeom>
          <a:solidFill>
            <a:srgbClr val="F8ECEF"/>
          </a:solidFill>
          <a:ln w="12700">
            <a:solidFill>
              <a:srgbClr val="F8ECEF"/>
            </a:solidFill>
            <a:prstDash val="solid"/>
          </a:ln>
        </p:spPr>
        <p:txBody>
          <a:bodyPr/>
          <a:lstStyle/>
          <a:p>
            <a:endParaRPr lang="en-US"/>
          </a:p>
        </p:txBody>
      </p:sp>
      <p:sp>
        <p:nvSpPr>
          <p:cNvPr id="30" name="Shape 23"/>
          <p:cNvSpPr/>
          <p:nvPr/>
        </p:nvSpPr>
        <p:spPr>
          <a:xfrm>
            <a:off x="8439912" y="3886200"/>
            <a:ext cx="777240" cy="777240"/>
          </a:xfrm>
          <a:prstGeom prst="ellipse">
            <a:avLst/>
          </a:prstGeom>
          <a:solidFill>
            <a:srgbClr val="850928"/>
          </a:solidFill>
          <a:ln w="12700">
            <a:solidFill>
              <a:srgbClr val="850928"/>
            </a:solidFill>
            <a:prstDash val="solid"/>
          </a:ln>
        </p:spPr>
        <p:txBody>
          <a:bodyPr/>
          <a:lstStyle/>
          <a:p>
            <a:endParaRPr lang="en-US"/>
          </a:p>
        </p:txBody>
      </p:sp>
      <p:pic>
        <p:nvPicPr>
          <p:cNvPr id="31" name="Image 5" descr="preencoded.png"/>
          <p:cNvPicPr>
            <a:picLocks noChangeAspect="1"/>
          </p:cNvPicPr>
          <p:nvPr/>
        </p:nvPicPr>
        <p:blipFill>
          <a:blip r:embed="rId8"/>
          <a:stretch>
            <a:fillRect/>
          </a:stretch>
        </p:blipFill>
        <p:spPr>
          <a:xfrm>
            <a:off x="8626450" y="4072738"/>
            <a:ext cx="404165" cy="404165"/>
          </a:xfrm>
          <a:prstGeom prst="rect">
            <a:avLst/>
          </a:prstGeom>
        </p:spPr>
      </p:pic>
      <p:sp>
        <p:nvSpPr>
          <p:cNvPr id="32" name="Text 24"/>
          <p:cNvSpPr txBox="1"/>
          <p:nvPr/>
        </p:nvSpPr>
        <p:spPr>
          <a:xfrm>
            <a:off x="8439912" y="4754880"/>
            <a:ext cx="2880360" cy="411480"/>
          </a:xfrm>
          <a:prstGeom prst="rect">
            <a:avLst/>
          </a:prstGeom>
          <a:noFill/>
          <a:ln/>
        </p:spPr>
        <p:txBody>
          <a:bodyPr wrap="square" lIns="0" tIns="0" rIns="0" bIns="0" rtlCol="0" anchor="ctr"/>
          <a:lstStyle/>
          <a:p>
            <a:pPr marL="0" indent="0">
              <a:buNone/>
            </a:pPr>
            <a:r>
              <a:rPr lang="en-US" sz="1900" b="1" dirty="0">
                <a:solidFill>
                  <a:srgbClr val="850928"/>
                </a:solidFill>
                <a:latin typeface="Arial" pitchFamily="34" charset="0"/>
                <a:ea typeface="Arial" pitchFamily="34" charset="-122"/>
                <a:cs typeface="Arial" pitchFamily="34" charset="-120"/>
              </a:rPr>
              <a:t>Coachability</a:t>
            </a:r>
            <a:endParaRPr lang="en-US" sz="1900" dirty="0"/>
          </a:p>
        </p:txBody>
      </p:sp>
      <p:sp>
        <p:nvSpPr>
          <p:cNvPr id="33" name="Text 25"/>
          <p:cNvSpPr txBox="1"/>
          <p:nvPr/>
        </p:nvSpPr>
        <p:spPr>
          <a:xfrm>
            <a:off x="9400032" y="4069080"/>
            <a:ext cx="1965960" cy="411480"/>
          </a:xfrm>
          <a:prstGeom prst="rect">
            <a:avLst/>
          </a:prstGeom>
          <a:noFill/>
          <a:ln/>
        </p:spPr>
        <p:txBody>
          <a:bodyPr wrap="square" lIns="0" tIns="0" rIns="0" bIns="0" rtlCol="0" anchor="ctr"/>
          <a:lstStyle/>
          <a:p>
            <a:pPr marL="0" indent="0">
              <a:buNone/>
            </a:pPr>
            <a:r>
              <a:rPr lang="en-US" sz="1200" dirty="0">
                <a:solidFill>
                  <a:srgbClr val="6B6B6B"/>
                </a:solidFill>
                <a:latin typeface="Arial" pitchFamily="34" charset="0"/>
                <a:ea typeface="Arial" pitchFamily="34" charset="-122"/>
                <a:cs typeface="Arial" pitchFamily="34" charset="-120"/>
              </a:rPr>
              <a:t>Chapter 7</a:t>
            </a:r>
            <a:endParaRPr lang="en-US" sz="1200" dirty="0"/>
          </a:p>
        </p:txBody>
      </p:sp>
      <p:sp>
        <p:nvSpPr>
          <p:cNvPr id="34" name="Text 26"/>
          <p:cNvSpPr txBox="1"/>
          <p:nvPr/>
        </p:nvSpPr>
        <p:spPr>
          <a:xfrm>
            <a:off x="548640" y="5852160"/>
            <a:ext cx="10515600" cy="365760"/>
          </a:xfrm>
          <a:prstGeom prst="rect">
            <a:avLst/>
          </a:prstGeom>
          <a:noFill/>
          <a:ln/>
        </p:spPr>
        <p:txBody>
          <a:bodyPr wrap="square" lIns="0" tIns="0" rIns="0" bIns="0" rtlCol="0" anchor="ctr"/>
          <a:lstStyle/>
          <a:p>
            <a:pPr marL="0" indent="0">
              <a:buNone/>
            </a:pPr>
            <a:r>
              <a:rPr lang="en-US" sz="1400" i="1" dirty="0">
                <a:solidFill>
                  <a:srgbClr val="6B6B6B"/>
                </a:solidFill>
                <a:latin typeface="Arial" pitchFamily="34" charset="0"/>
                <a:ea typeface="Arial" pitchFamily="34" charset="-122"/>
                <a:cs typeface="Arial" pitchFamily="34" charset="-120"/>
              </a:rPr>
              <a:t>Chapter 8 offers an institutional roadmap for building these skills into the core curriculum.</a:t>
            </a:r>
            <a:endParaRPr lang="en-US" sz="1400" dirty="0"/>
          </a:p>
        </p:txBody>
      </p:sp>
      <p:sp>
        <p:nvSpPr>
          <p:cNvPr id="35" name="Text 27"/>
          <p:cNvSpPr txBox="1"/>
          <p:nvPr/>
        </p:nvSpPr>
        <p:spPr>
          <a:xfrm>
            <a:off x="11185855" y="6400800"/>
            <a:ext cx="457200" cy="274320"/>
          </a:xfrm>
          <a:prstGeom prst="rect">
            <a:avLst/>
          </a:prstGeom>
          <a:noFill/>
          <a:ln/>
        </p:spPr>
        <p:txBody>
          <a:bodyPr wrap="square" lIns="0" tIns="0" rIns="0" bIns="0" rtlCol="0" anchor="b"/>
          <a:lstStyle/>
          <a:p>
            <a:pPr marL="0" indent="0" algn="r">
              <a:buNone/>
            </a:pPr>
            <a:r>
              <a:rPr lang="en-US" sz="1000" dirty="0">
                <a:solidFill>
                  <a:srgbClr val="6B6B6B"/>
                </a:solidFill>
                <a:latin typeface="Arial" pitchFamily="34" charset="0"/>
                <a:ea typeface="Arial" pitchFamily="34" charset="-122"/>
                <a:cs typeface="Arial"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850928"/>
        </a:solidFill>
        <a:effectLst/>
      </p:bgPr>
    </p:bg>
    <p:spTree>
      <p:nvGrpSpPr>
        <p:cNvPr id="1" name=""/>
        <p:cNvGrpSpPr/>
        <p:nvPr/>
      </p:nvGrpSpPr>
      <p:grpSpPr>
        <a:xfrm>
          <a:off x="0" y="0"/>
          <a:ext cx="0" cy="0"/>
          <a:chOff x="0" y="0"/>
          <a:chExt cx="0" cy="0"/>
        </a:xfrm>
      </p:grpSpPr>
      <p:sp>
        <p:nvSpPr>
          <p:cNvPr id="2" name="Shape 0"/>
          <p:cNvSpPr/>
          <p:nvPr/>
        </p:nvSpPr>
        <p:spPr>
          <a:xfrm>
            <a:off x="-1645920" y="3291840"/>
            <a:ext cx="5120640" cy="5120640"/>
          </a:xfrm>
          <a:prstGeom prst="ellipse">
            <a:avLst/>
          </a:prstGeom>
          <a:solidFill>
            <a:srgbClr val="5E0620"/>
          </a:solidFill>
          <a:ln w="12700">
            <a:solidFill>
              <a:srgbClr val="5E0620"/>
            </a:solidFill>
            <a:prstDash val="solid"/>
          </a:ln>
        </p:spPr>
        <p:txBody>
          <a:bodyPr/>
          <a:lstStyle/>
          <a:p>
            <a:endParaRPr lang="en-US"/>
          </a:p>
        </p:txBody>
      </p:sp>
      <p:sp>
        <p:nvSpPr>
          <p:cNvPr id="3" name="Text 1"/>
          <p:cNvSpPr txBox="1"/>
          <p:nvPr/>
        </p:nvSpPr>
        <p:spPr>
          <a:xfrm>
            <a:off x="3931920" y="1280160"/>
            <a:ext cx="7680960" cy="320040"/>
          </a:xfrm>
          <a:prstGeom prst="rect">
            <a:avLst/>
          </a:prstGeom>
          <a:noFill/>
          <a:ln/>
        </p:spPr>
        <p:txBody>
          <a:bodyPr wrap="square" lIns="0" tIns="0" rIns="0" bIns="0" rtlCol="0" anchor="ctr"/>
          <a:lstStyle/>
          <a:p>
            <a:pPr marL="0" indent="0">
              <a:buNone/>
            </a:pPr>
            <a:r>
              <a:rPr lang="en-US" sz="1300" b="1" kern="0" spc="300" dirty="0">
                <a:solidFill>
                  <a:srgbClr val="F2C9D3"/>
                </a:solidFill>
                <a:latin typeface="Arial" pitchFamily="34" charset="0"/>
                <a:ea typeface="Arial" pitchFamily="34" charset="-122"/>
                <a:cs typeface="Arial" pitchFamily="34" charset="-120"/>
              </a:rPr>
              <a:t>A WORKED EXAMPLE</a:t>
            </a:r>
            <a:endParaRPr lang="en-US" sz="1300" dirty="0"/>
          </a:p>
        </p:txBody>
      </p:sp>
      <p:sp>
        <p:nvSpPr>
          <p:cNvPr id="4" name="Text 2"/>
          <p:cNvSpPr txBox="1"/>
          <p:nvPr/>
        </p:nvSpPr>
        <p:spPr>
          <a:xfrm>
            <a:off x="3931920" y="1691640"/>
            <a:ext cx="7680960" cy="1097280"/>
          </a:xfrm>
          <a:prstGeom prst="rect">
            <a:avLst/>
          </a:prstGeom>
          <a:noFill/>
          <a:ln/>
        </p:spPr>
        <p:txBody>
          <a:bodyPr wrap="square" lIns="0" tIns="0" rIns="0" bIns="0" rtlCol="0" anchor="ctr"/>
          <a:lstStyle/>
          <a:p>
            <a:pPr marL="0" indent="0">
              <a:buNone/>
            </a:pPr>
            <a:r>
              <a:rPr lang="en-US" sz="5400" b="1" dirty="0">
                <a:solidFill>
                  <a:srgbClr val="FFFFFF"/>
                </a:solidFill>
                <a:latin typeface="Arial" pitchFamily="34" charset="0"/>
                <a:ea typeface="Arial" pitchFamily="34" charset="-122"/>
                <a:cs typeface="Arial" pitchFamily="34" charset="-120"/>
              </a:rPr>
              <a:t>Critical thinking</a:t>
            </a:r>
            <a:endParaRPr lang="en-US" sz="5400" dirty="0"/>
          </a:p>
        </p:txBody>
      </p:sp>
      <p:sp>
        <p:nvSpPr>
          <p:cNvPr id="5" name="Text 3"/>
          <p:cNvSpPr txBox="1"/>
          <p:nvPr/>
        </p:nvSpPr>
        <p:spPr>
          <a:xfrm>
            <a:off x="3931920" y="3200400"/>
            <a:ext cx="7680960" cy="1280160"/>
          </a:xfrm>
          <a:prstGeom prst="rect">
            <a:avLst/>
          </a:prstGeom>
          <a:noFill/>
          <a:ln/>
        </p:spPr>
        <p:txBody>
          <a:bodyPr wrap="square" lIns="0" tIns="0" rIns="0" bIns="0" rtlCol="0" anchor="t"/>
          <a:lstStyle/>
          <a:p>
            <a:pPr marL="0" indent="0">
              <a:buNone/>
            </a:pPr>
            <a:r>
              <a:rPr lang="en-US" sz="2800" i="1" dirty="0">
                <a:solidFill>
                  <a:srgbClr val="FFFFFF"/>
                </a:solidFill>
                <a:latin typeface="Cambria" pitchFamily="34" charset="0"/>
                <a:ea typeface="Cambria" pitchFamily="34" charset="-122"/>
                <a:cs typeface="Cambria" pitchFamily="34" charset="-120"/>
              </a:rPr>
              <a:t>“We are drowning in information, while starving for wisdom.”</a:t>
            </a:r>
            <a:endParaRPr lang="en-US" sz="2800" dirty="0"/>
          </a:p>
        </p:txBody>
      </p:sp>
      <p:sp>
        <p:nvSpPr>
          <p:cNvPr id="6" name="Text 4"/>
          <p:cNvSpPr txBox="1"/>
          <p:nvPr/>
        </p:nvSpPr>
        <p:spPr>
          <a:xfrm>
            <a:off x="3931920" y="4526280"/>
            <a:ext cx="7680960" cy="365760"/>
          </a:xfrm>
          <a:prstGeom prst="rect">
            <a:avLst/>
          </a:prstGeom>
          <a:noFill/>
          <a:ln/>
        </p:spPr>
        <p:txBody>
          <a:bodyPr wrap="square" lIns="0" tIns="0" rIns="0" bIns="0" rtlCol="0" anchor="ctr"/>
          <a:lstStyle/>
          <a:p>
            <a:pPr marL="0" indent="0">
              <a:buNone/>
            </a:pPr>
            <a:r>
              <a:rPr lang="en-US" sz="1600" dirty="0">
                <a:solidFill>
                  <a:srgbClr val="F2C9D3"/>
                </a:solidFill>
                <a:latin typeface="Arial" pitchFamily="34" charset="0"/>
                <a:ea typeface="Arial" pitchFamily="34" charset="-122"/>
                <a:cs typeface="Arial" pitchFamily="34" charset="-120"/>
              </a:rPr>
              <a:t>— E. O. Wilson</a:t>
            </a:r>
            <a:endParaRPr lang="en-US" sz="1600" dirty="0"/>
          </a:p>
        </p:txBody>
      </p:sp>
      <p:pic>
        <p:nvPicPr>
          <p:cNvPr id="7" name="Image 0" descr="preencoded.png"/>
          <p:cNvPicPr>
            <a:picLocks noChangeAspect="1"/>
          </p:cNvPicPr>
          <p:nvPr/>
        </p:nvPicPr>
        <p:blipFill>
          <a:blip r:embed="rId3"/>
          <a:stretch>
            <a:fillRect/>
          </a:stretch>
        </p:blipFill>
        <p:spPr>
          <a:xfrm>
            <a:off x="822960" y="1097280"/>
            <a:ext cx="1737360" cy="173736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82880"/>
            <a:ext cx="7315200" cy="274320"/>
          </a:xfrm>
          <a:prstGeom prst="rect">
            <a:avLst/>
          </a:prstGeom>
          <a:noFill/>
          <a:ln/>
        </p:spPr>
        <p:txBody>
          <a:bodyPr wrap="square" lIns="0" tIns="0" rIns="0" bIns="0" rtlCol="0" anchor="ctr"/>
          <a:lstStyle/>
          <a:p>
            <a:pPr marL="0" indent="0">
              <a:buNone/>
            </a:pPr>
            <a:r>
              <a:rPr lang="en-US" sz="1100" b="1" kern="0" spc="300" dirty="0">
                <a:solidFill>
                  <a:srgbClr val="6B6B6B"/>
                </a:solidFill>
                <a:latin typeface="Arial" pitchFamily="34" charset="0"/>
                <a:ea typeface="Arial" pitchFamily="34" charset="-122"/>
                <a:cs typeface="Arial" pitchFamily="34" charset="-120"/>
              </a:rPr>
              <a:t>WHY CRITICAL THINKING, WHY NOW</a:t>
            </a:r>
            <a:endParaRPr lang="en-US" sz="1100" dirty="0"/>
          </a:p>
        </p:txBody>
      </p:sp>
      <p:sp>
        <p:nvSpPr>
          <p:cNvPr id="3" name="Text 1"/>
          <p:cNvSpPr txBox="1"/>
          <p:nvPr/>
        </p:nvSpPr>
        <p:spPr>
          <a:xfrm>
            <a:off x="548640" y="411480"/>
            <a:ext cx="11094415" cy="822960"/>
          </a:xfrm>
          <a:prstGeom prst="rect">
            <a:avLst/>
          </a:prstGeom>
          <a:noFill/>
          <a:ln/>
        </p:spPr>
        <p:txBody>
          <a:bodyPr wrap="square" lIns="0" tIns="0" rIns="0" bIns="0" rtlCol="0" anchor="t"/>
          <a:lstStyle/>
          <a:p>
            <a:pPr marL="0" indent="0">
              <a:buNone/>
            </a:pPr>
            <a:r>
              <a:rPr lang="en-US" sz="3400" b="1" dirty="0">
                <a:solidFill>
                  <a:srgbClr val="850928"/>
                </a:solidFill>
                <a:latin typeface="Arial" pitchFamily="34" charset="0"/>
                <a:ea typeface="Arial" pitchFamily="34" charset="-122"/>
                <a:cs typeface="Arial" pitchFamily="34" charset="-120"/>
              </a:rPr>
              <a:t>In an AI world, judgment is the differentiator</a:t>
            </a:r>
            <a:endParaRPr lang="en-US" sz="3400" dirty="0"/>
          </a:p>
        </p:txBody>
      </p:sp>
      <p:sp>
        <p:nvSpPr>
          <p:cNvPr id="4" name="Shape 2"/>
          <p:cNvSpPr/>
          <p:nvPr/>
        </p:nvSpPr>
        <p:spPr>
          <a:xfrm>
            <a:off x="548640" y="1417320"/>
            <a:ext cx="3657600" cy="4663440"/>
          </a:xfrm>
          <a:prstGeom prst="roundRect">
            <a:avLst>
              <a:gd name="adj" fmla="val 3000"/>
            </a:avLst>
          </a:prstGeom>
          <a:solidFill>
            <a:srgbClr val="850928"/>
          </a:solidFill>
          <a:ln w="12700">
            <a:solidFill>
              <a:srgbClr val="850928"/>
            </a:solidFill>
            <a:prstDash val="solid"/>
          </a:ln>
        </p:spPr>
        <p:txBody>
          <a:bodyPr/>
          <a:lstStyle/>
          <a:p>
            <a:endParaRPr lang="en-US"/>
          </a:p>
        </p:txBody>
      </p:sp>
      <p:sp>
        <p:nvSpPr>
          <p:cNvPr id="5" name="Text 3"/>
          <p:cNvSpPr txBox="1"/>
          <p:nvPr/>
        </p:nvSpPr>
        <p:spPr>
          <a:xfrm>
            <a:off x="868680" y="1691640"/>
            <a:ext cx="3108960" cy="914400"/>
          </a:xfrm>
          <a:prstGeom prst="rect">
            <a:avLst/>
          </a:prstGeom>
          <a:noFill/>
          <a:ln/>
        </p:spPr>
        <p:txBody>
          <a:bodyPr wrap="square" lIns="0" tIns="0" rIns="0" bIns="0" rtlCol="0" anchor="ctr"/>
          <a:lstStyle/>
          <a:p>
            <a:pPr marL="0" indent="0">
              <a:buNone/>
            </a:pPr>
            <a:r>
              <a:rPr lang="en-US" sz="5000" b="1" dirty="0">
                <a:solidFill>
                  <a:srgbClr val="FFFFFF"/>
                </a:solidFill>
                <a:latin typeface="Arial" pitchFamily="34" charset="0"/>
                <a:ea typeface="Arial" pitchFamily="34" charset="-122"/>
                <a:cs typeface="Arial" pitchFamily="34" charset="-120"/>
              </a:rPr>
              <a:t>~7 in 10</a:t>
            </a:r>
            <a:endParaRPr lang="en-US" sz="5000" dirty="0"/>
          </a:p>
        </p:txBody>
      </p:sp>
      <p:sp>
        <p:nvSpPr>
          <p:cNvPr id="6" name="Text 4"/>
          <p:cNvSpPr txBox="1"/>
          <p:nvPr/>
        </p:nvSpPr>
        <p:spPr>
          <a:xfrm>
            <a:off x="868680" y="2651760"/>
            <a:ext cx="3017520" cy="1463040"/>
          </a:xfrm>
          <a:prstGeom prst="rect">
            <a:avLst/>
          </a:prstGeom>
          <a:noFill/>
          <a:ln/>
        </p:spPr>
        <p:txBody>
          <a:bodyPr wrap="square" lIns="0" tIns="0" rIns="0" bIns="0" rtlCol="0" anchor="t"/>
          <a:lstStyle/>
          <a:p>
            <a:pPr marL="0" indent="0">
              <a:buNone/>
            </a:pPr>
            <a:r>
              <a:rPr lang="en-US" sz="1400" dirty="0">
                <a:solidFill>
                  <a:srgbClr val="FFFFFF"/>
                </a:solidFill>
                <a:latin typeface="Arial" pitchFamily="34" charset="0"/>
                <a:ea typeface="Arial" pitchFamily="34" charset="-122"/>
                <a:cs typeface="Arial" pitchFamily="34" charset="-120"/>
              </a:rPr>
              <a:t>employers worldwide consider analytical thinking a core skill — the #1 core skill in the World Economic Forum’s 2025 survey.</a:t>
            </a:r>
            <a:endParaRPr lang="en-US" sz="1400" dirty="0"/>
          </a:p>
        </p:txBody>
      </p:sp>
      <p:sp>
        <p:nvSpPr>
          <p:cNvPr id="7" name="Text 5"/>
          <p:cNvSpPr txBox="1"/>
          <p:nvPr/>
        </p:nvSpPr>
        <p:spPr>
          <a:xfrm>
            <a:off x="868680" y="4160520"/>
            <a:ext cx="3108960" cy="731520"/>
          </a:xfrm>
          <a:prstGeom prst="rect">
            <a:avLst/>
          </a:prstGeom>
          <a:noFill/>
          <a:ln/>
        </p:spPr>
        <p:txBody>
          <a:bodyPr wrap="square" lIns="0" tIns="0" rIns="0" bIns="0" rtlCol="0" anchor="ctr"/>
          <a:lstStyle/>
          <a:p>
            <a:pPr marL="0" indent="0">
              <a:buNone/>
            </a:pPr>
            <a:r>
              <a:rPr lang="en-US" sz="4000" b="1" dirty="0">
                <a:solidFill>
                  <a:srgbClr val="FFFFFF"/>
                </a:solidFill>
                <a:latin typeface="Arial" pitchFamily="34" charset="0"/>
                <a:ea typeface="Arial" pitchFamily="34" charset="-122"/>
                <a:cs typeface="Arial" pitchFamily="34" charset="-120"/>
              </a:rPr>
              <a:t>60%</a:t>
            </a:r>
            <a:endParaRPr lang="en-US" sz="4000" dirty="0"/>
          </a:p>
        </p:txBody>
      </p:sp>
      <p:sp>
        <p:nvSpPr>
          <p:cNvPr id="8" name="Text 6"/>
          <p:cNvSpPr txBox="1"/>
          <p:nvPr/>
        </p:nvSpPr>
        <p:spPr>
          <a:xfrm>
            <a:off x="868680" y="4892040"/>
            <a:ext cx="3017520" cy="822960"/>
          </a:xfrm>
          <a:prstGeom prst="rect">
            <a:avLst/>
          </a:prstGeom>
          <a:noFill/>
          <a:ln/>
        </p:spPr>
        <p:txBody>
          <a:bodyPr wrap="square" lIns="0" tIns="0" rIns="0" bIns="0" rtlCol="0" anchor="t"/>
          <a:lstStyle/>
          <a:p>
            <a:pPr marL="0" indent="0">
              <a:buNone/>
            </a:pPr>
            <a:r>
              <a:rPr lang="en-US" sz="1400" dirty="0">
                <a:solidFill>
                  <a:srgbClr val="FFFFFF"/>
                </a:solidFill>
                <a:latin typeface="Arial" pitchFamily="34" charset="0"/>
                <a:ea typeface="Arial" pitchFamily="34" charset="-122"/>
                <a:cs typeface="Arial" pitchFamily="34" charset="-120"/>
              </a:rPr>
              <a:t>of U.S. employers rate critical thinking “very important” (AAC&amp;U, 2021).</a:t>
            </a:r>
            <a:endParaRPr lang="en-US" sz="1400" dirty="0"/>
          </a:p>
        </p:txBody>
      </p:sp>
      <p:sp>
        <p:nvSpPr>
          <p:cNvPr id="9" name="Text 7"/>
          <p:cNvSpPr txBox="1"/>
          <p:nvPr/>
        </p:nvSpPr>
        <p:spPr>
          <a:xfrm>
            <a:off x="4663440" y="1417320"/>
            <a:ext cx="6949440" cy="914400"/>
          </a:xfrm>
          <a:prstGeom prst="rect">
            <a:avLst/>
          </a:prstGeom>
          <a:noFill/>
          <a:ln/>
        </p:spPr>
        <p:txBody>
          <a:bodyPr wrap="square" lIns="0" tIns="0" rIns="0" bIns="0" rtlCol="0" anchor="t"/>
          <a:lstStyle/>
          <a:p>
            <a:pPr marL="0" indent="0">
              <a:buNone/>
            </a:pPr>
            <a:r>
              <a:rPr lang="en-US" sz="2100" i="1" dirty="0">
                <a:solidFill>
                  <a:srgbClr val="850928"/>
                </a:solidFill>
                <a:latin typeface="Cambria" pitchFamily="34" charset="0"/>
                <a:ea typeface="Cambria" pitchFamily="34" charset="-122"/>
                <a:cs typeface="Cambria" pitchFamily="34" charset="-120"/>
              </a:rPr>
              <a:t>AI can produce an answer in seconds. Our graduates have to decide whether to trust it.</a:t>
            </a:r>
            <a:endParaRPr lang="en-US" sz="2100" dirty="0"/>
          </a:p>
        </p:txBody>
      </p:sp>
      <p:sp>
        <p:nvSpPr>
          <p:cNvPr id="10" name="Shape 8"/>
          <p:cNvSpPr/>
          <p:nvPr/>
        </p:nvSpPr>
        <p:spPr>
          <a:xfrm>
            <a:off x="4663440" y="2514600"/>
            <a:ext cx="640080" cy="640080"/>
          </a:xfrm>
          <a:prstGeom prst="ellipse">
            <a:avLst/>
          </a:prstGeom>
          <a:solidFill>
            <a:srgbClr val="850928"/>
          </a:solidFill>
          <a:ln w="12700">
            <a:solidFill>
              <a:srgbClr val="850928"/>
            </a:solidFill>
            <a:prstDash val="solid"/>
          </a:ln>
        </p:spPr>
        <p:txBody>
          <a:bodyPr/>
          <a:lstStyle/>
          <a:p>
            <a:endParaRPr lang="en-US"/>
          </a:p>
        </p:txBody>
      </p:sp>
      <p:pic>
        <p:nvPicPr>
          <p:cNvPr id="11" name="Image 0" descr="preencoded.png"/>
          <p:cNvPicPr>
            <a:picLocks noChangeAspect="1"/>
          </p:cNvPicPr>
          <p:nvPr/>
        </p:nvPicPr>
        <p:blipFill>
          <a:blip r:embed="rId3"/>
          <a:stretch>
            <a:fillRect/>
          </a:stretch>
        </p:blipFill>
        <p:spPr>
          <a:xfrm>
            <a:off x="4817059" y="2668219"/>
            <a:ext cx="332842" cy="332842"/>
          </a:xfrm>
          <a:prstGeom prst="rect">
            <a:avLst/>
          </a:prstGeom>
        </p:spPr>
      </p:pic>
      <p:sp>
        <p:nvSpPr>
          <p:cNvPr id="12" name="Text 9"/>
          <p:cNvSpPr txBox="1"/>
          <p:nvPr/>
        </p:nvSpPr>
        <p:spPr>
          <a:xfrm>
            <a:off x="5532120" y="2468880"/>
            <a:ext cx="6080760" cy="731520"/>
          </a:xfrm>
          <a:prstGeom prst="rect">
            <a:avLst/>
          </a:prstGeom>
          <a:noFill/>
          <a:ln/>
        </p:spPr>
        <p:txBody>
          <a:bodyPr wrap="square" lIns="0" tIns="0" rIns="0" bIns="0" rtlCol="0" anchor="ctr"/>
          <a:lstStyle/>
          <a:p>
            <a:pPr marL="0" indent="0">
              <a:buNone/>
            </a:pPr>
            <a:r>
              <a:rPr lang="en-US" sz="1700" b="1" dirty="0">
                <a:solidFill>
                  <a:srgbClr val="850928"/>
                </a:solidFill>
                <a:latin typeface="Arial" pitchFamily="34" charset="0"/>
                <a:ea typeface="Arial" pitchFamily="34" charset="-122"/>
                <a:cs typeface="Arial" pitchFamily="34" charset="-120"/>
              </a:rPr>
              <a:t>Evaluate evidence</a:t>
            </a:r>
            <a:endParaRPr lang="en-US" sz="1700" dirty="0"/>
          </a:p>
          <a:p>
            <a:pPr marL="0" indent="0">
              <a:buNone/>
            </a:pPr>
            <a:r>
              <a:rPr lang="en-US" sz="1400" dirty="0">
                <a:solidFill>
                  <a:srgbClr val="2B2B2B"/>
                </a:solidFill>
                <a:latin typeface="Arial" pitchFamily="34" charset="0"/>
                <a:ea typeface="Arial" pitchFamily="34" charset="-122"/>
                <a:cs typeface="Arial" pitchFamily="34" charset="-120"/>
              </a:rPr>
              <a:t>Is this source credible? Is the claim supported?</a:t>
            </a:r>
            <a:endParaRPr lang="en-US" sz="1700" dirty="0"/>
          </a:p>
        </p:txBody>
      </p:sp>
      <p:sp>
        <p:nvSpPr>
          <p:cNvPr id="13" name="Shape 10"/>
          <p:cNvSpPr/>
          <p:nvPr/>
        </p:nvSpPr>
        <p:spPr>
          <a:xfrm>
            <a:off x="4663440" y="3383280"/>
            <a:ext cx="640080" cy="640080"/>
          </a:xfrm>
          <a:prstGeom prst="ellipse">
            <a:avLst/>
          </a:prstGeom>
          <a:solidFill>
            <a:srgbClr val="850928"/>
          </a:solidFill>
          <a:ln w="12700">
            <a:solidFill>
              <a:srgbClr val="850928"/>
            </a:solidFill>
            <a:prstDash val="solid"/>
          </a:ln>
        </p:spPr>
        <p:txBody>
          <a:bodyPr/>
          <a:lstStyle/>
          <a:p>
            <a:endParaRPr lang="en-US"/>
          </a:p>
        </p:txBody>
      </p:sp>
      <p:pic>
        <p:nvPicPr>
          <p:cNvPr id="14" name="Image 1" descr="preencoded.png"/>
          <p:cNvPicPr>
            <a:picLocks noChangeAspect="1"/>
          </p:cNvPicPr>
          <p:nvPr/>
        </p:nvPicPr>
        <p:blipFill>
          <a:blip r:embed="rId4"/>
          <a:stretch>
            <a:fillRect/>
          </a:stretch>
        </p:blipFill>
        <p:spPr>
          <a:xfrm>
            <a:off x="4817059" y="3536899"/>
            <a:ext cx="332842" cy="332842"/>
          </a:xfrm>
          <a:prstGeom prst="rect">
            <a:avLst/>
          </a:prstGeom>
        </p:spPr>
      </p:pic>
      <p:sp>
        <p:nvSpPr>
          <p:cNvPr id="15" name="Text 11"/>
          <p:cNvSpPr txBox="1"/>
          <p:nvPr/>
        </p:nvSpPr>
        <p:spPr>
          <a:xfrm>
            <a:off x="5532120" y="3337560"/>
            <a:ext cx="6080760" cy="731520"/>
          </a:xfrm>
          <a:prstGeom prst="rect">
            <a:avLst/>
          </a:prstGeom>
          <a:noFill/>
          <a:ln/>
        </p:spPr>
        <p:txBody>
          <a:bodyPr wrap="square" lIns="0" tIns="0" rIns="0" bIns="0" rtlCol="0" anchor="ctr"/>
          <a:lstStyle/>
          <a:p>
            <a:pPr marL="0" indent="0">
              <a:buNone/>
            </a:pPr>
            <a:r>
              <a:rPr lang="en-US" sz="1700" b="1" dirty="0">
                <a:solidFill>
                  <a:srgbClr val="850928"/>
                </a:solidFill>
                <a:latin typeface="Arial" pitchFamily="34" charset="0"/>
                <a:ea typeface="Arial" pitchFamily="34" charset="-122"/>
                <a:cs typeface="Arial" pitchFamily="34" charset="-120"/>
              </a:rPr>
              <a:t>Spot errors &amp; bias</a:t>
            </a:r>
            <a:endParaRPr lang="en-US" sz="1700" dirty="0"/>
          </a:p>
          <a:p>
            <a:pPr marL="0" indent="0">
              <a:buNone/>
            </a:pPr>
            <a:r>
              <a:rPr lang="en-US" sz="1400" dirty="0">
                <a:solidFill>
                  <a:srgbClr val="2B2B2B"/>
                </a:solidFill>
                <a:latin typeface="Arial" pitchFamily="34" charset="0"/>
                <a:ea typeface="Arial" pitchFamily="34" charset="-122"/>
                <a:cs typeface="Arial" pitchFamily="34" charset="-120"/>
              </a:rPr>
              <a:t>What did the model get wrong, or leave out?</a:t>
            </a:r>
            <a:endParaRPr lang="en-US" sz="1700" dirty="0"/>
          </a:p>
        </p:txBody>
      </p:sp>
      <p:sp>
        <p:nvSpPr>
          <p:cNvPr id="16" name="Shape 12"/>
          <p:cNvSpPr/>
          <p:nvPr/>
        </p:nvSpPr>
        <p:spPr>
          <a:xfrm>
            <a:off x="4663440" y="4251960"/>
            <a:ext cx="640080" cy="640080"/>
          </a:xfrm>
          <a:prstGeom prst="ellipse">
            <a:avLst/>
          </a:prstGeom>
          <a:solidFill>
            <a:srgbClr val="850928"/>
          </a:solidFill>
          <a:ln w="12700">
            <a:solidFill>
              <a:srgbClr val="850928"/>
            </a:solidFill>
            <a:prstDash val="solid"/>
          </a:ln>
        </p:spPr>
        <p:txBody>
          <a:bodyPr/>
          <a:lstStyle/>
          <a:p>
            <a:endParaRPr lang="en-US"/>
          </a:p>
        </p:txBody>
      </p:sp>
      <p:pic>
        <p:nvPicPr>
          <p:cNvPr id="17" name="Image 2" descr="preencoded.png"/>
          <p:cNvPicPr>
            <a:picLocks noChangeAspect="1"/>
          </p:cNvPicPr>
          <p:nvPr/>
        </p:nvPicPr>
        <p:blipFill>
          <a:blip r:embed="rId5"/>
          <a:stretch>
            <a:fillRect/>
          </a:stretch>
        </p:blipFill>
        <p:spPr>
          <a:xfrm>
            <a:off x="4817059" y="4405579"/>
            <a:ext cx="332842" cy="332842"/>
          </a:xfrm>
          <a:prstGeom prst="rect">
            <a:avLst/>
          </a:prstGeom>
        </p:spPr>
      </p:pic>
      <p:sp>
        <p:nvSpPr>
          <p:cNvPr id="18" name="Text 13"/>
          <p:cNvSpPr txBox="1"/>
          <p:nvPr/>
        </p:nvSpPr>
        <p:spPr>
          <a:xfrm>
            <a:off x="5532120" y="4206240"/>
            <a:ext cx="6080760" cy="731520"/>
          </a:xfrm>
          <a:prstGeom prst="rect">
            <a:avLst/>
          </a:prstGeom>
          <a:noFill/>
          <a:ln/>
        </p:spPr>
        <p:txBody>
          <a:bodyPr wrap="square" lIns="0" tIns="0" rIns="0" bIns="0" rtlCol="0" anchor="ctr"/>
          <a:lstStyle/>
          <a:p>
            <a:pPr marL="0" indent="0">
              <a:buNone/>
            </a:pPr>
            <a:r>
              <a:rPr lang="en-US" sz="1700" b="1" dirty="0">
                <a:solidFill>
                  <a:srgbClr val="850928"/>
                </a:solidFill>
                <a:latin typeface="Arial" pitchFamily="34" charset="0"/>
                <a:ea typeface="Arial" pitchFamily="34" charset="-122"/>
                <a:cs typeface="Arial" pitchFamily="34" charset="-120"/>
              </a:rPr>
              <a:t>Question assumptions</a:t>
            </a:r>
            <a:endParaRPr lang="en-US" sz="1700" dirty="0"/>
          </a:p>
          <a:p>
            <a:pPr marL="0" indent="0">
              <a:buNone/>
            </a:pPr>
            <a:r>
              <a:rPr lang="en-US" sz="1400" dirty="0">
                <a:solidFill>
                  <a:srgbClr val="2B2B2B"/>
                </a:solidFill>
                <a:latin typeface="Arial" pitchFamily="34" charset="0"/>
                <a:ea typeface="Arial" pitchFamily="34" charset="-122"/>
                <a:cs typeface="Arial" pitchFamily="34" charset="-120"/>
              </a:rPr>
              <a:t>What is this answer taking for granted?</a:t>
            </a:r>
            <a:endParaRPr lang="en-US" sz="1700" dirty="0"/>
          </a:p>
        </p:txBody>
      </p:sp>
      <p:sp>
        <p:nvSpPr>
          <p:cNvPr id="19" name="Shape 14"/>
          <p:cNvSpPr/>
          <p:nvPr/>
        </p:nvSpPr>
        <p:spPr>
          <a:xfrm>
            <a:off x="4663440" y="5120640"/>
            <a:ext cx="640080" cy="640080"/>
          </a:xfrm>
          <a:prstGeom prst="ellipse">
            <a:avLst/>
          </a:prstGeom>
          <a:solidFill>
            <a:srgbClr val="850928"/>
          </a:solidFill>
          <a:ln w="12700">
            <a:solidFill>
              <a:srgbClr val="850928"/>
            </a:solidFill>
            <a:prstDash val="solid"/>
          </a:ln>
        </p:spPr>
        <p:txBody>
          <a:bodyPr/>
          <a:lstStyle/>
          <a:p>
            <a:endParaRPr lang="en-US"/>
          </a:p>
        </p:txBody>
      </p:sp>
      <p:pic>
        <p:nvPicPr>
          <p:cNvPr id="20" name="Image 3" descr="preencoded.png"/>
          <p:cNvPicPr>
            <a:picLocks noChangeAspect="1"/>
          </p:cNvPicPr>
          <p:nvPr/>
        </p:nvPicPr>
        <p:blipFill>
          <a:blip r:embed="rId6"/>
          <a:stretch>
            <a:fillRect/>
          </a:stretch>
        </p:blipFill>
        <p:spPr>
          <a:xfrm>
            <a:off x="4817059" y="5274259"/>
            <a:ext cx="332842" cy="332842"/>
          </a:xfrm>
          <a:prstGeom prst="rect">
            <a:avLst/>
          </a:prstGeom>
        </p:spPr>
      </p:pic>
      <p:sp>
        <p:nvSpPr>
          <p:cNvPr id="21" name="Text 15"/>
          <p:cNvSpPr txBox="1"/>
          <p:nvPr/>
        </p:nvSpPr>
        <p:spPr>
          <a:xfrm>
            <a:off x="5532120" y="5074920"/>
            <a:ext cx="6080760" cy="731520"/>
          </a:xfrm>
          <a:prstGeom prst="rect">
            <a:avLst/>
          </a:prstGeom>
          <a:noFill/>
          <a:ln/>
        </p:spPr>
        <p:txBody>
          <a:bodyPr wrap="square" lIns="0" tIns="0" rIns="0" bIns="0" rtlCol="0" anchor="ctr"/>
          <a:lstStyle/>
          <a:p>
            <a:pPr marL="0" indent="0">
              <a:buNone/>
            </a:pPr>
            <a:r>
              <a:rPr lang="en-US" sz="1700" b="1" dirty="0">
                <a:solidFill>
                  <a:srgbClr val="850928"/>
                </a:solidFill>
                <a:latin typeface="Arial" pitchFamily="34" charset="0"/>
                <a:ea typeface="Arial" pitchFamily="34" charset="-122"/>
                <a:cs typeface="Arial" pitchFamily="34" charset="-120"/>
              </a:rPr>
              <a:t>Decide what to believe or do</a:t>
            </a:r>
            <a:endParaRPr lang="en-US" sz="1700" dirty="0"/>
          </a:p>
          <a:p>
            <a:pPr marL="0" indent="0">
              <a:buNone/>
            </a:pPr>
            <a:r>
              <a:rPr lang="en-US" sz="1400" dirty="0">
                <a:solidFill>
                  <a:srgbClr val="2B2B2B"/>
                </a:solidFill>
                <a:latin typeface="Arial" pitchFamily="34" charset="0"/>
                <a:ea typeface="Arial" pitchFamily="34" charset="-122"/>
                <a:cs typeface="Arial" pitchFamily="34" charset="-120"/>
              </a:rPr>
              <a:t>Own the judgment — don’t outsource it.</a:t>
            </a:r>
            <a:endParaRPr lang="en-US" sz="1700" dirty="0"/>
          </a:p>
        </p:txBody>
      </p:sp>
      <p:sp>
        <p:nvSpPr>
          <p:cNvPr id="22" name="Text 16"/>
          <p:cNvSpPr txBox="1"/>
          <p:nvPr/>
        </p:nvSpPr>
        <p:spPr>
          <a:xfrm>
            <a:off x="548640" y="6400800"/>
            <a:ext cx="10362895" cy="274320"/>
          </a:xfrm>
          <a:prstGeom prst="rect">
            <a:avLst/>
          </a:prstGeom>
          <a:noFill/>
          <a:ln/>
        </p:spPr>
        <p:txBody>
          <a:bodyPr wrap="square" lIns="0" tIns="0" rIns="0" bIns="0" rtlCol="0" anchor="b"/>
          <a:lstStyle/>
          <a:p>
            <a:pPr marL="0" indent="0">
              <a:buNone/>
            </a:pPr>
            <a:r>
              <a:rPr lang="en-US" sz="1000" dirty="0">
                <a:solidFill>
                  <a:srgbClr val="6B6B6B"/>
                </a:solidFill>
                <a:latin typeface="Arial" pitchFamily="34" charset="0"/>
                <a:ea typeface="Arial" pitchFamily="34" charset="-122"/>
                <a:cs typeface="Arial" pitchFamily="34" charset="-120"/>
              </a:rPr>
              <a:t>Sources: World Economic Forum, Future of Jobs Report 2025; AAC&amp;U (2021)</a:t>
            </a:r>
            <a:endParaRPr lang="en-US" sz="1000" dirty="0"/>
          </a:p>
        </p:txBody>
      </p:sp>
      <p:sp>
        <p:nvSpPr>
          <p:cNvPr id="23" name="Text 17"/>
          <p:cNvSpPr txBox="1"/>
          <p:nvPr/>
        </p:nvSpPr>
        <p:spPr>
          <a:xfrm>
            <a:off x="11185855" y="6400800"/>
            <a:ext cx="457200" cy="274320"/>
          </a:xfrm>
          <a:prstGeom prst="rect">
            <a:avLst/>
          </a:prstGeom>
          <a:noFill/>
          <a:ln/>
        </p:spPr>
        <p:txBody>
          <a:bodyPr wrap="square" lIns="0" tIns="0" rIns="0" bIns="0" rtlCol="0" anchor="b"/>
          <a:lstStyle/>
          <a:p>
            <a:pPr marL="0" indent="0" algn="r">
              <a:buNone/>
            </a:pPr>
            <a:r>
              <a:rPr lang="en-US" sz="1000" dirty="0">
                <a:solidFill>
                  <a:srgbClr val="6B6B6B"/>
                </a:solidFill>
                <a:latin typeface="Arial" pitchFamily="34" charset="0"/>
                <a:ea typeface="Arial" pitchFamily="34" charset="-122"/>
                <a:cs typeface="Arial"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82880"/>
            <a:ext cx="7315200" cy="274320"/>
          </a:xfrm>
          <a:prstGeom prst="rect">
            <a:avLst/>
          </a:prstGeom>
          <a:noFill/>
          <a:ln/>
        </p:spPr>
        <p:txBody>
          <a:bodyPr wrap="square" lIns="0" tIns="0" rIns="0" bIns="0" rtlCol="0" anchor="ctr"/>
          <a:lstStyle/>
          <a:p>
            <a:pPr marL="0" indent="0">
              <a:buNone/>
            </a:pPr>
            <a:r>
              <a:rPr lang="en-US" sz="1100" b="1" kern="0" spc="300" dirty="0">
                <a:solidFill>
                  <a:srgbClr val="6B6B6B"/>
                </a:solidFill>
                <a:latin typeface="Arial" pitchFamily="34" charset="0"/>
                <a:ea typeface="Arial" pitchFamily="34" charset="-122"/>
                <a:cs typeface="Arial" pitchFamily="34" charset="-120"/>
              </a:rPr>
              <a:t>WHAT WE MEAN</a:t>
            </a:r>
            <a:endParaRPr lang="en-US" sz="1100" dirty="0"/>
          </a:p>
        </p:txBody>
      </p:sp>
      <p:sp>
        <p:nvSpPr>
          <p:cNvPr id="3" name="Text 1"/>
          <p:cNvSpPr txBox="1"/>
          <p:nvPr/>
        </p:nvSpPr>
        <p:spPr>
          <a:xfrm>
            <a:off x="548640" y="411480"/>
            <a:ext cx="11094415" cy="822960"/>
          </a:xfrm>
          <a:prstGeom prst="rect">
            <a:avLst/>
          </a:prstGeom>
          <a:noFill/>
          <a:ln/>
        </p:spPr>
        <p:txBody>
          <a:bodyPr wrap="square" lIns="0" tIns="0" rIns="0" bIns="0" rtlCol="0" anchor="t"/>
          <a:lstStyle/>
          <a:p>
            <a:pPr marL="0" indent="0">
              <a:buNone/>
            </a:pPr>
            <a:r>
              <a:rPr lang="en-US" sz="3400" b="1" dirty="0">
                <a:solidFill>
                  <a:srgbClr val="850928"/>
                </a:solidFill>
                <a:latin typeface="Arial" pitchFamily="34" charset="0"/>
                <a:ea typeface="Arial" pitchFamily="34" charset="-122"/>
                <a:cs typeface="Arial" pitchFamily="34" charset="-120"/>
              </a:rPr>
              <a:t>Critical thinking, defined for the classroom</a:t>
            </a:r>
            <a:endParaRPr lang="en-US" sz="3400" dirty="0"/>
          </a:p>
        </p:txBody>
      </p:sp>
      <p:sp>
        <p:nvSpPr>
          <p:cNvPr id="4" name="Text 2"/>
          <p:cNvSpPr txBox="1"/>
          <p:nvPr/>
        </p:nvSpPr>
        <p:spPr>
          <a:xfrm>
            <a:off x="548640" y="1371600"/>
            <a:ext cx="5760720" cy="1097280"/>
          </a:xfrm>
          <a:prstGeom prst="rect">
            <a:avLst/>
          </a:prstGeom>
          <a:noFill/>
          <a:ln/>
        </p:spPr>
        <p:txBody>
          <a:bodyPr wrap="square" lIns="0" tIns="0" rIns="0" bIns="0" rtlCol="0" anchor="t"/>
          <a:lstStyle/>
          <a:p>
            <a:pPr marL="0" indent="0">
              <a:buNone/>
            </a:pPr>
            <a:r>
              <a:rPr lang="en-US" sz="2200" i="1" dirty="0">
                <a:solidFill>
                  <a:srgbClr val="850928"/>
                </a:solidFill>
                <a:latin typeface="Cambria" pitchFamily="34" charset="0"/>
                <a:ea typeface="Cambria" pitchFamily="34" charset="-122"/>
                <a:cs typeface="Cambria" pitchFamily="34" charset="-120"/>
              </a:rPr>
              <a:t>“Reflective and reasonable thinking that is focused on deciding what to believe or do.”</a:t>
            </a:r>
            <a:endParaRPr lang="en-US" sz="2200" dirty="0"/>
          </a:p>
        </p:txBody>
      </p:sp>
      <p:sp>
        <p:nvSpPr>
          <p:cNvPr id="5" name="Text 3"/>
          <p:cNvSpPr txBox="1"/>
          <p:nvPr/>
        </p:nvSpPr>
        <p:spPr>
          <a:xfrm>
            <a:off x="548640" y="2468880"/>
            <a:ext cx="5760720" cy="320040"/>
          </a:xfrm>
          <a:prstGeom prst="rect">
            <a:avLst/>
          </a:prstGeom>
          <a:noFill/>
          <a:ln/>
        </p:spPr>
        <p:txBody>
          <a:bodyPr wrap="square" lIns="0" tIns="0" rIns="0" bIns="0" rtlCol="0" anchor="ctr"/>
          <a:lstStyle/>
          <a:p>
            <a:pPr marL="0" indent="0">
              <a:buNone/>
            </a:pPr>
            <a:r>
              <a:rPr lang="en-US" sz="1300" dirty="0">
                <a:solidFill>
                  <a:srgbClr val="6B6B6B"/>
                </a:solidFill>
                <a:latin typeface="Arial" pitchFamily="34" charset="0"/>
                <a:ea typeface="Arial" pitchFamily="34" charset="-122"/>
                <a:cs typeface="Arial" pitchFamily="34" charset="-120"/>
              </a:rPr>
              <a:t>— Robert Ennis (1985)</a:t>
            </a:r>
            <a:endParaRPr lang="en-US" sz="1300" dirty="0"/>
          </a:p>
        </p:txBody>
      </p:sp>
      <p:sp>
        <p:nvSpPr>
          <p:cNvPr id="6" name="Text 4"/>
          <p:cNvSpPr txBox="1"/>
          <p:nvPr/>
        </p:nvSpPr>
        <p:spPr>
          <a:xfrm>
            <a:off x="548640" y="3063240"/>
            <a:ext cx="5760720" cy="365760"/>
          </a:xfrm>
          <a:prstGeom prst="rect">
            <a:avLst/>
          </a:prstGeom>
          <a:noFill/>
          <a:ln/>
        </p:spPr>
        <p:txBody>
          <a:bodyPr wrap="square" lIns="0" tIns="0" rIns="0" bIns="0" rtlCol="0" anchor="ctr"/>
          <a:lstStyle/>
          <a:p>
            <a:pPr marL="0" indent="0">
              <a:buNone/>
            </a:pPr>
            <a:r>
              <a:rPr lang="en-US" sz="1500" b="1" dirty="0">
                <a:solidFill>
                  <a:srgbClr val="2B2B2B"/>
                </a:solidFill>
                <a:latin typeface="Arial" pitchFamily="34" charset="0"/>
                <a:ea typeface="Arial" pitchFamily="34" charset="-122"/>
                <a:cs typeface="Arial" pitchFamily="34" charset="-120"/>
              </a:rPr>
              <a:t>The Delphi expert consensus names six core skills:</a:t>
            </a:r>
            <a:endParaRPr lang="en-US" sz="1500" dirty="0"/>
          </a:p>
        </p:txBody>
      </p:sp>
      <p:sp>
        <p:nvSpPr>
          <p:cNvPr id="7" name="Shape 5"/>
          <p:cNvSpPr/>
          <p:nvPr/>
        </p:nvSpPr>
        <p:spPr>
          <a:xfrm>
            <a:off x="548640" y="3566160"/>
            <a:ext cx="2743200" cy="512064"/>
          </a:xfrm>
          <a:prstGeom prst="roundRect">
            <a:avLst>
              <a:gd name="adj" fmla="val 21429"/>
            </a:avLst>
          </a:prstGeom>
          <a:solidFill>
            <a:srgbClr val="F8ECEF"/>
          </a:solidFill>
          <a:ln w="12700">
            <a:solidFill>
              <a:srgbClr val="F8ECEF"/>
            </a:solidFill>
            <a:prstDash val="solid"/>
          </a:ln>
        </p:spPr>
        <p:txBody>
          <a:bodyPr/>
          <a:lstStyle/>
          <a:p>
            <a:endParaRPr lang="en-US"/>
          </a:p>
        </p:txBody>
      </p:sp>
      <p:sp>
        <p:nvSpPr>
          <p:cNvPr id="8" name="Text 6"/>
          <p:cNvSpPr txBox="1"/>
          <p:nvPr/>
        </p:nvSpPr>
        <p:spPr>
          <a:xfrm>
            <a:off x="731520" y="3566160"/>
            <a:ext cx="2377440" cy="512064"/>
          </a:xfrm>
          <a:prstGeom prst="rect">
            <a:avLst/>
          </a:prstGeom>
          <a:noFill/>
          <a:ln/>
        </p:spPr>
        <p:txBody>
          <a:bodyPr wrap="square" lIns="0" tIns="0" rIns="0" bIns="0" rtlCol="0" anchor="ctr"/>
          <a:lstStyle/>
          <a:p>
            <a:pPr marL="0" indent="0">
              <a:buNone/>
            </a:pPr>
            <a:r>
              <a:rPr lang="en-US" sz="1500" b="1" dirty="0">
                <a:solidFill>
                  <a:srgbClr val="850928"/>
                </a:solidFill>
                <a:latin typeface="Arial" pitchFamily="34" charset="0"/>
                <a:ea typeface="Arial" pitchFamily="34" charset="-122"/>
                <a:cs typeface="Arial" pitchFamily="34" charset="-120"/>
              </a:rPr>
              <a:t>Interpretation</a:t>
            </a:r>
            <a:endParaRPr lang="en-US" sz="1500" dirty="0"/>
          </a:p>
        </p:txBody>
      </p:sp>
      <p:sp>
        <p:nvSpPr>
          <p:cNvPr id="9" name="Shape 7"/>
          <p:cNvSpPr/>
          <p:nvPr/>
        </p:nvSpPr>
        <p:spPr>
          <a:xfrm>
            <a:off x="3429000" y="3566160"/>
            <a:ext cx="2743200" cy="512064"/>
          </a:xfrm>
          <a:prstGeom prst="roundRect">
            <a:avLst>
              <a:gd name="adj" fmla="val 21429"/>
            </a:avLst>
          </a:prstGeom>
          <a:solidFill>
            <a:srgbClr val="F8ECEF"/>
          </a:solidFill>
          <a:ln w="12700">
            <a:solidFill>
              <a:srgbClr val="F8ECEF"/>
            </a:solidFill>
            <a:prstDash val="solid"/>
          </a:ln>
        </p:spPr>
        <p:txBody>
          <a:bodyPr/>
          <a:lstStyle/>
          <a:p>
            <a:endParaRPr lang="en-US"/>
          </a:p>
        </p:txBody>
      </p:sp>
      <p:sp>
        <p:nvSpPr>
          <p:cNvPr id="10" name="Text 8"/>
          <p:cNvSpPr txBox="1"/>
          <p:nvPr/>
        </p:nvSpPr>
        <p:spPr>
          <a:xfrm>
            <a:off x="3611880" y="3566160"/>
            <a:ext cx="2377440" cy="512064"/>
          </a:xfrm>
          <a:prstGeom prst="rect">
            <a:avLst/>
          </a:prstGeom>
          <a:noFill/>
          <a:ln/>
        </p:spPr>
        <p:txBody>
          <a:bodyPr wrap="square" lIns="0" tIns="0" rIns="0" bIns="0" rtlCol="0" anchor="ctr"/>
          <a:lstStyle/>
          <a:p>
            <a:pPr marL="0" indent="0">
              <a:buNone/>
            </a:pPr>
            <a:r>
              <a:rPr lang="en-US" sz="1500" b="1" dirty="0">
                <a:solidFill>
                  <a:srgbClr val="850928"/>
                </a:solidFill>
                <a:latin typeface="Arial" pitchFamily="34" charset="0"/>
                <a:ea typeface="Arial" pitchFamily="34" charset="-122"/>
                <a:cs typeface="Arial" pitchFamily="34" charset="-120"/>
              </a:rPr>
              <a:t>Analysis</a:t>
            </a:r>
            <a:endParaRPr lang="en-US" sz="1500" dirty="0"/>
          </a:p>
        </p:txBody>
      </p:sp>
      <p:sp>
        <p:nvSpPr>
          <p:cNvPr id="11" name="Shape 9"/>
          <p:cNvSpPr/>
          <p:nvPr/>
        </p:nvSpPr>
        <p:spPr>
          <a:xfrm>
            <a:off x="548640" y="4224528"/>
            <a:ext cx="2743200" cy="512064"/>
          </a:xfrm>
          <a:prstGeom prst="roundRect">
            <a:avLst>
              <a:gd name="adj" fmla="val 21429"/>
            </a:avLst>
          </a:prstGeom>
          <a:solidFill>
            <a:srgbClr val="F8ECEF"/>
          </a:solidFill>
          <a:ln w="12700">
            <a:solidFill>
              <a:srgbClr val="F8ECEF"/>
            </a:solidFill>
            <a:prstDash val="solid"/>
          </a:ln>
        </p:spPr>
        <p:txBody>
          <a:bodyPr/>
          <a:lstStyle/>
          <a:p>
            <a:endParaRPr lang="en-US"/>
          </a:p>
        </p:txBody>
      </p:sp>
      <p:sp>
        <p:nvSpPr>
          <p:cNvPr id="12" name="Text 10"/>
          <p:cNvSpPr txBox="1"/>
          <p:nvPr/>
        </p:nvSpPr>
        <p:spPr>
          <a:xfrm>
            <a:off x="731520" y="4224528"/>
            <a:ext cx="2377440" cy="512064"/>
          </a:xfrm>
          <a:prstGeom prst="rect">
            <a:avLst/>
          </a:prstGeom>
          <a:noFill/>
          <a:ln/>
        </p:spPr>
        <p:txBody>
          <a:bodyPr wrap="square" lIns="0" tIns="0" rIns="0" bIns="0" rtlCol="0" anchor="ctr"/>
          <a:lstStyle/>
          <a:p>
            <a:pPr marL="0" indent="0">
              <a:buNone/>
            </a:pPr>
            <a:r>
              <a:rPr lang="en-US" sz="1500" b="1" dirty="0">
                <a:solidFill>
                  <a:srgbClr val="850928"/>
                </a:solidFill>
                <a:latin typeface="Arial" pitchFamily="34" charset="0"/>
                <a:ea typeface="Arial" pitchFamily="34" charset="-122"/>
                <a:cs typeface="Arial" pitchFamily="34" charset="-120"/>
              </a:rPr>
              <a:t>Evaluation</a:t>
            </a:r>
            <a:endParaRPr lang="en-US" sz="1500" dirty="0"/>
          </a:p>
        </p:txBody>
      </p:sp>
      <p:sp>
        <p:nvSpPr>
          <p:cNvPr id="13" name="Shape 11"/>
          <p:cNvSpPr/>
          <p:nvPr/>
        </p:nvSpPr>
        <p:spPr>
          <a:xfrm>
            <a:off x="3429000" y="4224528"/>
            <a:ext cx="2743200" cy="512064"/>
          </a:xfrm>
          <a:prstGeom prst="roundRect">
            <a:avLst>
              <a:gd name="adj" fmla="val 21429"/>
            </a:avLst>
          </a:prstGeom>
          <a:solidFill>
            <a:srgbClr val="F8ECEF"/>
          </a:solidFill>
          <a:ln w="12700">
            <a:solidFill>
              <a:srgbClr val="F8ECEF"/>
            </a:solidFill>
            <a:prstDash val="solid"/>
          </a:ln>
        </p:spPr>
        <p:txBody>
          <a:bodyPr/>
          <a:lstStyle/>
          <a:p>
            <a:endParaRPr lang="en-US"/>
          </a:p>
        </p:txBody>
      </p:sp>
      <p:sp>
        <p:nvSpPr>
          <p:cNvPr id="14" name="Text 12"/>
          <p:cNvSpPr txBox="1"/>
          <p:nvPr/>
        </p:nvSpPr>
        <p:spPr>
          <a:xfrm>
            <a:off x="3611880" y="4224528"/>
            <a:ext cx="2377440" cy="512064"/>
          </a:xfrm>
          <a:prstGeom prst="rect">
            <a:avLst/>
          </a:prstGeom>
          <a:noFill/>
          <a:ln/>
        </p:spPr>
        <p:txBody>
          <a:bodyPr wrap="square" lIns="0" tIns="0" rIns="0" bIns="0" rtlCol="0" anchor="ctr"/>
          <a:lstStyle/>
          <a:p>
            <a:pPr marL="0" indent="0">
              <a:buNone/>
            </a:pPr>
            <a:r>
              <a:rPr lang="en-US" sz="1500" b="1" dirty="0">
                <a:solidFill>
                  <a:srgbClr val="850928"/>
                </a:solidFill>
                <a:latin typeface="Arial" pitchFamily="34" charset="0"/>
                <a:ea typeface="Arial" pitchFamily="34" charset="-122"/>
                <a:cs typeface="Arial" pitchFamily="34" charset="-120"/>
              </a:rPr>
              <a:t>Inference</a:t>
            </a:r>
            <a:endParaRPr lang="en-US" sz="1500" dirty="0"/>
          </a:p>
        </p:txBody>
      </p:sp>
      <p:sp>
        <p:nvSpPr>
          <p:cNvPr id="15" name="Shape 13"/>
          <p:cNvSpPr/>
          <p:nvPr/>
        </p:nvSpPr>
        <p:spPr>
          <a:xfrm>
            <a:off x="548640" y="4882896"/>
            <a:ext cx="2743200" cy="512064"/>
          </a:xfrm>
          <a:prstGeom prst="roundRect">
            <a:avLst>
              <a:gd name="adj" fmla="val 21429"/>
            </a:avLst>
          </a:prstGeom>
          <a:solidFill>
            <a:srgbClr val="F8ECEF"/>
          </a:solidFill>
          <a:ln w="12700">
            <a:solidFill>
              <a:srgbClr val="F8ECEF"/>
            </a:solidFill>
            <a:prstDash val="solid"/>
          </a:ln>
        </p:spPr>
        <p:txBody>
          <a:bodyPr/>
          <a:lstStyle/>
          <a:p>
            <a:endParaRPr lang="en-US"/>
          </a:p>
        </p:txBody>
      </p:sp>
      <p:sp>
        <p:nvSpPr>
          <p:cNvPr id="16" name="Text 14"/>
          <p:cNvSpPr txBox="1"/>
          <p:nvPr/>
        </p:nvSpPr>
        <p:spPr>
          <a:xfrm>
            <a:off x="731520" y="4882896"/>
            <a:ext cx="2377440" cy="512064"/>
          </a:xfrm>
          <a:prstGeom prst="rect">
            <a:avLst/>
          </a:prstGeom>
          <a:noFill/>
          <a:ln/>
        </p:spPr>
        <p:txBody>
          <a:bodyPr wrap="square" lIns="0" tIns="0" rIns="0" bIns="0" rtlCol="0" anchor="ctr"/>
          <a:lstStyle/>
          <a:p>
            <a:pPr marL="0" indent="0">
              <a:buNone/>
            </a:pPr>
            <a:r>
              <a:rPr lang="en-US" sz="1500" b="1" dirty="0">
                <a:solidFill>
                  <a:srgbClr val="850928"/>
                </a:solidFill>
                <a:latin typeface="Arial" pitchFamily="34" charset="0"/>
                <a:ea typeface="Arial" pitchFamily="34" charset="-122"/>
                <a:cs typeface="Arial" pitchFamily="34" charset="-120"/>
              </a:rPr>
              <a:t>Explanation</a:t>
            </a:r>
            <a:endParaRPr lang="en-US" sz="1500" dirty="0"/>
          </a:p>
        </p:txBody>
      </p:sp>
      <p:sp>
        <p:nvSpPr>
          <p:cNvPr id="17" name="Shape 15"/>
          <p:cNvSpPr/>
          <p:nvPr/>
        </p:nvSpPr>
        <p:spPr>
          <a:xfrm>
            <a:off x="3429000" y="4882896"/>
            <a:ext cx="2743200" cy="512064"/>
          </a:xfrm>
          <a:prstGeom prst="roundRect">
            <a:avLst>
              <a:gd name="adj" fmla="val 21429"/>
            </a:avLst>
          </a:prstGeom>
          <a:solidFill>
            <a:srgbClr val="F8ECEF"/>
          </a:solidFill>
          <a:ln w="12700">
            <a:solidFill>
              <a:srgbClr val="F8ECEF"/>
            </a:solidFill>
            <a:prstDash val="solid"/>
          </a:ln>
        </p:spPr>
        <p:txBody>
          <a:bodyPr/>
          <a:lstStyle/>
          <a:p>
            <a:endParaRPr lang="en-US"/>
          </a:p>
        </p:txBody>
      </p:sp>
      <p:sp>
        <p:nvSpPr>
          <p:cNvPr id="18" name="Text 16"/>
          <p:cNvSpPr txBox="1"/>
          <p:nvPr/>
        </p:nvSpPr>
        <p:spPr>
          <a:xfrm>
            <a:off x="3611880" y="4882896"/>
            <a:ext cx="2377440" cy="512064"/>
          </a:xfrm>
          <a:prstGeom prst="rect">
            <a:avLst/>
          </a:prstGeom>
          <a:noFill/>
          <a:ln/>
        </p:spPr>
        <p:txBody>
          <a:bodyPr wrap="square" lIns="0" tIns="0" rIns="0" bIns="0" rtlCol="0" anchor="ctr"/>
          <a:lstStyle/>
          <a:p>
            <a:pPr marL="0" indent="0">
              <a:buNone/>
            </a:pPr>
            <a:r>
              <a:rPr lang="en-US" sz="1500" b="1" dirty="0">
                <a:solidFill>
                  <a:srgbClr val="850928"/>
                </a:solidFill>
                <a:latin typeface="Arial" pitchFamily="34" charset="0"/>
                <a:ea typeface="Arial" pitchFamily="34" charset="-122"/>
                <a:cs typeface="Arial" pitchFamily="34" charset="-120"/>
              </a:rPr>
              <a:t>Self-regulation</a:t>
            </a:r>
            <a:endParaRPr lang="en-US" sz="1500" dirty="0"/>
          </a:p>
        </p:txBody>
      </p:sp>
      <p:sp>
        <p:nvSpPr>
          <p:cNvPr id="19" name="Text 17"/>
          <p:cNvSpPr txBox="1"/>
          <p:nvPr/>
        </p:nvSpPr>
        <p:spPr>
          <a:xfrm>
            <a:off x="548640" y="6400800"/>
            <a:ext cx="10362895" cy="274320"/>
          </a:xfrm>
          <a:prstGeom prst="rect">
            <a:avLst/>
          </a:prstGeom>
          <a:noFill/>
          <a:ln/>
        </p:spPr>
        <p:txBody>
          <a:bodyPr wrap="square" lIns="0" tIns="0" rIns="0" bIns="0" rtlCol="0" anchor="b"/>
          <a:lstStyle/>
          <a:p>
            <a:pPr marL="0" indent="0">
              <a:buNone/>
            </a:pPr>
            <a:r>
              <a:rPr lang="en-US" sz="1000" dirty="0">
                <a:solidFill>
                  <a:srgbClr val="6B6B6B"/>
                </a:solidFill>
                <a:latin typeface="Arial" pitchFamily="34" charset="0"/>
                <a:ea typeface="Arial" pitchFamily="34" charset="-122"/>
                <a:cs typeface="Arial" pitchFamily="34" charset="-120"/>
              </a:rPr>
              <a:t>Sources: Ennis (1985); Facione (1990), APA Delphi Report; Bloom (1956); Duron et al. (2006)</a:t>
            </a:r>
            <a:endParaRPr lang="en-US" sz="1000" dirty="0"/>
          </a:p>
        </p:txBody>
      </p:sp>
      <p:sp>
        <p:nvSpPr>
          <p:cNvPr id="20" name="Text 18"/>
          <p:cNvSpPr txBox="1"/>
          <p:nvPr/>
        </p:nvSpPr>
        <p:spPr>
          <a:xfrm>
            <a:off x="6949440" y="1371600"/>
            <a:ext cx="4663440" cy="548640"/>
          </a:xfrm>
          <a:prstGeom prst="rect">
            <a:avLst/>
          </a:prstGeom>
          <a:noFill/>
          <a:ln/>
        </p:spPr>
        <p:txBody>
          <a:bodyPr wrap="square" lIns="0" tIns="0" rIns="0" bIns="0" rtlCol="0" anchor="ctr"/>
          <a:lstStyle/>
          <a:p>
            <a:pPr marL="0" indent="0" algn="ctr">
              <a:buNone/>
            </a:pPr>
            <a:r>
              <a:rPr lang="en-US" sz="1300" b="1" dirty="0">
                <a:solidFill>
                  <a:srgbClr val="2B2B2B"/>
                </a:solidFill>
                <a:latin typeface="Arial" pitchFamily="34" charset="0"/>
                <a:ea typeface="Arial" pitchFamily="34" charset="-122"/>
                <a:cs typeface="Arial" pitchFamily="34" charset="-120"/>
              </a:rPr>
              <a:t>Bloom’s taxonomy: critical thinking lives in the top three levels</a:t>
            </a:r>
            <a:endParaRPr lang="en-US" sz="1300" dirty="0"/>
          </a:p>
        </p:txBody>
      </p:sp>
      <p:sp>
        <p:nvSpPr>
          <p:cNvPr id="21" name="Shape 19"/>
          <p:cNvSpPr/>
          <p:nvPr/>
        </p:nvSpPr>
        <p:spPr>
          <a:xfrm>
            <a:off x="8503920" y="2057400"/>
            <a:ext cx="1554480" cy="658368"/>
          </a:xfrm>
          <a:prstGeom prst="rect">
            <a:avLst/>
          </a:prstGeom>
          <a:solidFill>
            <a:srgbClr val="850928"/>
          </a:solidFill>
          <a:ln w="12700">
            <a:solidFill>
              <a:srgbClr val="850928"/>
            </a:solidFill>
            <a:prstDash val="solid"/>
          </a:ln>
        </p:spPr>
        <p:txBody>
          <a:bodyPr/>
          <a:lstStyle/>
          <a:p>
            <a:endParaRPr lang="en-US"/>
          </a:p>
        </p:txBody>
      </p:sp>
      <p:sp>
        <p:nvSpPr>
          <p:cNvPr id="22" name="Text 20"/>
          <p:cNvSpPr txBox="1"/>
          <p:nvPr/>
        </p:nvSpPr>
        <p:spPr>
          <a:xfrm>
            <a:off x="8503920" y="2057400"/>
            <a:ext cx="1554480" cy="658368"/>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Evaluation</a:t>
            </a:r>
            <a:endParaRPr lang="en-US" sz="1400" dirty="0"/>
          </a:p>
        </p:txBody>
      </p:sp>
      <p:sp>
        <p:nvSpPr>
          <p:cNvPr id="23" name="Shape 21"/>
          <p:cNvSpPr/>
          <p:nvPr/>
        </p:nvSpPr>
        <p:spPr>
          <a:xfrm>
            <a:off x="8193024" y="2770632"/>
            <a:ext cx="2176272" cy="658368"/>
          </a:xfrm>
          <a:prstGeom prst="rect">
            <a:avLst/>
          </a:prstGeom>
          <a:solidFill>
            <a:srgbClr val="850928"/>
          </a:solidFill>
          <a:ln w="12700">
            <a:solidFill>
              <a:srgbClr val="850928"/>
            </a:solidFill>
            <a:prstDash val="solid"/>
          </a:ln>
        </p:spPr>
        <p:txBody>
          <a:bodyPr/>
          <a:lstStyle/>
          <a:p>
            <a:endParaRPr lang="en-US"/>
          </a:p>
        </p:txBody>
      </p:sp>
      <p:sp>
        <p:nvSpPr>
          <p:cNvPr id="24" name="Text 22"/>
          <p:cNvSpPr txBox="1"/>
          <p:nvPr/>
        </p:nvSpPr>
        <p:spPr>
          <a:xfrm>
            <a:off x="8193024" y="2770632"/>
            <a:ext cx="2176272" cy="658368"/>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Synthesis</a:t>
            </a:r>
            <a:endParaRPr lang="en-US" sz="1400" dirty="0"/>
          </a:p>
        </p:txBody>
      </p:sp>
      <p:sp>
        <p:nvSpPr>
          <p:cNvPr id="25" name="Shape 23"/>
          <p:cNvSpPr/>
          <p:nvPr/>
        </p:nvSpPr>
        <p:spPr>
          <a:xfrm>
            <a:off x="7882128" y="3483864"/>
            <a:ext cx="2798064" cy="658368"/>
          </a:xfrm>
          <a:prstGeom prst="rect">
            <a:avLst/>
          </a:prstGeom>
          <a:solidFill>
            <a:srgbClr val="850928"/>
          </a:solidFill>
          <a:ln w="12700">
            <a:solidFill>
              <a:srgbClr val="850928"/>
            </a:solidFill>
            <a:prstDash val="solid"/>
          </a:ln>
        </p:spPr>
        <p:txBody>
          <a:bodyPr/>
          <a:lstStyle/>
          <a:p>
            <a:endParaRPr lang="en-US"/>
          </a:p>
        </p:txBody>
      </p:sp>
      <p:sp>
        <p:nvSpPr>
          <p:cNvPr id="26" name="Text 24"/>
          <p:cNvSpPr txBox="1"/>
          <p:nvPr/>
        </p:nvSpPr>
        <p:spPr>
          <a:xfrm>
            <a:off x="7882128" y="3483864"/>
            <a:ext cx="2798064" cy="658368"/>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Analysis</a:t>
            </a:r>
            <a:endParaRPr lang="en-US" sz="1400" dirty="0"/>
          </a:p>
        </p:txBody>
      </p:sp>
      <p:sp>
        <p:nvSpPr>
          <p:cNvPr id="27" name="Shape 25"/>
          <p:cNvSpPr/>
          <p:nvPr/>
        </p:nvSpPr>
        <p:spPr>
          <a:xfrm>
            <a:off x="7571232" y="4197096"/>
            <a:ext cx="3419856" cy="658368"/>
          </a:xfrm>
          <a:prstGeom prst="rect">
            <a:avLst/>
          </a:prstGeom>
          <a:solidFill>
            <a:srgbClr val="EED3DA"/>
          </a:solidFill>
          <a:ln w="12700">
            <a:solidFill>
              <a:srgbClr val="EED3DA"/>
            </a:solidFill>
            <a:prstDash val="solid"/>
          </a:ln>
        </p:spPr>
        <p:txBody>
          <a:bodyPr/>
          <a:lstStyle/>
          <a:p>
            <a:endParaRPr lang="en-US"/>
          </a:p>
        </p:txBody>
      </p:sp>
      <p:sp>
        <p:nvSpPr>
          <p:cNvPr id="28" name="Text 26"/>
          <p:cNvSpPr txBox="1"/>
          <p:nvPr/>
        </p:nvSpPr>
        <p:spPr>
          <a:xfrm>
            <a:off x="7571232" y="4197096"/>
            <a:ext cx="3419856" cy="658368"/>
          </a:xfrm>
          <a:prstGeom prst="rect">
            <a:avLst/>
          </a:prstGeom>
          <a:noFill/>
          <a:ln/>
        </p:spPr>
        <p:txBody>
          <a:bodyPr wrap="square" lIns="0" tIns="0" rIns="0" bIns="0" rtlCol="0" anchor="ctr"/>
          <a:lstStyle/>
          <a:p>
            <a:pPr marL="0" indent="0" algn="ctr">
              <a:buNone/>
            </a:pPr>
            <a:r>
              <a:rPr lang="en-US" sz="1400" dirty="0">
                <a:solidFill>
                  <a:srgbClr val="850928"/>
                </a:solidFill>
                <a:latin typeface="Arial" pitchFamily="34" charset="0"/>
                <a:ea typeface="Arial" pitchFamily="34" charset="-122"/>
                <a:cs typeface="Arial" pitchFamily="34" charset="-120"/>
              </a:rPr>
              <a:t>Application</a:t>
            </a:r>
            <a:endParaRPr lang="en-US" sz="1400" dirty="0"/>
          </a:p>
        </p:txBody>
      </p:sp>
      <p:sp>
        <p:nvSpPr>
          <p:cNvPr id="29" name="Shape 27"/>
          <p:cNvSpPr/>
          <p:nvPr/>
        </p:nvSpPr>
        <p:spPr>
          <a:xfrm>
            <a:off x="7260336" y="4910328"/>
            <a:ext cx="4041648" cy="658368"/>
          </a:xfrm>
          <a:prstGeom prst="rect">
            <a:avLst/>
          </a:prstGeom>
          <a:solidFill>
            <a:srgbClr val="EED3DA"/>
          </a:solidFill>
          <a:ln w="12700">
            <a:solidFill>
              <a:srgbClr val="EED3DA"/>
            </a:solidFill>
            <a:prstDash val="solid"/>
          </a:ln>
        </p:spPr>
        <p:txBody>
          <a:bodyPr/>
          <a:lstStyle/>
          <a:p>
            <a:endParaRPr lang="en-US"/>
          </a:p>
        </p:txBody>
      </p:sp>
      <p:sp>
        <p:nvSpPr>
          <p:cNvPr id="30" name="Text 28"/>
          <p:cNvSpPr txBox="1"/>
          <p:nvPr/>
        </p:nvSpPr>
        <p:spPr>
          <a:xfrm>
            <a:off x="7260336" y="4910328"/>
            <a:ext cx="4041648" cy="658368"/>
          </a:xfrm>
          <a:prstGeom prst="rect">
            <a:avLst/>
          </a:prstGeom>
          <a:noFill/>
          <a:ln/>
        </p:spPr>
        <p:txBody>
          <a:bodyPr wrap="square" lIns="0" tIns="0" rIns="0" bIns="0" rtlCol="0" anchor="ctr"/>
          <a:lstStyle/>
          <a:p>
            <a:pPr marL="0" indent="0" algn="ctr">
              <a:buNone/>
            </a:pPr>
            <a:r>
              <a:rPr lang="en-US" sz="1400" dirty="0">
                <a:solidFill>
                  <a:srgbClr val="850928"/>
                </a:solidFill>
                <a:latin typeface="Arial" pitchFamily="34" charset="0"/>
                <a:ea typeface="Arial" pitchFamily="34" charset="-122"/>
                <a:cs typeface="Arial" pitchFamily="34" charset="-120"/>
              </a:rPr>
              <a:t>Comprehension</a:t>
            </a:r>
            <a:endParaRPr lang="en-US" sz="1400" dirty="0"/>
          </a:p>
        </p:txBody>
      </p:sp>
      <p:sp>
        <p:nvSpPr>
          <p:cNvPr id="31" name="Shape 29"/>
          <p:cNvSpPr/>
          <p:nvPr/>
        </p:nvSpPr>
        <p:spPr>
          <a:xfrm>
            <a:off x="6949440" y="5623560"/>
            <a:ext cx="4663440" cy="658368"/>
          </a:xfrm>
          <a:prstGeom prst="rect">
            <a:avLst/>
          </a:prstGeom>
          <a:solidFill>
            <a:srgbClr val="EED3DA"/>
          </a:solidFill>
          <a:ln w="12700">
            <a:solidFill>
              <a:srgbClr val="EED3DA"/>
            </a:solidFill>
            <a:prstDash val="solid"/>
          </a:ln>
        </p:spPr>
        <p:txBody>
          <a:bodyPr/>
          <a:lstStyle/>
          <a:p>
            <a:endParaRPr lang="en-US"/>
          </a:p>
        </p:txBody>
      </p:sp>
      <p:sp>
        <p:nvSpPr>
          <p:cNvPr id="32" name="Text 30"/>
          <p:cNvSpPr txBox="1"/>
          <p:nvPr/>
        </p:nvSpPr>
        <p:spPr>
          <a:xfrm>
            <a:off x="6949440" y="5623560"/>
            <a:ext cx="4663440" cy="658368"/>
          </a:xfrm>
          <a:prstGeom prst="rect">
            <a:avLst/>
          </a:prstGeom>
          <a:noFill/>
          <a:ln/>
        </p:spPr>
        <p:txBody>
          <a:bodyPr wrap="square" lIns="0" tIns="0" rIns="0" bIns="0" rtlCol="0" anchor="ctr"/>
          <a:lstStyle/>
          <a:p>
            <a:pPr marL="0" indent="0" algn="ctr">
              <a:buNone/>
            </a:pPr>
            <a:r>
              <a:rPr lang="en-US" sz="1400" dirty="0">
                <a:solidFill>
                  <a:srgbClr val="850928"/>
                </a:solidFill>
                <a:latin typeface="Arial" pitchFamily="34" charset="0"/>
                <a:ea typeface="Arial" pitchFamily="34" charset="-122"/>
                <a:cs typeface="Arial" pitchFamily="34" charset="-120"/>
              </a:rPr>
              <a:t>Knowledge</a:t>
            </a:r>
            <a:endParaRPr lang="en-US" sz="1400" dirty="0"/>
          </a:p>
        </p:txBody>
      </p:sp>
      <p:sp>
        <p:nvSpPr>
          <p:cNvPr id="33" name="Text 31"/>
          <p:cNvSpPr txBox="1"/>
          <p:nvPr/>
        </p:nvSpPr>
        <p:spPr>
          <a:xfrm>
            <a:off x="11185855" y="6400800"/>
            <a:ext cx="457200" cy="274320"/>
          </a:xfrm>
          <a:prstGeom prst="rect">
            <a:avLst/>
          </a:prstGeom>
          <a:noFill/>
          <a:ln/>
        </p:spPr>
        <p:txBody>
          <a:bodyPr wrap="square" lIns="0" tIns="0" rIns="0" bIns="0" rtlCol="0" anchor="b"/>
          <a:lstStyle/>
          <a:p>
            <a:pPr marL="0" indent="0" algn="r">
              <a:buNone/>
            </a:pPr>
            <a:r>
              <a:rPr lang="en-US" sz="1000" dirty="0">
                <a:solidFill>
                  <a:srgbClr val="6B6B6B"/>
                </a:solidFill>
                <a:latin typeface="Arial" pitchFamily="34" charset="0"/>
                <a:ea typeface="Arial" pitchFamily="34" charset="-122"/>
                <a:cs typeface="Arial"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82880"/>
            <a:ext cx="7315200" cy="274320"/>
          </a:xfrm>
          <a:prstGeom prst="rect">
            <a:avLst/>
          </a:prstGeom>
          <a:noFill/>
          <a:ln/>
        </p:spPr>
        <p:txBody>
          <a:bodyPr wrap="square" lIns="0" tIns="0" rIns="0" bIns="0" rtlCol="0" anchor="ctr"/>
          <a:lstStyle/>
          <a:p>
            <a:pPr marL="0" indent="0">
              <a:buNone/>
            </a:pPr>
            <a:r>
              <a:rPr lang="en-US" sz="1100" b="1" kern="0" spc="300" dirty="0">
                <a:solidFill>
                  <a:srgbClr val="6B6B6B"/>
                </a:solidFill>
                <a:latin typeface="Arial" pitchFamily="34" charset="0"/>
                <a:ea typeface="Arial" pitchFamily="34" charset="-122"/>
                <a:cs typeface="Arial" pitchFamily="34" charset="-120"/>
              </a:rPr>
              <a:t>HOW WE TEACH IT NOW</a:t>
            </a:r>
            <a:endParaRPr lang="en-US" sz="1100" dirty="0"/>
          </a:p>
        </p:txBody>
      </p:sp>
      <p:sp>
        <p:nvSpPr>
          <p:cNvPr id="3" name="Text 1"/>
          <p:cNvSpPr txBox="1"/>
          <p:nvPr/>
        </p:nvSpPr>
        <p:spPr>
          <a:xfrm>
            <a:off x="548640" y="411480"/>
            <a:ext cx="11094415" cy="822960"/>
          </a:xfrm>
          <a:prstGeom prst="rect">
            <a:avLst/>
          </a:prstGeom>
          <a:noFill/>
          <a:ln/>
        </p:spPr>
        <p:txBody>
          <a:bodyPr wrap="square" lIns="0" tIns="0" rIns="0" bIns="0" rtlCol="0" anchor="t"/>
          <a:lstStyle/>
          <a:p>
            <a:pPr marL="0" indent="0">
              <a:buNone/>
            </a:pPr>
            <a:r>
              <a:rPr lang="en-US" sz="3400" b="1" dirty="0">
                <a:solidFill>
                  <a:srgbClr val="850928"/>
                </a:solidFill>
                <a:latin typeface="Arial" pitchFamily="34" charset="0"/>
                <a:ea typeface="Arial" pitchFamily="34" charset="-122"/>
                <a:cs typeface="Arial" pitchFamily="34" charset="-120"/>
              </a:rPr>
              <a:t>We assume students pick it up by default</a:t>
            </a:r>
            <a:endParaRPr lang="en-US" sz="3400" dirty="0"/>
          </a:p>
        </p:txBody>
      </p:sp>
      <p:sp>
        <p:nvSpPr>
          <p:cNvPr id="4" name="Text 2"/>
          <p:cNvSpPr txBox="1"/>
          <p:nvPr/>
        </p:nvSpPr>
        <p:spPr>
          <a:xfrm>
            <a:off x="548640" y="1280160"/>
            <a:ext cx="5669280" cy="868680"/>
          </a:xfrm>
          <a:prstGeom prst="rect">
            <a:avLst/>
          </a:prstGeom>
          <a:noFill/>
          <a:ln/>
        </p:spPr>
        <p:txBody>
          <a:bodyPr wrap="square" lIns="0" tIns="0" rIns="0" bIns="0" rtlCol="0" anchor="t"/>
          <a:lstStyle/>
          <a:p>
            <a:pPr marL="0" indent="0">
              <a:buNone/>
            </a:pPr>
            <a:r>
              <a:rPr lang="en-US" sz="1600" dirty="0">
                <a:solidFill>
                  <a:srgbClr val="2B2B2B"/>
                </a:solidFill>
                <a:latin typeface="Arial" pitchFamily="34" charset="0"/>
                <a:ea typeface="Arial" pitchFamily="34" charset="-122"/>
                <a:cs typeface="Arial" pitchFamily="34" charset="-120"/>
              </a:rPr>
              <a:t>Critical thinking is in our gen ed outcomes and mission statements. Mostly, we expect it to develop on its own as students…</a:t>
            </a:r>
            <a:endParaRPr lang="en-US" sz="1600" dirty="0"/>
          </a:p>
        </p:txBody>
      </p:sp>
      <p:sp>
        <p:nvSpPr>
          <p:cNvPr id="5" name="Shape 3"/>
          <p:cNvSpPr/>
          <p:nvPr/>
        </p:nvSpPr>
        <p:spPr>
          <a:xfrm>
            <a:off x="548640" y="2286000"/>
            <a:ext cx="530352" cy="530352"/>
          </a:xfrm>
          <a:prstGeom prst="ellipse">
            <a:avLst/>
          </a:prstGeom>
          <a:solidFill>
            <a:srgbClr val="F8ECEF"/>
          </a:solidFill>
          <a:ln w="12700">
            <a:solidFill>
              <a:srgbClr val="F8ECEF"/>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675924" y="2413284"/>
            <a:ext cx="275783" cy="275783"/>
          </a:xfrm>
          <a:prstGeom prst="rect">
            <a:avLst/>
          </a:prstGeom>
        </p:spPr>
      </p:pic>
      <p:sp>
        <p:nvSpPr>
          <p:cNvPr id="7" name="Text 4"/>
          <p:cNvSpPr txBox="1"/>
          <p:nvPr/>
        </p:nvSpPr>
        <p:spPr>
          <a:xfrm>
            <a:off x="1280160" y="2286000"/>
            <a:ext cx="4572000" cy="530352"/>
          </a:xfrm>
          <a:prstGeom prst="rect">
            <a:avLst/>
          </a:prstGeom>
          <a:noFill/>
          <a:ln/>
        </p:spPr>
        <p:txBody>
          <a:bodyPr wrap="square" lIns="0" tIns="0" rIns="0" bIns="0" rtlCol="0" anchor="ctr"/>
          <a:lstStyle/>
          <a:p>
            <a:pPr marL="0" indent="0">
              <a:buNone/>
            </a:pPr>
            <a:r>
              <a:rPr lang="en-US" sz="1700" dirty="0">
                <a:solidFill>
                  <a:srgbClr val="2B2B2B"/>
                </a:solidFill>
                <a:latin typeface="Arial" pitchFamily="34" charset="0"/>
                <a:ea typeface="Arial" pitchFamily="34" charset="-122"/>
                <a:cs typeface="Arial" pitchFamily="34" charset="-120"/>
              </a:rPr>
              <a:t>write papers</a:t>
            </a:r>
            <a:endParaRPr lang="en-US" sz="1700" dirty="0"/>
          </a:p>
        </p:txBody>
      </p:sp>
      <p:sp>
        <p:nvSpPr>
          <p:cNvPr id="8" name="Shape 5"/>
          <p:cNvSpPr/>
          <p:nvPr/>
        </p:nvSpPr>
        <p:spPr>
          <a:xfrm>
            <a:off x="548640" y="2999232"/>
            <a:ext cx="530352" cy="530352"/>
          </a:xfrm>
          <a:prstGeom prst="ellipse">
            <a:avLst/>
          </a:prstGeom>
          <a:solidFill>
            <a:srgbClr val="F8ECEF"/>
          </a:solidFill>
          <a:ln w="12700">
            <a:solidFill>
              <a:srgbClr val="F8ECEF"/>
            </a:solidFill>
            <a:prstDash val="solid"/>
          </a:ln>
        </p:spPr>
        <p:txBody>
          <a:bodyPr/>
          <a:lstStyle/>
          <a:p>
            <a:endParaRPr lang="en-US"/>
          </a:p>
        </p:txBody>
      </p:sp>
      <p:pic>
        <p:nvPicPr>
          <p:cNvPr id="9" name="Image 1" descr="preencoded.png"/>
          <p:cNvPicPr>
            <a:picLocks noChangeAspect="1"/>
          </p:cNvPicPr>
          <p:nvPr/>
        </p:nvPicPr>
        <p:blipFill>
          <a:blip r:embed="rId4"/>
          <a:stretch>
            <a:fillRect/>
          </a:stretch>
        </p:blipFill>
        <p:spPr>
          <a:xfrm>
            <a:off x="675924" y="3126516"/>
            <a:ext cx="275783" cy="275783"/>
          </a:xfrm>
          <a:prstGeom prst="rect">
            <a:avLst/>
          </a:prstGeom>
        </p:spPr>
      </p:pic>
      <p:sp>
        <p:nvSpPr>
          <p:cNvPr id="10" name="Text 6"/>
          <p:cNvSpPr txBox="1"/>
          <p:nvPr/>
        </p:nvSpPr>
        <p:spPr>
          <a:xfrm>
            <a:off x="1280160" y="2999232"/>
            <a:ext cx="4572000" cy="530352"/>
          </a:xfrm>
          <a:prstGeom prst="rect">
            <a:avLst/>
          </a:prstGeom>
          <a:noFill/>
          <a:ln/>
        </p:spPr>
        <p:txBody>
          <a:bodyPr wrap="square" lIns="0" tIns="0" rIns="0" bIns="0" rtlCol="0" anchor="ctr"/>
          <a:lstStyle/>
          <a:p>
            <a:pPr marL="0" indent="0">
              <a:buNone/>
            </a:pPr>
            <a:r>
              <a:rPr lang="en-US" sz="1700" dirty="0">
                <a:solidFill>
                  <a:srgbClr val="2B2B2B"/>
                </a:solidFill>
                <a:latin typeface="Arial" pitchFamily="34" charset="0"/>
                <a:ea typeface="Arial" pitchFamily="34" charset="-122"/>
                <a:cs typeface="Arial" pitchFamily="34" charset="-120"/>
              </a:rPr>
              <a:t>discuss readings</a:t>
            </a:r>
            <a:endParaRPr lang="en-US" sz="1700" dirty="0"/>
          </a:p>
        </p:txBody>
      </p:sp>
      <p:sp>
        <p:nvSpPr>
          <p:cNvPr id="11" name="Shape 7"/>
          <p:cNvSpPr/>
          <p:nvPr/>
        </p:nvSpPr>
        <p:spPr>
          <a:xfrm>
            <a:off x="548640" y="3712464"/>
            <a:ext cx="530352" cy="530352"/>
          </a:xfrm>
          <a:prstGeom prst="ellipse">
            <a:avLst/>
          </a:prstGeom>
          <a:solidFill>
            <a:srgbClr val="F8ECEF"/>
          </a:solidFill>
          <a:ln w="12700">
            <a:solidFill>
              <a:srgbClr val="F8ECEF"/>
            </a:solidFill>
            <a:prstDash val="solid"/>
          </a:ln>
        </p:spPr>
        <p:txBody>
          <a:bodyPr/>
          <a:lstStyle/>
          <a:p>
            <a:endParaRPr lang="en-US"/>
          </a:p>
        </p:txBody>
      </p:sp>
      <p:pic>
        <p:nvPicPr>
          <p:cNvPr id="12" name="Image 2" descr="preencoded.png"/>
          <p:cNvPicPr>
            <a:picLocks noChangeAspect="1"/>
          </p:cNvPicPr>
          <p:nvPr/>
        </p:nvPicPr>
        <p:blipFill>
          <a:blip r:embed="rId5"/>
          <a:stretch>
            <a:fillRect/>
          </a:stretch>
        </p:blipFill>
        <p:spPr>
          <a:xfrm>
            <a:off x="675924" y="3839748"/>
            <a:ext cx="275783" cy="275783"/>
          </a:xfrm>
          <a:prstGeom prst="rect">
            <a:avLst/>
          </a:prstGeom>
        </p:spPr>
      </p:pic>
      <p:sp>
        <p:nvSpPr>
          <p:cNvPr id="13" name="Text 8"/>
          <p:cNvSpPr txBox="1"/>
          <p:nvPr/>
        </p:nvSpPr>
        <p:spPr>
          <a:xfrm>
            <a:off x="1280160" y="3712464"/>
            <a:ext cx="4572000" cy="530352"/>
          </a:xfrm>
          <a:prstGeom prst="rect">
            <a:avLst/>
          </a:prstGeom>
          <a:noFill/>
          <a:ln/>
        </p:spPr>
        <p:txBody>
          <a:bodyPr wrap="square" lIns="0" tIns="0" rIns="0" bIns="0" rtlCol="0" anchor="ctr"/>
          <a:lstStyle/>
          <a:p>
            <a:pPr marL="0" indent="0">
              <a:buNone/>
            </a:pPr>
            <a:r>
              <a:rPr lang="en-US" sz="1700" dirty="0">
                <a:solidFill>
                  <a:srgbClr val="2B2B2B"/>
                </a:solidFill>
                <a:latin typeface="Arial" pitchFamily="34" charset="0"/>
                <a:ea typeface="Arial" pitchFamily="34" charset="-122"/>
                <a:cs typeface="Arial" pitchFamily="34" charset="-120"/>
              </a:rPr>
              <a:t>complete labs</a:t>
            </a:r>
            <a:endParaRPr lang="en-US" sz="1700" dirty="0"/>
          </a:p>
        </p:txBody>
      </p:sp>
      <p:sp>
        <p:nvSpPr>
          <p:cNvPr id="14" name="Shape 9"/>
          <p:cNvSpPr/>
          <p:nvPr/>
        </p:nvSpPr>
        <p:spPr>
          <a:xfrm>
            <a:off x="548640" y="4425696"/>
            <a:ext cx="530352" cy="530352"/>
          </a:xfrm>
          <a:prstGeom prst="ellipse">
            <a:avLst/>
          </a:prstGeom>
          <a:solidFill>
            <a:srgbClr val="F8ECEF"/>
          </a:solidFill>
          <a:ln w="12700">
            <a:solidFill>
              <a:srgbClr val="F8ECEF"/>
            </a:solidFill>
            <a:prstDash val="solid"/>
          </a:ln>
        </p:spPr>
        <p:txBody>
          <a:bodyPr/>
          <a:lstStyle/>
          <a:p>
            <a:endParaRPr lang="en-US"/>
          </a:p>
        </p:txBody>
      </p:sp>
      <p:pic>
        <p:nvPicPr>
          <p:cNvPr id="15" name="Image 3" descr="preencoded.png"/>
          <p:cNvPicPr>
            <a:picLocks noChangeAspect="1"/>
          </p:cNvPicPr>
          <p:nvPr/>
        </p:nvPicPr>
        <p:blipFill>
          <a:blip r:embed="rId6"/>
          <a:stretch>
            <a:fillRect/>
          </a:stretch>
        </p:blipFill>
        <p:spPr>
          <a:xfrm>
            <a:off x="675924" y="4552980"/>
            <a:ext cx="275783" cy="275783"/>
          </a:xfrm>
          <a:prstGeom prst="rect">
            <a:avLst/>
          </a:prstGeom>
        </p:spPr>
      </p:pic>
      <p:sp>
        <p:nvSpPr>
          <p:cNvPr id="16" name="Text 10"/>
          <p:cNvSpPr txBox="1"/>
          <p:nvPr/>
        </p:nvSpPr>
        <p:spPr>
          <a:xfrm>
            <a:off x="1280160" y="4425696"/>
            <a:ext cx="4572000" cy="530352"/>
          </a:xfrm>
          <a:prstGeom prst="rect">
            <a:avLst/>
          </a:prstGeom>
          <a:noFill/>
          <a:ln/>
        </p:spPr>
        <p:txBody>
          <a:bodyPr wrap="square" lIns="0" tIns="0" rIns="0" bIns="0" rtlCol="0" anchor="ctr"/>
          <a:lstStyle/>
          <a:p>
            <a:pPr marL="0" indent="0">
              <a:buNone/>
            </a:pPr>
            <a:r>
              <a:rPr lang="en-US" sz="1700" dirty="0">
                <a:solidFill>
                  <a:srgbClr val="2B2B2B"/>
                </a:solidFill>
                <a:latin typeface="Arial" pitchFamily="34" charset="0"/>
                <a:ea typeface="Arial" pitchFamily="34" charset="-122"/>
                <a:cs typeface="Arial" pitchFamily="34" charset="-120"/>
              </a:rPr>
              <a:t>master course content</a:t>
            </a:r>
            <a:endParaRPr lang="en-US" sz="1700" dirty="0"/>
          </a:p>
        </p:txBody>
      </p:sp>
      <p:sp>
        <p:nvSpPr>
          <p:cNvPr id="17" name="Text 11"/>
          <p:cNvSpPr txBox="1"/>
          <p:nvPr/>
        </p:nvSpPr>
        <p:spPr>
          <a:xfrm>
            <a:off x="548640" y="5257800"/>
            <a:ext cx="5669280" cy="457200"/>
          </a:xfrm>
          <a:prstGeom prst="rect">
            <a:avLst/>
          </a:prstGeom>
          <a:noFill/>
          <a:ln/>
        </p:spPr>
        <p:txBody>
          <a:bodyPr wrap="square" lIns="0" tIns="0" rIns="0" bIns="0" rtlCol="0" anchor="ctr"/>
          <a:lstStyle/>
          <a:p>
            <a:pPr marL="0" indent="0">
              <a:buNone/>
            </a:pPr>
            <a:r>
              <a:rPr lang="en-US" sz="2000" b="1" i="1" dirty="0">
                <a:solidFill>
                  <a:srgbClr val="850928"/>
                </a:solidFill>
                <a:latin typeface="Cambria" pitchFamily="34" charset="0"/>
                <a:ea typeface="Cambria" pitchFamily="34" charset="-122"/>
                <a:cs typeface="Cambria" pitchFamily="34" charset="-120"/>
              </a:rPr>
              <a:t>And they do learn some. Just not much.</a:t>
            </a:r>
            <a:endParaRPr lang="en-US" sz="2000" dirty="0"/>
          </a:p>
        </p:txBody>
      </p:sp>
      <p:sp>
        <p:nvSpPr>
          <p:cNvPr id="18" name="Shape 12"/>
          <p:cNvSpPr/>
          <p:nvPr/>
        </p:nvSpPr>
        <p:spPr>
          <a:xfrm>
            <a:off x="6675120" y="1325880"/>
            <a:ext cx="4965192" cy="4663440"/>
          </a:xfrm>
          <a:prstGeom prst="roundRect">
            <a:avLst>
              <a:gd name="adj" fmla="val 2353"/>
            </a:avLst>
          </a:prstGeom>
          <a:solidFill>
            <a:srgbClr val="850928"/>
          </a:solidFill>
          <a:ln w="12700">
            <a:solidFill>
              <a:srgbClr val="850928"/>
            </a:solidFill>
            <a:prstDash val="solid"/>
          </a:ln>
        </p:spPr>
        <p:txBody>
          <a:bodyPr/>
          <a:lstStyle/>
          <a:p>
            <a:endParaRPr lang="en-US"/>
          </a:p>
        </p:txBody>
      </p:sp>
      <p:sp>
        <p:nvSpPr>
          <p:cNvPr id="19" name="Text 13"/>
          <p:cNvSpPr txBox="1"/>
          <p:nvPr/>
        </p:nvSpPr>
        <p:spPr>
          <a:xfrm>
            <a:off x="7040880" y="1508760"/>
            <a:ext cx="1828800" cy="1554480"/>
          </a:xfrm>
          <a:prstGeom prst="rect">
            <a:avLst/>
          </a:prstGeom>
          <a:noFill/>
          <a:ln/>
        </p:spPr>
        <p:txBody>
          <a:bodyPr wrap="square" lIns="0" tIns="0" rIns="0" bIns="0" rtlCol="0" anchor="ctr"/>
          <a:lstStyle/>
          <a:p>
            <a:pPr marL="0" indent="0">
              <a:buNone/>
            </a:pPr>
            <a:r>
              <a:rPr lang="en-US" sz="11000" b="1" dirty="0">
                <a:solidFill>
                  <a:srgbClr val="FFFFFF"/>
                </a:solidFill>
                <a:latin typeface="Arial" pitchFamily="34" charset="0"/>
                <a:ea typeface="Arial" pitchFamily="34" charset="-122"/>
                <a:cs typeface="Arial" pitchFamily="34" charset="-120"/>
              </a:rPr>
              <a:t>7</a:t>
            </a:r>
            <a:endParaRPr lang="en-US" sz="11000" dirty="0"/>
          </a:p>
        </p:txBody>
      </p:sp>
      <p:sp>
        <p:nvSpPr>
          <p:cNvPr id="20" name="Text 14"/>
          <p:cNvSpPr txBox="1"/>
          <p:nvPr/>
        </p:nvSpPr>
        <p:spPr>
          <a:xfrm>
            <a:off x="8549640" y="1965960"/>
            <a:ext cx="2926080" cy="822960"/>
          </a:xfrm>
          <a:prstGeom prst="rect">
            <a:avLst/>
          </a:prstGeom>
          <a:noFill/>
          <a:ln/>
        </p:spPr>
        <p:txBody>
          <a:bodyPr wrap="square" lIns="0" tIns="0" rIns="0" bIns="0" rtlCol="0" anchor="ctr"/>
          <a:lstStyle/>
          <a:p>
            <a:pPr marL="0" indent="0">
              <a:buNone/>
            </a:pPr>
            <a:r>
              <a:rPr lang="en-US" sz="2200" b="1" dirty="0">
                <a:solidFill>
                  <a:srgbClr val="FFFFFF"/>
                </a:solidFill>
                <a:latin typeface="Arial" pitchFamily="34" charset="0"/>
                <a:ea typeface="Arial" pitchFamily="34" charset="-122"/>
                <a:cs typeface="Arial" pitchFamily="34" charset="-120"/>
              </a:rPr>
              <a:t>percentile points</a:t>
            </a:r>
            <a:endParaRPr lang="en-US" sz="2200" dirty="0"/>
          </a:p>
        </p:txBody>
      </p:sp>
      <p:sp>
        <p:nvSpPr>
          <p:cNvPr id="21" name="Text 15"/>
          <p:cNvSpPr txBox="1"/>
          <p:nvPr/>
        </p:nvSpPr>
        <p:spPr>
          <a:xfrm>
            <a:off x="7040880" y="3200400"/>
            <a:ext cx="4297680" cy="1280160"/>
          </a:xfrm>
          <a:prstGeom prst="rect">
            <a:avLst/>
          </a:prstGeom>
          <a:noFill/>
          <a:ln/>
        </p:spPr>
        <p:txBody>
          <a:bodyPr wrap="square" lIns="0" tIns="0" rIns="0" bIns="0" rtlCol="0" anchor="t"/>
          <a:lstStyle/>
          <a:p>
            <a:pPr marL="0" indent="0">
              <a:buNone/>
            </a:pPr>
            <a:r>
              <a:rPr lang="en-US" sz="1500" dirty="0">
                <a:solidFill>
                  <a:srgbClr val="FFFFFF"/>
                </a:solidFill>
                <a:latin typeface="Arial" pitchFamily="34" charset="0"/>
                <a:ea typeface="Arial" pitchFamily="34" charset="-122"/>
                <a:cs typeface="Arial" pitchFamily="34" charset="-120"/>
              </a:rPr>
              <a:t>After three semesters of college, students’ critical thinking scores rose just 0.18 standard deviation — a “barely noticeable” gain.</a:t>
            </a:r>
            <a:endParaRPr lang="en-US" sz="1500" dirty="0"/>
          </a:p>
        </p:txBody>
      </p:sp>
      <p:sp>
        <p:nvSpPr>
          <p:cNvPr id="22" name="Text 16"/>
          <p:cNvSpPr txBox="1"/>
          <p:nvPr/>
        </p:nvSpPr>
        <p:spPr>
          <a:xfrm>
            <a:off x="7040880" y="4572000"/>
            <a:ext cx="4297680" cy="1097280"/>
          </a:xfrm>
          <a:prstGeom prst="rect">
            <a:avLst/>
          </a:prstGeom>
          <a:noFill/>
          <a:ln/>
        </p:spPr>
        <p:txBody>
          <a:bodyPr wrap="square" lIns="0" tIns="0" rIns="0" bIns="0" rtlCol="0" anchor="t"/>
          <a:lstStyle/>
          <a:p>
            <a:pPr marL="0" indent="0">
              <a:buNone/>
            </a:pPr>
            <a:r>
              <a:rPr lang="en-US" sz="1200" dirty="0">
                <a:solidFill>
                  <a:srgbClr val="F2C9D3"/>
                </a:solidFill>
                <a:latin typeface="Arial" pitchFamily="34" charset="0"/>
                <a:ea typeface="Arial" pitchFamily="34" charset="-122"/>
                <a:cs typeface="Arial" pitchFamily="34" charset="-120"/>
              </a:rPr>
              <a:t>2,322 students · 24 four-year institutions · Collegiate Learning Assessment. The Wabash National Study found similarly modest gains.</a:t>
            </a:r>
            <a:endParaRPr lang="en-US" sz="1200" dirty="0"/>
          </a:p>
        </p:txBody>
      </p:sp>
      <p:sp>
        <p:nvSpPr>
          <p:cNvPr id="23" name="Text 17"/>
          <p:cNvSpPr txBox="1"/>
          <p:nvPr/>
        </p:nvSpPr>
        <p:spPr>
          <a:xfrm>
            <a:off x="548640" y="6400800"/>
            <a:ext cx="10362895" cy="274320"/>
          </a:xfrm>
          <a:prstGeom prst="rect">
            <a:avLst/>
          </a:prstGeom>
          <a:noFill/>
          <a:ln/>
        </p:spPr>
        <p:txBody>
          <a:bodyPr wrap="square" lIns="0" tIns="0" rIns="0" bIns="0" rtlCol="0" anchor="b"/>
          <a:lstStyle/>
          <a:p>
            <a:pPr marL="0" indent="0">
              <a:buNone/>
            </a:pPr>
            <a:r>
              <a:rPr lang="en-US" sz="1000" dirty="0">
                <a:solidFill>
                  <a:srgbClr val="6B6B6B"/>
                </a:solidFill>
                <a:latin typeface="Arial" pitchFamily="34" charset="0"/>
                <a:ea typeface="Arial" pitchFamily="34" charset="-122"/>
                <a:cs typeface="Arial" pitchFamily="34" charset="-120"/>
              </a:rPr>
              <a:t>Sources: Arum &amp; Roksa (2011), Academically Adrift; Blaich &amp; Wise (2008), Wabash National Study</a:t>
            </a:r>
            <a:endParaRPr lang="en-US" sz="1000" dirty="0"/>
          </a:p>
        </p:txBody>
      </p:sp>
      <p:sp>
        <p:nvSpPr>
          <p:cNvPr id="24" name="Text 18"/>
          <p:cNvSpPr txBox="1"/>
          <p:nvPr/>
        </p:nvSpPr>
        <p:spPr>
          <a:xfrm>
            <a:off x="11185855" y="6400800"/>
            <a:ext cx="457200" cy="274320"/>
          </a:xfrm>
          <a:prstGeom prst="rect">
            <a:avLst/>
          </a:prstGeom>
          <a:noFill/>
          <a:ln/>
        </p:spPr>
        <p:txBody>
          <a:bodyPr wrap="square" lIns="0" tIns="0" rIns="0" bIns="0" rtlCol="0" anchor="b"/>
          <a:lstStyle/>
          <a:p>
            <a:pPr marL="0" indent="0" algn="r">
              <a:buNone/>
            </a:pPr>
            <a:r>
              <a:rPr lang="en-US" sz="1000" dirty="0">
                <a:solidFill>
                  <a:srgbClr val="6B6B6B"/>
                </a:solidFill>
                <a:latin typeface="Arial" pitchFamily="34" charset="0"/>
                <a:ea typeface="Arial" pitchFamily="34" charset="-122"/>
                <a:cs typeface="Arial"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82880"/>
            <a:ext cx="7315200" cy="274320"/>
          </a:xfrm>
          <a:prstGeom prst="rect">
            <a:avLst/>
          </a:prstGeom>
          <a:noFill/>
          <a:ln/>
        </p:spPr>
        <p:txBody>
          <a:bodyPr wrap="square" lIns="0" tIns="0" rIns="0" bIns="0" rtlCol="0" anchor="ctr"/>
          <a:lstStyle/>
          <a:p>
            <a:pPr marL="0" indent="0">
              <a:buNone/>
            </a:pPr>
            <a:r>
              <a:rPr lang="en-US" sz="1100" b="1" kern="0" spc="300" dirty="0">
                <a:solidFill>
                  <a:srgbClr val="6B6B6B"/>
                </a:solidFill>
                <a:latin typeface="Arial" pitchFamily="34" charset="0"/>
                <a:ea typeface="Arial" pitchFamily="34" charset="-122"/>
                <a:cs typeface="Arial" pitchFamily="34" charset="-120"/>
              </a:rPr>
              <a:t>WHAT THE EVIDENCE SAYS  ·  META-ANALYSIS 1</a:t>
            </a:r>
            <a:endParaRPr lang="en-US" sz="1100" dirty="0"/>
          </a:p>
        </p:txBody>
      </p:sp>
      <p:sp>
        <p:nvSpPr>
          <p:cNvPr id="3" name="Text 1"/>
          <p:cNvSpPr txBox="1"/>
          <p:nvPr/>
        </p:nvSpPr>
        <p:spPr>
          <a:xfrm>
            <a:off x="548640" y="411480"/>
            <a:ext cx="11094415" cy="822960"/>
          </a:xfrm>
          <a:prstGeom prst="rect">
            <a:avLst/>
          </a:prstGeom>
          <a:noFill/>
          <a:ln/>
        </p:spPr>
        <p:txBody>
          <a:bodyPr wrap="square" lIns="0" tIns="0" rIns="0" bIns="0" rtlCol="0" anchor="t"/>
          <a:lstStyle/>
          <a:p>
            <a:pPr marL="0" indent="0">
              <a:buNone/>
            </a:pPr>
            <a:r>
              <a:rPr lang="en-US" sz="3400" b="1" dirty="0">
                <a:solidFill>
                  <a:srgbClr val="850928"/>
                </a:solidFill>
                <a:latin typeface="Arial" pitchFamily="34" charset="0"/>
                <a:ea typeface="Arial" pitchFamily="34" charset="-122"/>
                <a:cs typeface="Arial" pitchFamily="34" charset="-120"/>
              </a:rPr>
              <a:t>Course design matters: explicit beats implicit</a:t>
            </a:r>
            <a:endParaRPr lang="en-US" sz="3400" dirty="0"/>
          </a:p>
        </p:txBody>
      </p:sp>
      <p:sp>
        <p:nvSpPr>
          <p:cNvPr id="4" name="Text 2"/>
          <p:cNvSpPr txBox="1"/>
          <p:nvPr/>
        </p:nvSpPr>
        <p:spPr>
          <a:xfrm>
            <a:off x="548640" y="1143000"/>
            <a:ext cx="10058400" cy="365760"/>
          </a:xfrm>
          <a:prstGeom prst="rect">
            <a:avLst/>
          </a:prstGeom>
          <a:noFill/>
          <a:ln/>
        </p:spPr>
        <p:txBody>
          <a:bodyPr wrap="square" lIns="0" tIns="0" rIns="0" bIns="0" rtlCol="0" anchor="ctr"/>
          <a:lstStyle/>
          <a:p>
            <a:pPr marL="0" indent="0">
              <a:buNone/>
            </a:pPr>
            <a:r>
              <a:rPr lang="en-US" sz="1500" dirty="0">
                <a:solidFill>
                  <a:srgbClr val="6B6B6B"/>
                </a:solidFill>
                <a:latin typeface="Arial" pitchFamily="34" charset="0"/>
                <a:ea typeface="Arial" pitchFamily="34" charset="-122"/>
                <a:cs typeface="Arial" pitchFamily="34" charset="-120"/>
              </a:rPr>
              <a:t>Abrami et al. (2008): 117 studies · 20,698 participants · 161 effects</a:t>
            </a:r>
            <a:endParaRPr lang="en-US" sz="1500" dirty="0"/>
          </a:p>
        </p:txBody>
      </p:sp>
      <p:sp>
        <p:nvSpPr>
          <p:cNvPr id="5" name="Shape 3"/>
          <p:cNvSpPr/>
          <p:nvPr/>
        </p:nvSpPr>
        <p:spPr>
          <a:xfrm>
            <a:off x="548640" y="4800600"/>
            <a:ext cx="2606040" cy="1371600"/>
          </a:xfrm>
          <a:prstGeom prst="roundRect">
            <a:avLst>
              <a:gd name="adj" fmla="val 8000"/>
            </a:avLst>
          </a:prstGeom>
          <a:solidFill>
            <a:srgbClr val="E6E6E6"/>
          </a:solidFill>
          <a:ln w="12700">
            <a:solidFill>
              <a:srgbClr val="E6E6E6"/>
            </a:solidFill>
            <a:prstDash val="solid"/>
          </a:ln>
        </p:spPr>
        <p:txBody>
          <a:bodyPr/>
          <a:lstStyle/>
          <a:p>
            <a:endParaRPr lang="en-US"/>
          </a:p>
        </p:txBody>
      </p:sp>
      <p:sp>
        <p:nvSpPr>
          <p:cNvPr id="6" name="Text 4"/>
          <p:cNvSpPr txBox="1"/>
          <p:nvPr/>
        </p:nvSpPr>
        <p:spPr>
          <a:xfrm>
            <a:off x="731520" y="4965192"/>
            <a:ext cx="2240280" cy="320040"/>
          </a:xfrm>
          <a:prstGeom prst="rect">
            <a:avLst/>
          </a:prstGeom>
          <a:noFill/>
          <a:ln/>
        </p:spPr>
        <p:txBody>
          <a:bodyPr wrap="square" lIns="0" tIns="0" rIns="0" bIns="0" rtlCol="0" anchor="ctr"/>
          <a:lstStyle/>
          <a:p>
            <a:pPr marL="0" indent="0">
              <a:buNone/>
            </a:pPr>
            <a:r>
              <a:rPr lang="en-US" sz="1200" b="1" kern="0" spc="100" dirty="0">
                <a:solidFill>
                  <a:srgbClr val="6B6B6B"/>
                </a:solidFill>
                <a:latin typeface="Arial" pitchFamily="34" charset="0"/>
                <a:ea typeface="Arial" pitchFamily="34" charset="-122"/>
                <a:cs typeface="Arial" pitchFamily="34" charset="-120"/>
              </a:rPr>
              <a:t>WEAKEST GAINS</a:t>
            </a:r>
            <a:endParaRPr lang="en-US" sz="1200" dirty="0"/>
          </a:p>
        </p:txBody>
      </p:sp>
      <p:sp>
        <p:nvSpPr>
          <p:cNvPr id="7" name="Text 5"/>
          <p:cNvSpPr txBox="1"/>
          <p:nvPr/>
        </p:nvSpPr>
        <p:spPr>
          <a:xfrm>
            <a:off x="548640" y="3383280"/>
            <a:ext cx="2606040" cy="411480"/>
          </a:xfrm>
          <a:prstGeom prst="rect">
            <a:avLst/>
          </a:prstGeom>
          <a:noFill/>
          <a:ln/>
        </p:spPr>
        <p:txBody>
          <a:bodyPr wrap="square" lIns="0" tIns="0" rIns="0" bIns="0" rtlCol="0" anchor="ctr"/>
          <a:lstStyle/>
          <a:p>
            <a:pPr marL="0" indent="0">
              <a:buNone/>
            </a:pPr>
            <a:r>
              <a:rPr lang="en-US" sz="2000" b="1" dirty="0">
                <a:solidFill>
                  <a:srgbClr val="2B2B2B"/>
                </a:solidFill>
                <a:latin typeface="Arial" pitchFamily="34" charset="0"/>
                <a:ea typeface="Arial" pitchFamily="34" charset="-122"/>
                <a:cs typeface="Arial" pitchFamily="34" charset="-120"/>
              </a:rPr>
              <a:t>Immersion</a:t>
            </a:r>
            <a:endParaRPr lang="en-US" sz="2000" dirty="0"/>
          </a:p>
        </p:txBody>
      </p:sp>
      <p:sp>
        <p:nvSpPr>
          <p:cNvPr id="8" name="Text 6"/>
          <p:cNvSpPr txBox="1"/>
          <p:nvPr/>
        </p:nvSpPr>
        <p:spPr>
          <a:xfrm>
            <a:off x="548640" y="3794760"/>
            <a:ext cx="2606040" cy="914400"/>
          </a:xfrm>
          <a:prstGeom prst="rect">
            <a:avLst/>
          </a:prstGeom>
          <a:noFill/>
          <a:ln/>
        </p:spPr>
        <p:txBody>
          <a:bodyPr wrap="square" lIns="0" tIns="0" rIns="0" bIns="0" rtlCol="0" anchor="t"/>
          <a:lstStyle/>
          <a:p>
            <a:pPr marL="0" indent="0">
              <a:buNone/>
            </a:pPr>
            <a:r>
              <a:rPr lang="en-US" sz="1300" dirty="0">
                <a:solidFill>
                  <a:srgbClr val="2B2B2B"/>
                </a:solidFill>
                <a:latin typeface="Arial" pitchFamily="34" charset="0"/>
                <a:ea typeface="Arial" pitchFamily="34" charset="-122"/>
                <a:cs typeface="Arial" pitchFamily="34" charset="-120"/>
              </a:rPr>
              <a:t>Deep in content; critical thinking assumed to develop naturally</a:t>
            </a:r>
            <a:endParaRPr lang="en-US" sz="1300" dirty="0"/>
          </a:p>
        </p:txBody>
      </p:sp>
      <p:sp>
        <p:nvSpPr>
          <p:cNvPr id="9" name="Shape 7"/>
          <p:cNvSpPr/>
          <p:nvPr/>
        </p:nvSpPr>
        <p:spPr>
          <a:xfrm>
            <a:off x="3337560" y="3977640"/>
            <a:ext cx="2606040" cy="2194560"/>
          </a:xfrm>
          <a:prstGeom prst="roundRect">
            <a:avLst>
              <a:gd name="adj" fmla="val 5000"/>
            </a:avLst>
          </a:prstGeom>
          <a:solidFill>
            <a:srgbClr val="EED3DA"/>
          </a:solidFill>
          <a:ln w="12700">
            <a:solidFill>
              <a:srgbClr val="EED3DA"/>
            </a:solidFill>
            <a:prstDash val="solid"/>
          </a:ln>
        </p:spPr>
        <p:txBody>
          <a:bodyPr/>
          <a:lstStyle/>
          <a:p>
            <a:endParaRPr lang="en-US"/>
          </a:p>
        </p:txBody>
      </p:sp>
      <p:sp>
        <p:nvSpPr>
          <p:cNvPr id="10" name="Text 8"/>
          <p:cNvSpPr txBox="1"/>
          <p:nvPr/>
        </p:nvSpPr>
        <p:spPr>
          <a:xfrm>
            <a:off x="3520440" y="4142232"/>
            <a:ext cx="2240280" cy="320040"/>
          </a:xfrm>
          <a:prstGeom prst="rect">
            <a:avLst/>
          </a:prstGeom>
          <a:noFill/>
          <a:ln/>
        </p:spPr>
        <p:txBody>
          <a:bodyPr wrap="square" lIns="0" tIns="0" rIns="0" bIns="0" rtlCol="0" anchor="ctr"/>
          <a:lstStyle/>
          <a:p>
            <a:pPr marL="0" indent="0">
              <a:buNone/>
            </a:pPr>
            <a:r>
              <a:rPr lang="en-US" sz="1200" b="1" kern="0" spc="100" dirty="0">
                <a:solidFill>
                  <a:srgbClr val="850928"/>
                </a:solidFill>
                <a:latin typeface="Arial" pitchFamily="34" charset="0"/>
                <a:ea typeface="Arial" pitchFamily="34" charset="-122"/>
                <a:cs typeface="Arial" pitchFamily="34" charset="-120"/>
              </a:rPr>
              <a:t>MODERATE GAINS</a:t>
            </a:r>
            <a:endParaRPr lang="en-US" sz="1200" dirty="0"/>
          </a:p>
        </p:txBody>
      </p:sp>
      <p:sp>
        <p:nvSpPr>
          <p:cNvPr id="11" name="Text 9"/>
          <p:cNvSpPr txBox="1"/>
          <p:nvPr/>
        </p:nvSpPr>
        <p:spPr>
          <a:xfrm>
            <a:off x="3337560" y="2560320"/>
            <a:ext cx="2606040" cy="411480"/>
          </a:xfrm>
          <a:prstGeom prst="rect">
            <a:avLst/>
          </a:prstGeom>
          <a:noFill/>
          <a:ln/>
        </p:spPr>
        <p:txBody>
          <a:bodyPr wrap="square" lIns="0" tIns="0" rIns="0" bIns="0" rtlCol="0" anchor="ctr"/>
          <a:lstStyle/>
          <a:p>
            <a:pPr marL="0" indent="0">
              <a:buNone/>
            </a:pPr>
            <a:r>
              <a:rPr lang="en-US" sz="2000" b="1" dirty="0">
                <a:solidFill>
                  <a:srgbClr val="2B2B2B"/>
                </a:solidFill>
                <a:latin typeface="Arial" pitchFamily="34" charset="0"/>
                <a:ea typeface="Arial" pitchFamily="34" charset="-122"/>
                <a:cs typeface="Arial" pitchFamily="34" charset="-120"/>
              </a:rPr>
              <a:t>General</a:t>
            </a:r>
            <a:endParaRPr lang="en-US" sz="2000" dirty="0"/>
          </a:p>
        </p:txBody>
      </p:sp>
      <p:sp>
        <p:nvSpPr>
          <p:cNvPr id="12" name="Text 10"/>
          <p:cNvSpPr txBox="1"/>
          <p:nvPr/>
        </p:nvSpPr>
        <p:spPr>
          <a:xfrm>
            <a:off x="3337560" y="2971800"/>
            <a:ext cx="2606040" cy="914400"/>
          </a:xfrm>
          <a:prstGeom prst="rect">
            <a:avLst/>
          </a:prstGeom>
          <a:noFill/>
          <a:ln/>
        </p:spPr>
        <p:txBody>
          <a:bodyPr wrap="square" lIns="0" tIns="0" rIns="0" bIns="0" rtlCol="0" anchor="t"/>
          <a:lstStyle/>
          <a:p>
            <a:pPr marL="0" indent="0">
              <a:buNone/>
            </a:pPr>
            <a:r>
              <a:rPr lang="en-US" sz="1300" dirty="0">
                <a:solidFill>
                  <a:srgbClr val="2B2B2B"/>
                </a:solidFill>
                <a:latin typeface="Arial" pitchFamily="34" charset="0"/>
                <a:ea typeface="Arial" pitchFamily="34" charset="-122"/>
                <a:cs typeface="Arial" pitchFamily="34" charset="-120"/>
              </a:rPr>
              <a:t>Stand-alone critical thinking instruction, little content</a:t>
            </a:r>
            <a:endParaRPr lang="en-US" sz="1300" dirty="0"/>
          </a:p>
        </p:txBody>
      </p:sp>
      <p:sp>
        <p:nvSpPr>
          <p:cNvPr id="13" name="Shape 11"/>
          <p:cNvSpPr/>
          <p:nvPr/>
        </p:nvSpPr>
        <p:spPr>
          <a:xfrm>
            <a:off x="6126480" y="3977640"/>
            <a:ext cx="2606040" cy="2194560"/>
          </a:xfrm>
          <a:prstGeom prst="roundRect">
            <a:avLst>
              <a:gd name="adj" fmla="val 5000"/>
            </a:avLst>
          </a:prstGeom>
          <a:solidFill>
            <a:srgbClr val="EED3DA"/>
          </a:solidFill>
          <a:ln w="12700">
            <a:solidFill>
              <a:srgbClr val="EED3DA"/>
            </a:solidFill>
            <a:prstDash val="solid"/>
          </a:ln>
        </p:spPr>
        <p:txBody>
          <a:bodyPr/>
          <a:lstStyle/>
          <a:p>
            <a:endParaRPr lang="en-US"/>
          </a:p>
        </p:txBody>
      </p:sp>
      <p:sp>
        <p:nvSpPr>
          <p:cNvPr id="14" name="Text 12"/>
          <p:cNvSpPr txBox="1"/>
          <p:nvPr/>
        </p:nvSpPr>
        <p:spPr>
          <a:xfrm>
            <a:off x="6309360" y="4142232"/>
            <a:ext cx="2240280" cy="320040"/>
          </a:xfrm>
          <a:prstGeom prst="rect">
            <a:avLst/>
          </a:prstGeom>
          <a:noFill/>
          <a:ln/>
        </p:spPr>
        <p:txBody>
          <a:bodyPr wrap="square" lIns="0" tIns="0" rIns="0" bIns="0" rtlCol="0" anchor="ctr"/>
          <a:lstStyle/>
          <a:p>
            <a:pPr marL="0" indent="0">
              <a:buNone/>
            </a:pPr>
            <a:r>
              <a:rPr lang="en-US" sz="1200" b="1" kern="0" spc="100" dirty="0">
                <a:solidFill>
                  <a:srgbClr val="850928"/>
                </a:solidFill>
                <a:latin typeface="Arial" pitchFamily="34" charset="0"/>
                <a:ea typeface="Arial" pitchFamily="34" charset="-122"/>
                <a:cs typeface="Arial" pitchFamily="34" charset="-120"/>
              </a:rPr>
              <a:t>MODERATE GAINS</a:t>
            </a:r>
            <a:endParaRPr lang="en-US" sz="1200" dirty="0"/>
          </a:p>
        </p:txBody>
      </p:sp>
      <p:sp>
        <p:nvSpPr>
          <p:cNvPr id="15" name="Text 13"/>
          <p:cNvSpPr txBox="1"/>
          <p:nvPr/>
        </p:nvSpPr>
        <p:spPr>
          <a:xfrm>
            <a:off x="6126480" y="2560320"/>
            <a:ext cx="2606040" cy="411480"/>
          </a:xfrm>
          <a:prstGeom prst="rect">
            <a:avLst/>
          </a:prstGeom>
          <a:noFill/>
          <a:ln/>
        </p:spPr>
        <p:txBody>
          <a:bodyPr wrap="square" lIns="0" tIns="0" rIns="0" bIns="0" rtlCol="0" anchor="ctr"/>
          <a:lstStyle/>
          <a:p>
            <a:pPr marL="0" indent="0">
              <a:buNone/>
            </a:pPr>
            <a:r>
              <a:rPr lang="en-US" sz="2000" b="1" dirty="0">
                <a:solidFill>
                  <a:srgbClr val="2B2B2B"/>
                </a:solidFill>
                <a:latin typeface="Arial" pitchFamily="34" charset="0"/>
                <a:ea typeface="Arial" pitchFamily="34" charset="-122"/>
                <a:cs typeface="Arial" pitchFamily="34" charset="-120"/>
              </a:rPr>
              <a:t>Infusion</a:t>
            </a:r>
            <a:endParaRPr lang="en-US" sz="2000" dirty="0"/>
          </a:p>
        </p:txBody>
      </p:sp>
      <p:sp>
        <p:nvSpPr>
          <p:cNvPr id="16" name="Text 14"/>
          <p:cNvSpPr txBox="1"/>
          <p:nvPr/>
        </p:nvSpPr>
        <p:spPr>
          <a:xfrm>
            <a:off x="6126480" y="2971800"/>
            <a:ext cx="2606040" cy="914400"/>
          </a:xfrm>
          <a:prstGeom prst="rect">
            <a:avLst/>
          </a:prstGeom>
          <a:noFill/>
          <a:ln/>
        </p:spPr>
        <p:txBody>
          <a:bodyPr wrap="square" lIns="0" tIns="0" rIns="0" bIns="0" rtlCol="0" anchor="t"/>
          <a:lstStyle/>
          <a:p>
            <a:pPr marL="0" indent="0">
              <a:buNone/>
            </a:pPr>
            <a:r>
              <a:rPr lang="en-US" sz="1300" dirty="0">
                <a:solidFill>
                  <a:srgbClr val="2B2B2B"/>
                </a:solidFill>
                <a:latin typeface="Arial" pitchFamily="34" charset="0"/>
                <a:ea typeface="Arial" pitchFamily="34" charset="-122"/>
                <a:cs typeface="Arial" pitchFamily="34" charset="-120"/>
              </a:rPr>
              <a:t>Critical thinking principles made explicit within course content</a:t>
            </a:r>
            <a:endParaRPr lang="en-US" sz="1300" dirty="0"/>
          </a:p>
        </p:txBody>
      </p:sp>
      <p:sp>
        <p:nvSpPr>
          <p:cNvPr id="17" name="Shape 15"/>
          <p:cNvSpPr/>
          <p:nvPr/>
        </p:nvSpPr>
        <p:spPr>
          <a:xfrm>
            <a:off x="8915400" y="2880360"/>
            <a:ext cx="2606040" cy="3291840"/>
          </a:xfrm>
          <a:prstGeom prst="roundRect">
            <a:avLst>
              <a:gd name="adj" fmla="val 4211"/>
            </a:avLst>
          </a:prstGeom>
          <a:solidFill>
            <a:srgbClr val="850928"/>
          </a:solidFill>
          <a:ln w="12700">
            <a:solidFill>
              <a:srgbClr val="850928"/>
            </a:solidFill>
            <a:prstDash val="solid"/>
          </a:ln>
        </p:spPr>
        <p:txBody>
          <a:bodyPr/>
          <a:lstStyle/>
          <a:p>
            <a:endParaRPr lang="en-US"/>
          </a:p>
        </p:txBody>
      </p:sp>
      <p:sp>
        <p:nvSpPr>
          <p:cNvPr id="18" name="Text 16"/>
          <p:cNvSpPr txBox="1"/>
          <p:nvPr/>
        </p:nvSpPr>
        <p:spPr>
          <a:xfrm>
            <a:off x="9098280" y="3044952"/>
            <a:ext cx="2240280" cy="320040"/>
          </a:xfrm>
          <a:prstGeom prst="rect">
            <a:avLst/>
          </a:prstGeom>
          <a:noFill/>
          <a:ln/>
        </p:spPr>
        <p:txBody>
          <a:bodyPr wrap="square" lIns="0" tIns="0" rIns="0" bIns="0" rtlCol="0" anchor="ctr"/>
          <a:lstStyle/>
          <a:p>
            <a:pPr marL="0" indent="0">
              <a:buNone/>
            </a:pPr>
            <a:r>
              <a:rPr lang="en-US" sz="1200" b="1" kern="0" spc="100" dirty="0">
                <a:solidFill>
                  <a:srgbClr val="F2C9D3"/>
                </a:solidFill>
                <a:latin typeface="Arial" pitchFamily="34" charset="0"/>
                <a:ea typeface="Arial" pitchFamily="34" charset="-122"/>
                <a:cs typeface="Arial" pitchFamily="34" charset="-120"/>
              </a:rPr>
              <a:t>GREATEST GAINS</a:t>
            </a:r>
            <a:endParaRPr lang="en-US" sz="1200" dirty="0"/>
          </a:p>
        </p:txBody>
      </p:sp>
      <p:sp>
        <p:nvSpPr>
          <p:cNvPr id="19" name="Text 17"/>
          <p:cNvSpPr txBox="1"/>
          <p:nvPr/>
        </p:nvSpPr>
        <p:spPr>
          <a:xfrm>
            <a:off x="8915400" y="1463040"/>
            <a:ext cx="2606040" cy="411480"/>
          </a:xfrm>
          <a:prstGeom prst="rect">
            <a:avLst/>
          </a:prstGeom>
          <a:noFill/>
          <a:ln/>
        </p:spPr>
        <p:txBody>
          <a:bodyPr wrap="square" lIns="0" tIns="0" rIns="0" bIns="0" rtlCol="0" anchor="ctr"/>
          <a:lstStyle/>
          <a:p>
            <a:pPr marL="0" indent="0">
              <a:buNone/>
            </a:pPr>
            <a:r>
              <a:rPr lang="en-US" sz="2000" b="1" dirty="0">
                <a:solidFill>
                  <a:srgbClr val="850928"/>
                </a:solidFill>
                <a:latin typeface="Arial" pitchFamily="34" charset="0"/>
                <a:ea typeface="Arial" pitchFamily="34" charset="-122"/>
                <a:cs typeface="Arial" pitchFamily="34" charset="-120"/>
              </a:rPr>
              <a:t>Mixed</a:t>
            </a:r>
            <a:endParaRPr lang="en-US" sz="2000" dirty="0"/>
          </a:p>
        </p:txBody>
      </p:sp>
      <p:sp>
        <p:nvSpPr>
          <p:cNvPr id="20" name="Text 18"/>
          <p:cNvSpPr txBox="1"/>
          <p:nvPr/>
        </p:nvSpPr>
        <p:spPr>
          <a:xfrm>
            <a:off x="8915400" y="1874520"/>
            <a:ext cx="2606040" cy="914400"/>
          </a:xfrm>
          <a:prstGeom prst="rect">
            <a:avLst/>
          </a:prstGeom>
          <a:noFill/>
          <a:ln/>
        </p:spPr>
        <p:txBody>
          <a:bodyPr wrap="square" lIns="0" tIns="0" rIns="0" bIns="0" rtlCol="0" anchor="t"/>
          <a:lstStyle/>
          <a:p>
            <a:pPr marL="0" indent="0">
              <a:buNone/>
            </a:pPr>
            <a:r>
              <a:rPr lang="en-US" sz="1300" dirty="0">
                <a:solidFill>
                  <a:srgbClr val="2B2B2B"/>
                </a:solidFill>
                <a:latin typeface="Arial" pitchFamily="34" charset="0"/>
                <a:ea typeface="Arial" pitchFamily="34" charset="-122"/>
                <a:cs typeface="Arial" pitchFamily="34" charset="-120"/>
              </a:rPr>
              <a:t>Explicit critical thinking unit + application in subject matter</a:t>
            </a:r>
            <a:endParaRPr lang="en-US" sz="1300" dirty="0"/>
          </a:p>
        </p:txBody>
      </p:sp>
      <p:sp>
        <p:nvSpPr>
          <p:cNvPr id="21" name="Shape 19"/>
          <p:cNvSpPr/>
          <p:nvPr/>
        </p:nvSpPr>
        <p:spPr>
          <a:xfrm>
            <a:off x="10652760" y="5257800"/>
            <a:ext cx="640080" cy="640080"/>
          </a:xfrm>
          <a:prstGeom prst="ellipse">
            <a:avLst/>
          </a:prstGeom>
          <a:solidFill>
            <a:srgbClr val="FFFFFF"/>
          </a:solidFill>
          <a:ln w="12700">
            <a:solidFill>
              <a:srgbClr val="FFFFFF"/>
            </a:solidFill>
            <a:prstDash val="solid"/>
          </a:ln>
        </p:spPr>
        <p:txBody>
          <a:bodyPr/>
          <a:lstStyle/>
          <a:p>
            <a:endParaRPr lang="en-US"/>
          </a:p>
        </p:txBody>
      </p:sp>
      <p:pic>
        <p:nvPicPr>
          <p:cNvPr id="22" name="Image 0" descr="preencoded.png"/>
          <p:cNvPicPr>
            <a:picLocks noChangeAspect="1"/>
          </p:cNvPicPr>
          <p:nvPr/>
        </p:nvPicPr>
        <p:blipFill>
          <a:blip r:embed="rId3"/>
          <a:stretch>
            <a:fillRect/>
          </a:stretch>
        </p:blipFill>
        <p:spPr>
          <a:xfrm>
            <a:off x="10806379" y="5411419"/>
            <a:ext cx="332842" cy="332842"/>
          </a:xfrm>
          <a:prstGeom prst="rect">
            <a:avLst/>
          </a:prstGeom>
        </p:spPr>
      </p:pic>
      <p:sp>
        <p:nvSpPr>
          <p:cNvPr id="23" name="Text 20"/>
          <p:cNvSpPr txBox="1"/>
          <p:nvPr/>
        </p:nvSpPr>
        <p:spPr>
          <a:xfrm>
            <a:off x="548640" y="6400800"/>
            <a:ext cx="10362895" cy="274320"/>
          </a:xfrm>
          <a:prstGeom prst="rect">
            <a:avLst/>
          </a:prstGeom>
          <a:noFill/>
          <a:ln/>
        </p:spPr>
        <p:txBody>
          <a:bodyPr wrap="square" lIns="0" tIns="0" rIns="0" bIns="0" rtlCol="0" anchor="b"/>
          <a:lstStyle/>
          <a:p>
            <a:pPr marL="0" indent="0">
              <a:buNone/>
            </a:pPr>
            <a:r>
              <a:rPr lang="en-US" sz="1000" dirty="0">
                <a:solidFill>
                  <a:srgbClr val="6B6B6B"/>
                </a:solidFill>
                <a:latin typeface="Arial" pitchFamily="34" charset="0"/>
                <a:ea typeface="Arial" pitchFamily="34" charset="-122"/>
                <a:cs typeface="Arial" pitchFamily="34" charset="-120"/>
              </a:rPr>
              <a:t>Categories from Ennis (1989). Source: Abrami et al. (2008), Review of Educational Research, 78(4)</a:t>
            </a:r>
            <a:endParaRPr lang="en-US" sz="1000" dirty="0"/>
          </a:p>
        </p:txBody>
      </p:sp>
      <p:sp>
        <p:nvSpPr>
          <p:cNvPr id="24" name="Text 21"/>
          <p:cNvSpPr txBox="1"/>
          <p:nvPr/>
        </p:nvSpPr>
        <p:spPr>
          <a:xfrm>
            <a:off x="11185855" y="6400800"/>
            <a:ext cx="457200" cy="274320"/>
          </a:xfrm>
          <a:prstGeom prst="rect">
            <a:avLst/>
          </a:prstGeom>
          <a:noFill/>
          <a:ln/>
        </p:spPr>
        <p:txBody>
          <a:bodyPr wrap="square" lIns="0" tIns="0" rIns="0" bIns="0" rtlCol="0" anchor="b"/>
          <a:lstStyle/>
          <a:p>
            <a:pPr marL="0" indent="0" algn="r">
              <a:buNone/>
            </a:pPr>
            <a:r>
              <a:rPr lang="en-US" sz="1000" dirty="0">
                <a:solidFill>
                  <a:srgbClr val="6B6B6B"/>
                </a:solidFill>
                <a:latin typeface="Arial" pitchFamily="34" charset="0"/>
                <a:ea typeface="Arial" pitchFamily="34" charset="-122"/>
                <a:cs typeface="Arial"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8ECEF"/>
        </a:solidFill>
        <a:effectLst/>
      </p:bgPr>
    </p:bg>
    <p:spTree>
      <p:nvGrpSpPr>
        <p:cNvPr id="1" name=""/>
        <p:cNvGrpSpPr/>
        <p:nvPr/>
      </p:nvGrpSpPr>
      <p:grpSpPr>
        <a:xfrm>
          <a:off x="0" y="0"/>
          <a:ext cx="0" cy="0"/>
          <a:chOff x="0" y="0"/>
          <a:chExt cx="0" cy="0"/>
        </a:xfrm>
      </p:grpSpPr>
      <p:sp>
        <p:nvSpPr>
          <p:cNvPr id="2" name="Text 0"/>
          <p:cNvSpPr txBox="1"/>
          <p:nvPr/>
        </p:nvSpPr>
        <p:spPr>
          <a:xfrm>
            <a:off x="548640" y="182880"/>
            <a:ext cx="7315200" cy="274320"/>
          </a:xfrm>
          <a:prstGeom prst="rect">
            <a:avLst/>
          </a:prstGeom>
          <a:noFill/>
          <a:ln/>
        </p:spPr>
        <p:txBody>
          <a:bodyPr wrap="square" lIns="0" tIns="0" rIns="0" bIns="0" rtlCol="0" anchor="ctr"/>
          <a:lstStyle/>
          <a:p>
            <a:pPr marL="0" indent="0">
              <a:buNone/>
            </a:pPr>
            <a:r>
              <a:rPr lang="en-US" sz="1100" b="1" kern="0" spc="300" dirty="0">
                <a:solidFill>
                  <a:srgbClr val="6B6B6B"/>
                </a:solidFill>
                <a:latin typeface="Arial" pitchFamily="34" charset="0"/>
                <a:ea typeface="Arial" pitchFamily="34" charset="-122"/>
                <a:cs typeface="Arial" pitchFamily="34" charset="-120"/>
              </a:rPr>
              <a:t>WHAT THE EVIDENCE SAYS  ·  META-ANALYSIS 1</a:t>
            </a:r>
            <a:endParaRPr lang="en-US" sz="1100" dirty="0"/>
          </a:p>
        </p:txBody>
      </p:sp>
      <p:sp>
        <p:nvSpPr>
          <p:cNvPr id="3" name="Text 1"/>
          <p:cNvSpPr txBox="1"/>
          <p:nvPr/>
        </p:nvSpPr>
        <p:spPr>
          <a:xfrm>
            <a:off x="548640" y="411480"/>
            <a:ext cx="11094415" cy="822960"/>
          </a:xfrm>
          <a:prstGeom prst="rect">
            <a:avLst/>
          </a:prstGeom>
          <a:noFill/>
          <a:ln/>
        </p:spPr>
        <p:txBody>
          <a:bodyPr wrap="square" lIns="0" tIns="0" rIns="0" bIns="0" rtlCol="0" anchor="t"/>
          <a:lstStyle/>
          <a:p>
            <a:pPr marL="0" indent="0">
              <a:buNone/>
            </a:pPr>
            <a:r>
              <a:rPr lang="en-US" sz="3400" b="1" dirty="0">
                <a:solidFill>
                  <a:srgbClr val="850928"/>
                </a:solidFill>
                <a:latin typeface="Arial" pitchFamily="34" charset="0"/>
                <a:ea typeface="Arial" pitchFamily="34" charset="-122"/>
                <a:cs typeface="Arial" pitchFamily="34" charset="-120"/>
              </a:rPr>
              <a:t>Faculty development is the multiplier</a:t>
            </a:r>
            <a:endParaRPr lang="en-US" sz="3400" dirty="0"/>
          </a:p>
        </p:txBody>
      </p:sp>
      <p:sp>
        <p:nvSpPr>
          <p:cNvPr id="4" name="Shape 2"/>
          <p:cNvSpPr/>
          <p:nvPr/>
        </p:nvSpPr>
        <p:spPr>
          <a:xfrm>
            <a:off x="548640" y="1463040"/>
            <a:ext cx="5394960" cy="2834640"/>
          </a:xfrm>
          <a:prstGeom prst="roundRect">
            <a:avLst>
              <a:gd name="adj" fmla="val 3871"/>
            </a:avLst>
          </a:prstGeom>
          <a:solidFill>
            <a:srgbClr val="FFFFFF"/>
          </a:solidFill>
          <a:ln w="12700">
            <a:solidFill>
              <a:srgbClr val="FFFFFF"/>
            </a:solidFill>
            <a:prstDash val="solid"/>
          </a:ln>
        </p:spPr>
        <p:txBody>
          <a:bodyPr/>
          <a:lstStyle/>
          <a:p>
            <a:endParaRPr lang="en-US"/>
          </a:p>
        </p:txBody>
      </p:sp>
      <p:sp>
        <p:nvSpPr>
          <p:cNvPr id="5" name="Shape 3"/>
          <p:cNvSpPr/>
          <p:nvPr/>
        </p:nvSpPr>
        <p:spPr>
          <a:xfrm>
            <a:off x="868680" y="1783080"/>
            <a:ext cx="731520" cy="731520"/>
          </a:xfrm>
          <a:prstGeom prst="ellipse">
            <a:avLst/>
          </a:prstGeom>
          <a:solidFill>
            <a:srgbClr val="BBBBBB"/>
          </a:solidFill>
          <a:ln w="12700">
            <a:solidFill>
              <a:srgbClr val="BBBBBB"/>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1044245" y="1958645"/>
            <a:ext cx="380390" cy="380390"/>
          </a:xfrm>
          <a:prstGeom prst="rect">
            <a:avLst/>
          </a:prstGeom>
        </p:spPr>
      </p:pic>
      <p:sp>
        <p:nvSpPr>
          <p:cNvPr id="7" name="Text 4"/>
          <p:cNvSpPr txBox="1"/>
          <p:nvPr/>
        </p:nvSpPr>
        <p:spPr>
          <a:xfrm>
            <a:off x="1783080" y="1737360"/>
            <a:ext cx="3886200" cy="868680"/>
          </a:xfrm>
          <a:prstGeom prst="rect">
            <a:avLst/>
          </a:prstGeom>
          <a:noFill/>
          <a:ln/>
        </p:spPr>
        <p:txBody>
          <a:bodyPr wrap="square" lIns="0" tIns="0" rIns="0" bIns="0" rtlCol="0" anchor="ctr"/>
          <a:lstStyle/>
          <a:p>
            <a:pPr marL="0" indent="0">
              <a:buNone/>
            </a:pPr>
            <a:r>
              <a:rPr lang="en-US" sz="1700" b="1" dirty="0">
                <a:solidFill>
                  <a:srgbClr val="2B2B2B"/>
                </a:solidFill>
                <a:latin typeface="Arial" pitchFamily="34" charset="0"/>
                <a:ea typeface="Arial" pitchFamily="34" charset="-122"/>
                <a:cs typeface="Arial" pitchFamily="34" charset="-120"/>
              </a:rPr>
              <a:t>Critical thinking listed as an objective, instructor not trained</a:t>
            </a:r>
            <a:endParaRPr lang="en-US" sz="1700" dirty="0"/>
          </a:p>
        </p:txBody>
      </p:sp>
      <p:sp>
        <p:nvSpPr>
          <p:cNvPr id="8" name="Text 5"/>
          <p:cNvSpPr txBox="1"/>
          <p:nvPr/>
        </p:nvSpPr>
        <p:spPr>
          <a:xfrm>
            <a:off x="868680" y="2880360"/>
            <a:ext cx="4754880" cy="1097280"/>
          </a:xfrm>
          <a:prstGeom prst="rect">
            <a:avLst/>
          </a:prstGeom>
          <a:noFill/>
          <a:ln/>
        </p:spPr>
        <p:txBody>
          <a:bodyPr wrap="square" lIns="0" tIns="0" rIns="0" bIns="0" rtlCol="0" anchor="t"/>
          <a:lstStyle/>
          <a:p>
            <a:pPr marL="0" indent="0">
              <a:buNone/>
            </a:pPr>
            <a:r>
              <a:rPr lang="en-US" sz="2000" dirty="0">
                <a:solidFill>
                  <a:srgbClr val="6B6B6B"/>
                </a:solidFill>
                <a:latin typeface="Arial" pitchFamily="34" charset="0"/>
                <a:ea typeface="Arial" pitchFamily="34" charset="-122"/>
                <a:cs typeface="Arial" pitchFamily="34" charset="-120"/>
              </a:rPr>
              <a:t>Minimal gains — regardless of course design.</a:t>
            </a:r>
            <a:endParaRPr lang="en-US" sz="2000" dirty="0"/>
          </a:p>
        </p:txBody>
      </p:sp>
      <p:sp>
        <p:nvSpPr>
          <p:cNvPr id="9" name="Shape 6"/>
          <p:cNvSpPr/>
          <p:nvPr/>
        </p:nvSpPr>
        <p:spPr>
          <a:xfrm>
            <a:off x="6245352" y="1463040"/>
            <a:ext cx="5394960" cy="2834640"/>
          </a:xfrm>
          <a:prstGeom prst="roundRect">
            <a:avLst>
              <a:gd name="adj" fmla="val 3871"/>
            </a:avLst>
          </a:prstGeom>
          <a:solidFill>
            <a:srgbClr val="850928"/>
          </a:solidFill>
          <a:ln w="12700">
            <a:solidFill>
              <a:srgbClr val="850928"/>
            </a:solidFill>
            <a:prstDash val="solid"/>
          </a:ln>
        </p:spPr>
        <p:txBody>
          <a:bodyPr/>
          <a:lstStyle/>
          <a:p>
            <a:endParaRPr lang="en-US"/>
          </a:p>
        </p:txBody>
      </p:sp>
      <p:sp>
        <p:nvSpPr>
          <p:cNvPr id="10" name="Shape 7"/>
          <p:cNvSpPr/>
          <p:nvPr/>
        </p:nvSpPr>
        <p:spPr>
          <a:xfrm>
            <a:off x="6565392" y="1783080"/>
            <a:ext cx="731520" cy="731520"/>
          </a:xfrm>
          <a:prstGeom prst="ellipse">
            <a:avLst/>
          </a:prstGeom>
          <a:solidFill>
            <a:srgbClr val="FFFFFF"/>
          </a:solidFill>
          <a:ln w="12700">
            <a:solidFill>
              <a:srgbClr val="FFFFFF"/>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6740957" y="1958645"/>
            <a:ext cx="380390" cy="380390"/>
          </a:xfrm>
          <a:prstGeom prst="rect">
            <a:avLst/>
          </a:prstGeom>
        </p:spPr>
      </p:pic>
      <p:sp>
        <p:nvSpPr>
          <p:cNvPr id="12" name="Text 8"/>
          <p:cNvSpPr txBox="1"/>
          <p:nvPr/>
        </p:nvSpPr>
        <p:spPr>
          <a:xfrm>
            <a:off x="7479792" y="1737360"/>
            <a:ext cx="3886200" cy="868680"/>
          </a:xfrm>
          <a:prstGeom prst="rect">
            <a:avLst/>
          </a:prstGeom>
          <a:noFill/>
          <a:ln/>
        </p:spPr>
        <p:txBody>
          <a:bodyPr wrap="square" lIns="0" tIns="0" rIns="0" bIns="0" rtlCol="0" anchor="ctr"/>
          <a:lstStyle/>
          <a:p>
            <a:pPr marL="0" indent="0">
              <a:buNone/>
            </a:pPr>
            <a:r>
              <a:rPr lang="en-US" sz="1700" b="1" dirty="0">
                <a:solidFill>
                  <a:srgbClr val="FFFFFF"/>
                </a:solidFill>
                <a:latin typeface="Arial" pitchFamily="34" charset="0"/>
                <a:ea typeface="Arial" pitchFamily="34" charset="-122"/>
                <a:cs typeface="Arial" pitchFamily="34" charset="-120"/>
              </a:rPr>
              <a:t>Instructors trained to teach critical thinking intentionally</a:t>
            </a:r>
            <a:endParaRPr lang="en-US" sz="1700" dirty="0"/>
          </a:p>
        </p:txBody>
      </p:sp>
      <p:sp>
        <p:nvSpPr>
          <p:cNvPr id="13" name="Text 9"/>
          <p:cNvSpPr txBox="1"/>
          <p:nvPr/>
        </p:nvSpPr>
        <p:spPr>
          <a:xfrm>
            <a:off x="6565392" y="2880360"/>
            <a:ext cx="4754880" cy="1097280"/>
          </a:xfrm>
          <a:prstGeom prst="rect">
            <a:avLst/>
          </a:prstGeom>
          <a:noFill/>
          <a:ln/>
        </p:spPr>
        <p:txBody>
          <a:bodyPr wrap="square" lIns="0" tIns="0" rIns="0" bIns="0" rtlCol="0" anchor="t"/>
          <a:lstStyle/>
          <a:p>
            <a:pPr marL="0" indent="0">
              <a:buNone/>
            </a:pPr>
            <a:r>
              <a:rPr lang="en-US" sz="2000" dirty="0">
                <a:solidFill>
                  <a:srgbClr val="FFFFFF"/>
                </a:solidFill>
                <a:latin typeface="Arial" pitchFamily="34" charset="0"/>
                <a:ea typeface="Arial" pitchFamily="34" charset="-122"/>
                <a:cs typeface="Arial" pitchFamily="34" charset="-120"/>
              </a:rPr>
              <a:t>Student gains are maximized — through workshops, mentoring, and course design support.</a:t>
            </a:r>
            <a:endParaRPr lang="en-US" sz="2000" dirty="0"/>
          </a:p>
        </p:txBody>
      </p:sp>
      <p:sp>
        <p:nvSpPr>
          <p:cNvPr id="14" name="Text 10"/>
          <p:cNvSpPr txBox="1"/>
          <p:nvPr/>
        </p:nvSpPr>
        <p:spPr>
          <a:xfrm>
            <a:off x="548640" y="4572000"/>
            <a:ext cx="10789920" cy="822960"/>
          </a:xfrm>
          <a:prstGeom prst="rect">
            <a:avLst/>
          </a:prstGeom>
          <a:noFill/>
          <a:ln/>
        </p:spPr>
        <p:txBody>
          <a:bodyPr wrap="square" lIns="0" tIns="0" rIns="0" bIns="0" rtlCol="0" anchor="t"/>
          <a:lstStyle/>
          <a:p>
            <a:pPr marL="0" indent="0">
              <a:buNone/>
            </a:pPr>
            <a:r>
              <a:rPr lang="en-US" sz="2200" i="1" dirty="0">
                <a:solidFill>
                  <a:srgbClr val="850928"/>
                </a:solidFill>
                <a:latin typeface="Cambria" pitchFamily="34" charset="0"/>
                <a:ea typeface="Cambria" pitchFamily="34" charset="-122"/>
                <a:cs typeface="Cambria" pitchFamily="34" charset="-120"/>
              </a:rPr>
              <a:t>“Improvement in students’ CT skills and dispositions cannot be a matter of implicit expectation.”</a:t>
            </a:r>
            <a:endParaRPr lang="en-US" sz="2200" dirty="0"/>
          </a:p>
        </p:txBody>
      </p:sp>
      <p:sp>
        <p:nvSpPr>
          <p:cNvPr id="15" name="Text 11"/>
          <p:cNvSpPr txBox="1"/>
          <p:nvPr/>
        </p:nvSpPr>
        <p:spPr>
          <a:xfrm>
            <a:off x="548640" y="5394960"/>
            <a:ext cx="5486400" cy="320040"/>
          </a:xfrm>
          <a:prstGeom prst="rect">
            <a:avLst/>
          </a:prstGeom>
          <a:noFill/>
          <a:ln/>
        </p:spPr>
        <p:txBody>
          <a:bodyPr wrap="square" lIns="0" tIns="0" rIns="0" bIns="0" rtlCol="0" anchor="ctr"/>
          <a:lstStyle/>
          <a:p>
            <a:pPr marL="0" indent="0">
              <a:buNone/>
            </a:pPr>
            <a:r>
              <a:rPr lang="en-US" sz="1300" dirty="0">
                <a:solidFill>
                  <a:srgbClr val="6B6B6B"/>
                </a:solidFill>
                <a:latin typeface="Arial" pitchFamily="34" charset="0"/>
                <a:ea typeface="Arial" pitchFamily="34" charset="-122"/>
                <a:cs typeface="Arial" pitchFamily="34" charset="-120"/>
              </a:rPr>
              <a:t>— Abrami et al. (2008)</a:t>
            </a:r>
            <a:endParaRPr lang="en-US" sz="1300" dirty="0"/>
          </a:p>
        </p:txBody>
      </p:sp>
      <p:sp>
        <p:nvSpPr>
          <p:cNvPr id="16" name="Text 12"/>
          <p:cNvSpPr txBox="1"/>
          <p:nvPr/>
        </p:nvSpPr>
        <p:spPr>
          <a:xfrm>
            <a:off x="11185855" y="6400800"/>
            <a:ext cx="457200" cy="274320"/>
          </a:xfrm>
          <a:prstGeom prst="rect">
            <a:avLst/>
          </a:prstGeom>
          <a:noFill/>
          <a:ln/>
        </p:spPr>
        <p:txBody>
          <a:bodyPr wrap="square" lIns="0" tIns="0" rIns="0" bIns="0" rtlCol="0" anchor="b"/>
          <a:lstStyle/>
          <a:p>
            <a:pPr marL="0" indent="0" algn="r">
              <a:buNone/>
            </a:pPr>
            <a:r>
              <a:rPr lang="en-US" sz="1000" dirty="0">
                <a:solidFill>
                  <a:srgbClr val="6B6B6B"/>
                </a:solidFill>
                <a:latin typeface="Arial" pitchFamily="34" charset="0"/>
                <a:ea typeface="Arial" pitchFamily="34" charset="-122"/>
                <a:cs typeface="Arial"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82880"/>
            <a:ext cx="7315200" cy="274320"/>
          </a:xfrm>
          <a:prstGeom prst="rect">
            <a:avLst/>
          </a:prstGeom>
          <a:noFill/>
          <a:ln/>
        </p:spPr>
        <p:txBody>
          <a:bodyPr wrap="square" lIns="0" tIns="0" rIns="0" bIns="0" rtlCol="0" anchor="ctr"/>
          <a:lstStyle/>
          <a:p>
            <a:pPr marL="0" indent="0">
              <a:buNone/>
            </a:pPr>
            <a:r>
              <a:rPr lang="en-US" sz="1100" b="1" kern="0" spc="300" dirty="0">
                <a:solidFill>
                  <a:srgbClr val="6B6B6B"/>
                </a:solidFill>
                <a:latin typeface="Arial" pitchFamily="34" charset="0"/>
                <a:ea typeface="Arial" pitchFamily="34" charset="-122"/>
                <a:cs typeface="Arial" pitchFamily="34" charset="-120"/>
              </a:rPr>
              <a:t>WHAT THE EVIDENCE SAYS  ·  META-ANALYSIS 2</a:t>
            </a:r>
            <a:endParaRPr lang="en-US" sz="1100" dirty="0"/>
          </a:p>
        </p:txBody>
      </p:sp>
      <p:sp>
        <p:nvSpPr>
          <p:cNvPr id="3" name="Text 1"/>
          <p:cNvSpPr txBox="1"/>
          <p:nvPr/>
        </p:nvSpPr>
        <p:spPr>
          <a:xfrm>
            <a:off x="548640" y="411480"/>
            <a:ext cx="11094415" cy="822960"/>
          </a:xfrm>
          <a:prstGeom prst="rect">
            <a:avLst/>
          </a:prstGeom>
          <a:noFill/>
          <a:ln/>
        </p:spPr>
        <p:txBody>
          <a:bodyPr wrap="square" lIns="0" tIns="0" rIns="0" bIns="0" rtlCol="0" anchor="t"/>
          <a:lstStyle/>
          <a:p>
            <a:pPr marL="0" indent="0">
              <a:buNone/>
            </a:pPr>
            <a:r>
              <a:rPr lang="en-US" sz="3400" b="1" dirty="0">
                <a:solidFill>
                  <a:srgbClr val="850928"/>
                </a:solidFill>
                <a:latin typeface="Arial" pitchFamily="34" charset="0"/>
                <a:ea typeface="Arial" pitchFamily="34" charset="-122"/>
                <a:cs typeface="Arial" pitchFamily="34" charset="-120"/>
              </a:rPr>
              <a:t>Classroom strategies that build critical thinking</a:t>
            </a:r>
            <a:endParaRPr lang="en-US" sz="3400" dirty="0"/>
          </a:p>
        </p:txBody>
      </p:sp>
      <p:sp>
        <p:nvSpPr>
          <p:cNvPr id="4" name="Text 2"/>
          <p:cNvSpPr txBox="1"/>
          <p:nvPr/>
        </p:nvSpPr>
        <p:spPr>
          <a:xfrm>
            <a:off x="548640" y="1143000"/>
            <a:ext cx="10515600" cy="365760"/>
          </a:xfrm>
          <a:prstGeom prst="rect">
            <a:avLst/>
          </a:prstGeom>
          <a:noFill/>
          <a:ln/>
        </p:spPr>
        <p:txBody>
          <a:bodyPr wrap="square" lIns="0" tIns="0" rIns="0" bIns="0" rtlCol="0" anchor="ctr"/>
          <a:lstStyle/>
          <a:p>
            <a:pPr marL="0" indent="0">
              <a:buNone/>
            </a:pPr>
            <a:r>
              <a:rPr lang="en-US" sz="1500" dirty="0">
                <a:solidFill>
                  <a:srgbClr val="6B6B6B"/>
                </a:solidFill>
                <a:latin typeface="Arial" pitchFamily="34" charset="0"/>
                <a:ea typeface="Arial" pitchFamily="34" charset="-122"/>
                <a:cs typeface="Arial" pitchFamily="34" charset="-120"/>
              </a:rPr>
              <a:t>Abrami et al. (2014): 341 effect sizes across disciplines and levels · average effect g+ = 0.30</a:t>
            </a:r>
            <a:endParaRPr lang="en-US" sz="1500" dirty="0"/>
          </a:p>
        </p:txBody>
      </p:sp>
      <p:sp>
        <p:nvSpPr>
          <p:cNvPr id="5" name="Shape 3"/>
          <p:cNvSpPr/>
          <p:nvPr/>
        </p:nvSpPr>
        <p:spPr>
          <a:xfrm>
            <a:off x="548640" y="1691640"/>
            <a:ext cx="3520440" cy="3657600"/>
          </a:xfrm>
          <a:prstGeom prst="roundRect">
            <a:avLst>
              <a:gd name="adj" fmla="val 3117"/>
            </a:avLst>
          </a:prstGeom>
          <a:solidFill>
            <a:srgbClr val="F8ECEF"/>
          </a:solidFill>
          <a:ln w="12700">
            <a:solidFill>
              <a:srgbClr val="F8ECEF"/>
            </a:solidFill>
            <a:prstDash val="solid"/>
          </a:ln>
        </p:spPr>
        <p:txBody>
          <a:bodyPr/>
          <a:lstStyle/>
          <a:p>
            <a:endParaRPr lang="en-US"/>
          </a:p>
        </p:txBody>
      </p:sp>
      <p:sp>
        <p:nvSpPr>
          <p:cNvPr id="6" name="Shape 4"/>
          <p:cNvSpPr/>
          <p:nvPr/>
        </p:nvSpPr>
        <p:spPr>
          <a:xfrm>
            <a:off x="822960" y="1965960"/>
            <a:ext cx="731520" cy="731520"/>
          </a:xfrm>
          <a:prstGeom prst="ellipse">
            <a:avLst/>
          </a:prstGeom>
          <a:solidFill>
            <a:srgbClr val="850928"/>
          </a:solidFill>
          <a:ln w="12700">
            <a:solidFill>
              <a:srgbClr val="850928"/>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998525" y="2141525"/>
            <a:ext cx="380390" cy="380390"/>
          </a:xfrm>
          <a:prstGeom prst="rect">
            <a:avLst/>
          </a:prstGeom>
        </p:spPr>
      </p:pic>
      <p:sp>
        <p:nvSpPr>
          <p:cNvPr id="8" name="Text 5"/>
          <p:cNvSpPr txBox="1"/>
          <p:nvPr/>
        </p:nvSpPr>
        <p:spPr>
          <a:xfrm>
            <a:off x="1691640" y="1965960"/>
            <a:ext cx="2148840" cy="731520"/>
          </a:xfrm>
          <a:prstGeom prst="rect">
            <a:avLst/>
          </a:prstGeom>
          <a:noFill/>
          <a:ln/>
        </p:spPr>
        <p:txBody>
          <a:bodyPr wrap="square" lIns="0" tIns="0" rIns="0" bIns="0" rtlCol="0" anchor="ctr"/>
          <a:lstStyle/>
          <a:p>
            <a:pPr marL="0" indent="0">
              <a:buNone/>
            </a:pPr>
            <a:r>
              <a:rPr lang="en-US" sz="1200" b="1" kern="0" spc="100" dirty="0">
                <a:solidFill>
                  <a:srgbClr val="6B6B6B"/>
                </a:solidFill>
                <a:latin typeface="Arial" pitchFamily="34" charset="0"/>
                <a:ea typeface="Arial" pitchFamily="34" charset="-122"/>
                <a:cs typeface="Arial" pitchFamily="34" charset="-120"/>
              </a:rPr>
              <a:t>STRONG EFFECT</a:t>
            </a:r>
            <a:endParaRPr lang="en-US" sz="1200" dirty="0"/>
          </a:p>
        </p:txBody>
      </p:sp>
      <p:sp>
        <p:nvSpPr>
          <p:cNvPr id="9" name="Text 6"/>
          <p:cNvSpPr txBox="1"/>
          <p:nvPr/>
        </p:nvSpPr>
        <p:spPr>
          <a:xfrm>
            <a:off x="822960" y="2880360"/>
            <a:ext cx="2971800" cy="411480"/>
          </a:xfrm>
          <a:prstGeom prst="rect">
            <a:avLst/>
          </a:prstGeom>
          <a:noFill/>
          <a:ln/>
        </p:spPr>
        <p:txBody>
          <a:bodyPr wrap="square" lIns="0" tIns="0" rIns="0" bIns="0" rtlCol="0" anchor="ctr"/>
          <a:lstStyle/>
          <a:p>
            <a:pPr marL="0" indent="0">
              <a:buNone/>
            </a:pPr>
            <a:r>
              <a:rPr lang="en-US" sz="2100" b="1" dirty="0">
                <a:solidFill>
                  <a:srgbClr val="850928"/>
                </a:solidFill>
                <a:latin typeface="Arial" pitchFamily="34" charset="0"/>
                <a:ea typeface="Arial" pitchFamily="34" charset="-122"/>
                <a:cs typeface="Arial" pitchFamily="34" charset="-120"/>
              </a:rPr>
              <a:t>Dialogue</a:t>
            </a:r>
            <a:endParaRPr lang="en-US" sz="2100" dirty="0"/>
          </a:p>
        </p:txBody>
      </p:sp>
      <p:sp>
        <p:nvSpPr>
          <p:cNvPr id="10" name="Text 7"/>
          <p:cNvSpPr txBox="1"/>
          <p:nvPr/>
        </p:nvSpPr>
        <p:spPr>
          <a:xfrm>
            <a:off x="822960" y="3337560"/>
            <a:ext cx="2971800" cy="1097280"/>
          </a:xfrm>
          <a:prstGeom prst="rect">
            <a:avLst/>
          </a:prstGeom>
          <a:noFill/>
          <a:ln/>
        </p:spPr>
        <p:txBody>
          <a:bodyPr wrap="square" lIns="0" tIns="0" rIns="0" bIns="0" rtlCol="0" anchor="t"/>
          <a:lstStyle/>
          <a:p>
            <a:pPr marL="0" indent="0">
              <a:buNone/>
            </a:pPr>
            <a:r>
              <a:rPr lang="en-US" sz="1400" dirty="0">
                <a:solidFill>
                  <a:srgbClr val="2B2B2B"/>
                </a:solidFill>
                <a:latin typeface="Arial" pitchFamily="34" charset="0"/>
                <a:ea typeface="Arial" pitchFamily="34" charset="-122"/>
                <a:cs typeface="Arial" pitchFamily="34" charset="-120"/>
              </a:rPr>
              <a:t>Discussion of complex, nuanced questions — cooperative or adversarial, spoken or written, in person or online.</a:t>
            </a:r>
            <a:endParaRPr lang="en-US" sz="1400" dirty="0"/>
          </a:p>
        </p:txBody>
      </p:sp>
      <p:sp>
        <p:nvSpPr>
          <p:cNvPr id="11" name="Text 8"/>
          <p:cNvSpPr txBox="1"/>
          <p:nvPr/>
        </p:nvSpPr>
        <p:spPr>
          <a:xfrm>
            <a:off x="822960" y="4434840"/>
            <a:ext cx="2971800" cy="594360"/>
          </a:xfrm>
          <a:prstGeom prst="rect">
            <a:avLst/>
          </a:prstGeom>
          <a:noFill/>
          <a:ln/>
        </p:spPr>
        <p:txBody>
          <a:bodyPr wrap="square" lIns="0" tIns="0" rIns="0" bIns="0" rtlCol="0" anchor="t"/>
          <a:lstStyle/>
          <a:p>
            <a:pPr marL="0" indent="0">
              <a:buNone/>
            </a:pPr>
            <a:r>
              <a:rPr lang="en-US" sz="1300" b="1" i="1" dirty="0">
                <a:solidFill>
                  <a:srgbClr val="850928"/>
                </a:solidFill>
                <a:latin typeface="Arial" pitchFamily="34" charset="0"/>
                <a:ea typeface="Arial" pitchFamily="34" charset="-122"/>
                <a:cs typeface="Arial" pitchFamily="34" charset="-120"/>
              </a:rPr>
              <a:t>Strongest with teacher-led questioning</a:t>
            </a:r>
            <a:endParaRPr lang="en-US" sz="1300" dirty="0"/>
          </a:p>
        </p:txBody>
      </p:sp>
      <p:sp>
        <p:nvSpPr>
          <p:cNvPr id="12" name="Shape 9"/>
          <p:cNvSpPr/>
          <p:nvPr/>
        </p:nvSpPr>
        <p:spPr>
          <a:xfrm>
            <a:off x="4334256" y="1691640"/>
            <a:ext cx="3520440" cy="3657600"/>
          </a:xfrm>
          <a:prstGeom prst="roundRect">
            <a:avLst>
              <a:gd name="adj" fmla="val 3117"/>
            </a:avLst>
          </a:prstGeom>
          <a:solidFill>
            <a:srgbClr val="F8ECEF"/>
          </a:solidFill>
          <a:ln w="12700">
            <a:solidFill>
              <a:srgbClr val="F8ECEF"/>
            </a:solidFill>
            <a:prstDash val="solid"/>
          </a:ln>
        </p:spPr>
        <p:txBody>
          <a:bodyPr/>
          <a:lstStyle/>
          <a:p>
            <a:endParaRPr lang="en-US"/>
          </a:p>
        </p:txBody>
      </p:sp>
      <p:sp>
        <p:nvSpPr>
          <p:cNvPr id="13" name="Shape 10"/>
          <p:cNvSpPr/>
          <p:nvPr/>
        </p:nvSpPr>
        <p:spPr>
          <a:xfrm>
            <a:off x="4608576" y="1965960"/>
            <a:ext cx="731520" cy="731520"/>
          </a:xfrm>
          <a:prstGeom prst="ellipse">
            <a:avLst/>
          </a:prstGeom>
          <a:solidFill>
            <a:srgbClr val="850928"/>
          </a:solidFill>
          <a:ln w="12700">
            <a:solidFill>
              <a:srgbClr val="850928"/>
            </a:solidFill>
            <a:prstDash val="solid"/>
          </a:ln>
        </p:spPr>
        <p:txBody>
          <a:bodyPr/>
          <a:lstStyle/>
          <a:p>
            <a:endParaRPr lang="en-US"/>
          </a:p>
        </p:txBody>
      </p:sp>
      <p:pic>
        <p:nvPicPr>
          <p:cNvPr id="14" name="Image 1" descr="preencoded.png"/>
          <p:cNvPicPr>
            <a:picLocks noChangeAspect="1"/>
          </p:cNvPicPr>
          <p:nvPr/>
        </p:nvPicPr>
        <p:blipFill>
          <a:blip r:embed="rId4"/>
          <a:stretch>
            <a:fillRect/>
          </a:stretch>
        </p:blipFill>
        <p:spPr>
          <a:xfrm>
            <a:off x="4784141" y="2141525"/>
            <a:ext cx="380390" cy="380390"/>
          </a:xfrm>
          <a:prstGeom prst="rect">
            <a:avLst/>
          </a:prstGeom>
        </p:spPr>
      </p:pic>
      <p:sp>
        <p:nvSpPr>
          <p:cNvPr id="15" name="Text 11"/>
          <p:cNvSpPr txBox="1"/>
          <p:nvPr/>
        </p:nvSpPr>
        <p:spPr>
          <a:xfrm>
            <a:off x="5477256" y="1965960"/>
            <a:ext cx="2148840" cy="731520"/>
          </a:xfrm>
          <a:prstGeom prst="rect">
            <a:avLst/>
          </a:prstGeom>
          <a:noFill/>
          <a:ln/>
        </p:spPr>
        <p:txBody>
          <a:bodyPr wrap="square" lIns="0" tIns="0" rIns="0" bIns="0" rtlCol="0" anchor="ctr"/>
          <a:lstStyle/>
          <a:p>
            <a:pPr marL="0" indent="0">
              <a:buNone/>
            </a:pPr>
            <a:r>
              <a:rPr lang="en-US" sz="1200" b="1" kern="0" spc="100" dirty="0">
                <a:solidFill>
                  <a:srgbClr val="6B6B6B"/>
                </a:solidFill>
                <a:latin typeface="Arial" pitchFamily="34" charset="0"/>
                <a:ea typeface="Arial" pitchFamily="34" charset="-122"/>
                <a:cs typeface="Arial" pitchFamily="34" charset="-120"/>
              </a:rPr>
              <a:t>STRONG EFFECT</a:t>
            </a:r>
            <a:endParaRPr lang="en-US" sz="1200" dirty="0"/>
          </a:p>
        </p:txBody>
      </p:sp>
      <p:sp>
        <p:nvSpPr>
          <p:cNvPr id="16" name="Text 12"/>
          <p:cNvSpPr txBox="1"/>
          <p:nvPr/>
        </p:nvSpPr>
        <p:spPr>
          <a:xfrm>
            <a:off x="4608576" y="2880360"/>
            <a:ext cx="2971800" cy="411480"/>
          </a:xfrm>
          <a:prstGeom prst="rect">
            <a:avLst/>
          </a:prstGeom>
          <a:noFill/>
          <a:ln/>
        </p:spPr>
        <p:txBody>
          <a:bodyPr wrap="square" lIns="0" tIns="0" rIns="0" bIns="0" rtlCol="0" anchor="ctr"/>
          <a:lstStyle/>
          <a:p>
            <a:pPr marL="0" indent="0">
              <a:buNone/>
            </a:pPr>
            <a:r>
              <a:rPr lang="en-US" sz="2100" b="1" dirty="0">
                <a:solidFill>
                  <a:srgbClr val="850928"/>
                </a:solidFill>
                <a:latin typeface="Arial" pitchFamily="34" charset="0"/>
                <a:ea typeface="Arial" pitchFamily="34" charset="-122"/>
                <a:cs typeface="Arial" pitchFamily="34" charset="-120"/>
              </a:rPr>
              <a:t>Authentic instruction</a:t>
            </a:r>
            <a:endParaRPr lang="en-US" sz="2100" dirty="0"/>
          </a:p>
        </p:txBody>
      </p:sp>
      <p:sp>
        <p:nvSpPr>
          <p:cNvPr id="17" name="Text 13"/>
          <p:cNvSpPr txBox="1"/>
          <p:nvPr/>
        </p:nvSpPr>
        <p:spPr>
          <a:xfrm>
            <a:off x="4608576" y="3337560"/>
            <a:ext cx="2971800" cy="1097280"/>
          </a:xfrm>
          <a:prstGeom prst="rect">
            <a:avLst/>
          </a:prstGeom>
          <a:noFill/>
          <a:ln/>
        </p:spPr>
        <p:txBody>
          <a:bodyPr wrap="square" lIns="0" tIns="0" rIns="0" bIns="0" rtlCol="0" anchor="t"/>
          <a:lstStyle/>
          <a:p>
            <a:pPr marL="0" indent="0">
              <a:buNone/>
            </a:pPr>
            <a:r>
              <a:rPr lang="en-US" sz="1400" dirty="0">
                <a:solidFill>
                  <a:srgbClr val="2B2B2B"/>
                </a:solidFill>
                <a:latin typeface="Arial" pitchFamily="34" charset="0"/>
                <a:ea typeface="Arial" pitchFamily="34" charset="-122"/>
                <a:cs typeface="Arial" pitchFamily="34" charset="-120"/>
              </a:rPr>
              <a:t>Real-world problems: case studies, simulations, applied problem-solving, role-play.</a:t>
            </a:r>
            <a:endParaRPr lang="en-US" sz="1400" dirty="0"/>
          </a:p>
        </p:txBody>
      </p:sp>
      <p:sp>
        <p:nvSpPr>
          <p:cNvPr id="18" name="Text 14"/>
          <p:cNvSpPr txBox="1"/>
          <p:nvPr/>
        </p:nvSpPr>
        <p:spPr>
          <a:xfrm>
            <a:off x="4608576" y="4434840"/>
            <a:ext cx="2971800" cy="594360"/>
          </a:xfrm>
          <a:prstGeom prst="rect">
            <a:avLst/>
          </a:prstGeom>
          <a:noFill/>
          <a:ln/>
        </p:spPr>
        <p:txBody>
          <a:bodyPr wrap="square" lIns="0" tIns="0" rIns="0" bIns="0" rtlCol="0" anchor="t"/>
          <a:lstStyle/>
          <a:p>
            <a:pPr marL="0" indent="0">
              <a:buNone/>
            </a:pPr>
            <a:r>
              <a:rPr lang="en-US" sz="1300" b="1" i="1" dirty="0">
                <a:solidFill>
                  <a:srgbClr val="850928"/>
                </a:solidFill>
                <a:latin typeface="Arial" pitchFamily="34" charset="0"/>
                <a:ea typeface="Arial" pitchFamily="34" charset="-122"/>
                <a:cs typeface="Arial" pitchFamily="34" charset="-120"/>
              </a:rPr>
              <a:t>Strongest with applied problem-solving and role-play</a:t>
            </a:r>
            <a:endParaRPr lang="en-US" sz="1300" dirty="0"/>
          </a:p>
        </p:txBody>
      </p:sp>
      <p:sp>
        <p:nvSpPr>
          <p:cNvPr id="19" name="Shape 15"/>
          <p:cNvSpPr/>
          <p:nvPr/>
        </p:nvSpPr>
        <p:spPr>
          <a:xfrm>
            <a:off x="8119872" y="1691640"/>
            <a:ext cx="3520440" cy="3657600"/>
          </a:xfrm>
          <a:prstGeom prst="roundRect">
            <a:avLst>
              <a:gd name="adj" fmla="val 3117"/>
            </a:avLst>
          </a:prstGeom>
          <a:solidFill>
            <a:srgbClr val="F8ECEF"/>
          </a:solidFill>
          <a:ln w="12700">
            <a:solidFill>
              <a:srgbClr val="F8ECEF"/>
            </a:solidFill>
            <a:prstDash val="solid"/>
          </a:ln>
        </p:spPr>
        <p:txBody>
          <a:bodyPr/>
          <a:lstStyle/>
          <a:p>
            <a:endParaRPr lang="en-US"/>
          </a:p>
        </p:txBody>
      </p:sp>
      <p:sp>
        <p:nvSpPr>
          <p:cNvPr id="20" name="Shape 16"/>
          <p:cNvSpPr/>
          <p:nvPr/>
        </p:nvSpPr>
        <p:spPr>
          <a:xfrm>
            <a:off x="8394192" y="1965960"/>
            <a:ext cx="731520" cy="731520"/>
          </a:xfrm>
          <a:prstGeom prst="ellipse">
            <a:avLst/>
          </a:prstGeom>
          <a:solidFill>
            <a:srgbClr val="850928"/>
          </a:solidFill>
          <a:ln w="12700">
            <a:solidFill>
              <a:srgbClr val="850928"/>
            </a:solidFill>
            <a:prstDash val="solid"/>
          </a:ln>
        </p:spPr>
        <p:txBody>
          <a:bodyPr/>
          <a:lstStyle/>
          <a:p>
            <a:endParaRPr lang="en-US"/>
          </a:p>
        </p:txBody>
      </p:sp>
      <p:pic>
        <p:nvPicPr>
          <p:cNvPr id="21" name="Image 2" descr="preencoded.png"/>
          <p:cNvPicPr>
            <a:picLocks noChangeAspect="1"/>
          </p:cNvPicPr>
          <p:nvPr/>
        </p:nvPicPr>
        <p:blipFill>
          <a:blip r:embed="rId5"/>
          <a:stretch>
            <a:fillRect/>
          </a:stretch>
        </p:blipFill>
        <p:spPr>
          <a:xfrm>
            <a:off x="8569757" y="2141525"/>
            <a:ext cx="380390" cy="380390"/>
          </a:xfrm>
          <a:prstGeom prst="rect">
            <a:avLst/>
          </a:prstGeom>
        </p:spPr>
      </p:pic>
      <p:sp>
        <p:nvSpPr>
          <p:cNvPr id="22" name="Text 17"/>
          <p:cNvSpPr txBox="1"/>
          <p:nvPr/>
        </p:nvSpPr>
        <p:spPr>
          <a:xfrm>
            <a:off x="9262872" y="1965960"/>
            <a:ext cx="2148840" cy="731520"/>
          </a:xfrm>
          <a:prstGeom prst="rect">
            <a:avLst/>
          </a:prstGeom>
          <a:noFill/>
          <a:ln/>
        </p:spPr>
        <p:txBody>
          <a:bodyPr wrap="square" lIns="0" tIns="0" rIns="0" bIns="0" rtlCol="0" anchor="ctr"/>
          <a:lstStyle/>
          <a:p>
            <a:pPr marL="0" indent="0">
              <a:buNone/>
            </a:pPr>
            <a:r>
              <a:rPr lang="en-US" sz="1200" b="1" kern="0" spc="100" dirty="0">
                <a:solidFill>
                  <a:srgbClr val="6B6B6B"/>
                </a:solidFill>
                <a:latin typeface="Arial" pitchFamily="34" charset="0"/>
                <a:ea typeface="Arial" pitchFamily="34" charset="-122"/>
                <a:cs typeface="Arial" pitchFamily="34" charset="-120"/>
              </a:rPr>
              <a:t>CATALYST</a:t>
            </a:r>
            <a:endParaRPr lang="en-US" sz="1200" dirty="0"/>
          </a:p>
        </p:txBody>
      </p:sp>
      <p:sp>
        <p:nvSpPr>
          <p:cNvPr id="23" name="Text 18"/>
          <p:cNvSpPr txBox="1"/>
          <p:nvPr/>
        </p:nvSpPr>
        <p:spPr>
          <a:xfrm>
            <a:off x="8394192" y="2880360"/>
            <a:ext cx="2971800" cy="411480"/>
          </a:xfrm>
          <a:prstGeom prst="rect">
            <a:avLst/>
          </a:prstGeom>
          <a:noFill/>
          <a:ln/>
        </p:spPr>
        <p:txBody>
          <a:bodyPr wrap="square" lIns="0" tIns="0" rIns="0" bIns="0" rtlCol="0" anchor="ctr"/>
          <a:lstStyle/>
          <a:p>
            <a:pPr marL="0" indent="0">
              <a:buNone/>
            </a:pPr>
            <a:r>
              <a:rPr lang="en-US" sz="2100" b="1" dirty="0">
                <a:solidFill>
                  <a:srgbClr val="850928"/>
                </a:solidFill>
                <a:latin typeface="Arial" pitchFamily="34" charset="0"/>
                <a:ea typeface="Arial" pitchFamily="34" charset="-122"/>
                <a:cs typeface="Arial" pitchFamily="34" charset="-120"/>
              </a:rPr>
              <a:t>Mentoring</a:t>
            </a:r>
            <a:endParaRPr lang="en-US" sz="2100" dirty="0"/>
          </a:p>
        </p:txBody>
      </p:sp>
      <p:sp>
        <p:nvSpPr>
          <p:cNvPr id="24" name="Text 19"/>
          <p:cNvSpPr txBox="1"/>
          <p:nvPr/>
        </p:nvSpPr>
        <p:spPr>
          <a:xfrm>
            <a:off x="8394192" y="3337560"/>
            <a:ext cx="2971800" cy="1097280"/>
          </a:xfrm>
          <a:prstGeom prst="rect">
            <a:avLst/>
          </a:prstGeom>
          <a:noFill/>
          <a:ln/>
        </p:spPr>
        <p:txBody>
          <a:bodyPr wrap="square" lIns="0" tIns="0" rIns="0" bIns="0" rtlCol="0" anchor="t"/>
          <a:lstStyle/>
          <a:p>
            <a:pPr marL="0" indent="0">
              <a:buNone/>
            </a:pPr>
            <a:r>
              <a:rPr lang="en-US" sz="1400" dirty="0">
                <a:solidFill>
                  <a:srgbClr val="2B2B2B"/>
                </a:solidFill>
                <a:latin typeface="Arial" pitchFamily="34" charset="0"/>
                <a:ea typeface="Arial" pitchFamily="34" charset="-122"/>
                <a:cs typeface="Arial" pitchFamily="34" charset="-120"/>
              </a:rPr>
              <a:t>One-on-one expert–novice dialogue with modeling and error correction.</a:t>
            </a:r>
            <a:endParaRPr lang="en-US" sz="1400" dirty="0"/>
          </a:p>
        </p:txBody>
      </p:sp>
      <p:sp>
        <p:nvSpPr>
          <p:cNvPr id="25" name="Text 20"/>
          <p:cNvSpPr txBox="1"/>
          <p:nvPr/>
        </p:nvSpPr>
        <p:spPr>
          <a:xfrm>
            <a:off x="8394192" y="4434840"/>
            <a:ext cx="2971800" cy="594360"/>
          </a:xfrm>
          <a:prstGeom prst="rect">
            <a:avLst/>
          </a:prstGeom>
          <a:noFill/>
          <a:ln/>
        </p:spPr>
        <p:txBody>
          <a:bodyPr wrap="square" lIns="0" tIns="0" rIns="0" bIns="0" rtlCol="0" anchor="t"/>
          <a:lstStyle/>
          <a:p>
            <a:pPr marL="0" indent="0">
              <a:buNone/>
            </a:pPr>
            <a:r>
              <a:rPr lang="en-US" sz="1300" b="1" i="1" dirty="0">
                <a:solidFill>
                  <a:srgbClr val="850928"/>
                </a:solidFill>
                <a:latin typeface="Arial" pitchFamily="34" charset="0"/>
                <a:ea typeface="Arial" pitchFamily="34" charset="-122"/>
                <a:cs typeface="Arial" pitchFamily="34" charset="-120"/>
              </a:rPr>
              <a:t>Weak alone; amplifies the other two</a:t>
            </a:r>
            <a:endParaRPr lang="en-US" sz="1300" dirty="0"/>
          </a:p>
        </p:txBody>
      </p:sp>
      <p:sp>
        <p:nvSpPr>
          <p:cNvPr id="26" name="Shape 21"/>
          <p:cNvSpPr/>
          <p:nvPr/>
        </p:nvSpPr>
        <p:spPr>
          <a:xfrm>
            <a:off x="548640" y="5577840"/>
            <a:ext cx="11094415" cy="685800"/>
          </a:xfrm>
          <a:prstGeom prst="roundRect">
            <a:avLst>
              <a:gd name="adj" fmla="val 16000"/>
            </a:avLst>
          </a:prstGeom>
          <a:solidFill>
            <a:srgbClr val="850928"/>
          </a:solidFill>
          <a:ln w="12700">
            <a:solidFill>
              <a:srgbClr val="850928"/>
            </a:solidFill>
            <a:prstDash val="solid"/>
          </a:ln>
        </p:spPr>
        <p:txBody>
          <a:bodyPr/>
          <a:lstStyle/>
          <a:p>
            <a:endParaRPr lang="en-US"/>
          </a:p>
        </p:txBody>
      </p:sp>
      <p:sp>
        <p:nvSpPr>
          <p:cNvPr id="27" name="Text 22"/>
          <p:cNvSpPr txBox="1"/>
          <p:nvPr/>
        </p:nvSpPr>
        <p:spPr>
          <a:xfrm>
            <a:off x="822960" y="5577840"/>
            <a:ext cx="10545775" cy="685800"/>
          </a:xfrm>
          <a:prstGeom prst="rect">
            <a:avLst/>
          </a:prstGeom>
          <a:noFill/>
          <a:ln/>
        </p:spPr>
        <p:txBody>
          <a:bodyPr wrap="square" lIns="0" tIns="0" rIns="0" bIns="0" rtlCol="0" anchor="ctr"/>
          <a:lstStyle/>
          <a:p>
            <a:pPr marL="0" indent="0">
              <a:buNone/>
            </a:pPr>
            <a:r>
              <a:rPr lang="en-US" sz="1700" b="1" dirty="0">
                <a:solidFill>
                  <a:srgbClr val="FFFFFF"/>
                </a:solidFill>
                <a:latin typeface="Arial" pitchFamily="34" charset="0"/>
                <a:ea typeface="Arial" pitchFamily="34" charset="-122"/>
                <a:cs typeface="Arial" pitchFamily="34" charset="-120"/>
              </a:rPr>
              <a:t>Combined = strongest.  </a:t>
            </a:r>
            <a:r>
              <a:rPr lang="en-US" sz="1700" dirty="0">
                <a:solidFill>
                  <a:srgbClr val="FFFFFF"/>
                </a:solidFill>
                <a:latin typeface="Arial" pitchFamily="34" charset="0"/>
                <a:ea typeface="Arial" pitchFamily="34" charset="-122"/>
                <a:cs typeface="Arial" pitchFamily="34" charset="-120"/>
              </a:rPr>
              <a:t>Dialogue + authentic problems + mentoring outperform any single strategy.</a:t>
            </a:r>
            <a:endParaRPr lang="en-US" sz="1700" dirty="0"/>
          </a:p>
        </p:txBody>
      </p:sp>
      <p:sp>
        <p:nvSpPr>
          <p:cNvPr id="28" name="Text 23"/>
          <p:cNvSpPr txBox="1"/>
          <p:nvPr/>
        </p:nvSpPr>
        <p:spPr>
          <a:xfrm>
            <a:off x="11185855" y="6400800"/>
            <a:ext cx="457200" cy="274320"/>
          </a:xfrm>
          <a:prstGeom prst="rect">
            <a:avLst/>
          </a:prstGeom>
          <a:noFill/>
          <a:ln/>
        </p:spPr>
        <p:txBody>
          <a:bodyPr wrap="square" lIns="0" tIns="0" rIns="0" bIns="0" rtlCol="0" anchor="b"/>
          <a:lstStyle/>
          <a:p>
            <a:pPr marL="0" indent="0" algn="r">
              <a:buNone/>
            </a:pPr>
            <a:r>
              <a:rPr lang="en-US" sz="1000" dirty="0">
                <a:solidFill>
                  <a:srgbClr val="6B6B6B"/>
                </a:solidFill>
                <a:latin typeface="Arial" pitchFamily="34" charset="0"/>
                <a:ea typeface="Arial" pitchFamily="34" charset="-122"/>
                <a:cs typeface="Arial"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82880"/>
            <a:ext cx="7315200" cy="274320"/>
          </a:xfrm>
          <a:prstGeom prst="rect">
            <a:avLst/>
          </a:prstGeom>
          <a:noFill/>
          <a:ln/>
        </p:spPr>
        <p:txBody>
          <a:bodyPr wrap="square" lIns="0" tIns="0" rIns="0" bIns="0" rtlCol="0" anchor="ctr"/>
          <a:lstStyle/>
          <a:p>
            <a:pPr marL="0" indent="0">
              <a:buNone/>
            </a:pPr>
            <a:r>
              <a:rPr lang="en-US" sz="1100" b="1" kern="0" spc="300" dirty="0">
                <a:solidFill>
                  <a:srgbClr val="6B6B6B"/>
                </a:solidFill>
                <a:latin typeface="Arial" pitchFamily="34" charset="0"/>
                <a:ea typeface="Arial" pitchFamily="34" charset="-122"/>
                <a:cs typeface="Arial" pitchFamily="34" charset="-120"/>
              </a:rPr>
              <a:t>PUTTING IT TOGETHER</a:t>
            </a:r>
            <a:endParaRPr lang="en-US" sz="1100" dirty="0"/>
          </a:p>
        </p:txBody>
      </p:sp>
      <p:sp>
        <p:nvSpPr>
          <p:cNvPr id="3" name="Text 1"/>
          <p:cNvSpPr txBox="1"/>
          <p:nvPr/>
        </p:nvSpPr>
        <p:spPr>
          <a:xfrm>
            <a:off x="548640" y="411480"/>
            <a:ext cx="11094415" cy="822960"/>
          </a:xfrm>
          <a:prstGeom prst="rect">
            <a:avLst/>
          </a:prstGeom>
          <a:noFill/>
          <a:ln/>
        </p:spPr>
        <p:txBody>
          <a:bodyPr wrap="square" lIns="0" tIns="0" rIns="0" bIns="0" rtlCol="0" anchor="t"/>
          <a:lstStyle/>
          <a:p>
            <a:pPr marL="0" indent="0">
              <a:buNone/>
            </a:pPr>
            <a:r>
              <a:rPr lang="en-US" sz="3400" b="1" dirty="0">
                <a:solidFill>
                  <a:srgbClr val="850928"/>
                </a:solidFill>
                <a:latin typeface="Arial" pitchFamily="34" charset="0"/>
                <a:ea typeface="Arial" pitchFamily="34" charset="-122"/>
                <a:cs typeface="Arial" pitchFamily="34" charset="-120"/>
              </a:rPr>
              <a:t>What “on purpose” looks like across a semester</a:t>
            </a:r>
            <a:endParaRPr lang="en-US" sz="3400" dirty="0"/>
          </a:p>
        </p:txBody>
      </p:sp>
      <p:sp>
        <p:nvSpPr>
          <p:cNvPr id="4" name="Shape 2"/>
          <p:cNvSpPr/>
          <p:nvPr/>
        </p:nvSpPr>
        <p:spPr>
          <a:xfrm>
            <a:off x="1417320" y="1892808"/>
            <a:ext cx="2130552" cy="0"/>
          </a:xfrm>
          <a:prstGeom prst="line">
            <a:avLst/>
          </a:prstGeom>
          <a:noFill/>
          <a:ln w="38100">
            <a:solidFill>
              <a:srgbClr val="EED3DA"/>
            </a:solidFill>
            <a:prstDash val="solid"/>
          </a:ln>
        </p:spPr>
        <p:txBody>
          <a:bodyPr/>
          <a:lstStyle/>
          <a:p>
            <a:endParaRPr lang="en-US"/>
          </a:p>
        </p:txBody>
      </p:sp>
      <p:sp>
        <p:nvSpPr>
          <p:cNvPr id="5" name="Shape 3"/>
          <p:cNvSpPr/>
          <p:nvPr/>
        </p:nvSpPr>
        <p:spPr>
          <a:xfrm>
            <a:off x="640080" y="1508760"/>
            <a:ext cx="777240" cy="777240"/>
          </a:xfrm>
          <a:prstGeom prst="ellipse">
            <a:avLst/>
          </a:prstGeom>
          <a:solidFill>
            <a:srgbClr val="850928"/>
          </a:solidFill>
          <a:ln w="12700">
            <a:solidFill>
              <a:srgbClr val="850928"/>
            </a:solidFill>
            <a:prstDash val="solid"/>
          </a:ln>
        </p:spPr>
        <p:txBody>
          <a:bodyPr/>
          <a:lstStyle/>
          <a:p>
            <a:endParaRPr lang="en-US"/>
          </a:p>
        </p:txBody>
      </p:sp>
      <p:sp>
        <p:nvSpPr>
          <p:cNvPr id="6" name="Text 4"/>
          <p:cNvSpPr txBox="1"/>
          <p:nvPr/>
        </p:nvSpPr>
        <p:spPr>
          <a:xfrm>
            <a:off x="640080" y="1508760"/>
            <a:ext cx="777240" cy="777240"/>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1</a:t>
            </a:r>
            <a:endParaRPr lang="en-US" sz="2400" dirty="0"/>
          </a:p>
        </p:txBody>
      </p:sp>
      <p:sp>
        <p:nvSpPr>
          <p:cNvPr id="7" name="Shape 5"/>
          <p:cNvSpPr/>
          <p:nvPr/>
        </p:nvSpPr>
        <p:spPr>
          <a:xfrm>
            <a:off x="548640" y="2560320"/>
            <a:ext cx="2057400" cy="3246120"/>
          </a:xfrm>
          <a:prstGeom prst="roundRect">
            <a:avLst>
              <a:gd name="adj" fmla="val 5333"/>
            </a:avLst>
          </a:prstGeom>
          <a:solidFill>
            <a:srgbClr val="F8ECEF"/>
          </a:solidFill>
          <a:ln w="12700">
            <a:solidFill>
              <a:srgbClr val="F8ECEF"/>
            </a:solidFill>
            <a:prstDash val="solid"/>
          </a:ln>
        </p:spPr>
        <p:txBody>
          <a:bodyPr/>
          <a:lstStyle/>
          <a:p>
            <a:endParaRPr lang="en-US"/>
          </a:p>
        </p:txBody>
      </p:sp>
      <p:sp>
        <p:nvSpPr>
          <p:cNvPr id="8" name="Text 6"/>
          <p:cNvSpPr txBox="1"/>
          <p:nvPr/>
        </p:nvSpPr>
        <p:spPr>
          <a:xfrm>
            <a:off x="731520" y="2743200"/>
            <a:ext cx="1691640" cy="868680"/>
          </a:xfrm>
          <a:prstGeom prst="rect">
            <a:avLst/>
          </a:prstGeom>
          <a:noFill/>
          <a:ln/>
        </p:spPr>
        <p:txBody>
          <a:bodyPr wrap="square" lIns="0" tIns="0" rIns="0" bIns="0" rtlCol="0" anchor="t"/>
          <a:lstStyle/>
          <a:p>
            <a:pPr marL="0" indent="0">
              <a:buNone/>
            </a:pPr>
            <a:r>
              <a:rPr lang="en-US" sz="1600" b="1" dirty="0">
                <a:solidFill>
                  <a:srgbClr val="850928"/>
                </a:solidFill>
                <a:latin typeface="Arial" pitchFamily="34" charset="0"/>
                <a:ea typeface="Arial" pitchFamily="34" charset="-122"/>
                <a:cs typeface="Arial" pitchFamily="34" charset="-120"/>
              </a:rPr>
              <a:t>Teach it explicitly, early</a:t>
            </a:r>
            <a:endParaRPr lang="en-US" sz="1600" dirty="0"/>
          </a:p>
        </p:txBody>
      </p:sp>
      <p:sp>
        <p:nvSpPr>
          <p:cNvPr id="9" name="Text 7"/>
          <p:cNvSpPr txBox="1"/>
          <p:nvPr/>
        </p:nvSpPr>
        <p:spPr>
          <a:xfrm>
            <a:off x="731520" y="3611880"/>
            <a:ext cx="1691640" cy="2103120"/>
          </a:xfrm>
          <a:prstGeom prst="rect">
            <a:avLst/>
          </a:prstGeom>
          <a:noFill/>
          <a:ln/>
        </p:spPr>
        <p:txBody>
          <a:bodyPr wrap="square" lIns="0" tIns="0" rIns="0" bIns="0" rtlCol="0" anchor="t"/>
          <a:lstStyle/>
          <a:p>
            <a:pPr marL="0" indent="0">
              <a:buNone/>
            </a:pPr>
            <a:r>
              <a:rPr lang="en-US" sz="1400" dirty="0">
                <a:solidFill>
                  <a:srgbClr val="2B2B2B"/>
                </a:solidFill>
                <a:latin typeface="Arial" pitchFamily="34" charset="0"/>
                <a:ea typeface="Arial" pitchFamily="34" charset="-122"/>
                <a:cs typeface="Arial" pitchFamily="34" charset="-120"/>
              </a:rPr>
              <a:t>A short unit on how critical thinking works: normalize the struggle, name the skills, practice transfer, build metacognition (Halpern, 1998).</a:t>
            </a:r>
            <a:endParaRPr lang="en-US" sz="1400" dirty="0"/>
          </a:p>
        </p:txBody>
      </p:sp>
      <p:sp>
        <p:nvSpPr>
          <p:cNvPr id="10" name="Shape 8"/>
          <p:cNvSpPr/>
          <p:nvPr/>
        </p:nvSpPr>
        <p:spPr>
          <a:xfrm>
            <a:off x="3639312" y="1892808"/>
            <a:ext cx="2130552" cy="0"/>
          </a:xfrm>
          <a:prstGeom prst="line">
            <a:avLst/>
          </a:prstGeom>
          <a:noFill/>
          <a:ln w="38100">
            <a:solidFill>
              <a:srgbClr val="EED3DA"/>
            </a:solidFill>
            <a:prstDash val="solid"/>
          </a:ln>
        </p:spPr>
        <p:txBody>
          <a:bodyPr/>
          <a:lstStyle/>
          <a:p>
            <a:endParaRPr lang="en-US"/>
          </a:p>
        </p:txBody>
      </p:sp>
      <p:sp>
        <p:nvSpPr>
          <p:cNvPr id="11" name="Shape 9"/>
          <p:cNvSpPr/>
          <p:nvPr/>
        </p:nvSpPr>
        <p:spPr>
          <a:xfrm>
            <a:off x="2862072" y="1508760"/>
            <a:ext cx="777240" cy="777240"/>
          </a:xfrm>
          <a:prstGeom prst="ellipse">
            <a:avLst/>
          </a:prstGeom>
          <a:solidFill>
            <a:srgbClr val="850928"/>
          </a:solidFill>
          <a:ln w="12700">
            <a:solidFill>
              <a:srgbClr val="850928"/>
            </a:solidFill>
            <a:prstDash val="solid"/>
          </a:ln>
        </p:spPr>
        <p:txBody>
          <a:bodyPr/>
          <a:lstStyle/>
          <a:p>
            <a:endParaRPr lang="en-US"/>
          </a:p>
        </p:txBody>
      </p:sp>
      <p:sp>
        <p:nvSpPr>
          <p:cNvPr id="12" name="Text 10"/>
          <p:cNvSpPr txBox="1"/>
          <p:nvPr/>
        </p:nvSpPr>
        <p:spPr>
          <a:xfrm>
            <a:off x="2862072" y="1508760"/>
            <a:ext cx="777240" cy="777240"/>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2</a:t>
            </a:r>
            <a:endParaRPr lang="en-US" sz="2400" dirty="0"/>
          </a:p>
        </p:txBody>
      </p:sp>
      <p:sp>
        <p:nvSpPr>
          <p:cNvPr id="13" name="Shape 11"/>
          <p:cNvSpPr/>
          <p:nvPr/>
        </p:nvSpPr>
        <p:spPr>
          <a:xfrm>
            <a:off x="2770632" y="2560320"/>
            <a:ext cx="2057400" cy="3246120"/>
          </a:xfrm>
          <a:prstGeom prst="roundRect">
            <a:avLst>
              <a:gd name="adj" fmla="val 5333"/>
            </a:avLst>
          </a:prstGeom>
          <a:solidFill>
            <a:srgbClr val="F8ECEF"/>
          </a:solidFill>
          <a:ln w="12700">
            <a:solidFill>
              <a:srgbClr val="F8ECEF"/>
            </a:solidFill>
            <a:prstDash val="solid"/>
          </a:ln>
        </p:spPr>
        <p:txBody>
          <a:bodyPr/>
          <a:lstStyle/>
          <a:p>
            <a:endParaRPr lang="en-US"/>
          </a:p>
        </p:txBody>
      </p:sp>
      <p:sp>
        <p:nvSpPr>
          <p:cNvPr id="14" name="Text 12"/>
          <p:cNvSpPr txBox="1"/>
          <p:nvPr/>
        </p:nvSpPr>
        <p:spPr>
          <a:xfrm>
            <a:off x="2953512" y="2743200"/>
            <a:ext cx="1691640" cy="868680"/>
          </a:xfrm>
          <a:prstGeom prst="rect">
            <a:avLst/>
          </a:prstGeom>
          <a:noFill/>
          <a:ln/>
        </p:spPr>
        <p:txBody>
          <a:bodyPr wrap="square" lIns="0" tIns="0" rIns="0" bIns="0" rtlCol="0" anchor="t"/>
          <a:lstStyle/>
          <a:p>
            <a:pPr marL="0" indent="0">
              <a:buNone/>
            </a:pPr>
            <a:r>
              <a:rPr lang="en-US" sz="1600" b="1" dirty="0">
                <a:solidFill>
                  <a:srgbClr val="850928"/>
                </a:solidFill>
                <a:latin typeface="Arial" pitchFamily="34" charset="0"/>
                <a:ea typeface="Arial" pitchFamily="34" charset="-122"/>
                <a:cs typeface="Arial" pitchFamily="34" charset="-120"/>
              </a:rPr>
              <a:t>Infuse it through content</a:t>
            </a:r>
            <a:endParaRPr lang="en-US" sz="1600" dirty="0"/>
          </a:p>
        </p:txBody>
      </p:sp>
      <p:sp>
        <p:nvSpPr>
          <p:cNvPr id="15" name="Text 13"/>
          <p:cNvSpPr txBox="1"/>
          <p:nvPr/>
        </p:nvSpPr>
        <p:spPr>
          <a:xfrm>
            <a:off x="2953512" y="3611880"/>
            <a:ext cx="1691640" cy="2103120"/>
          </a:xfrm>
          <a:prstGeom prst="rect">
            <a:avLst/>
          </a:prstGeom>
          <a:noFill/>
          <a:ln/>
        </p:spPr>
        <p:txBody>
          <a:bodyPr wrap="square" lIns="0" tIns="0" rIns="0" bIns="0" rtlCol="0" anchor="t"/>
          <a:lstStyle/>
          <a:p>
            <a:pPr marL="0" indent="0">
              <a:buNone/>
            </a:pPr>
            <a:r>
              <a:rPr lang="en-US" sz="1400" dirty="0">
                <a:solidFill>
                  <a:srgbClr val="2B2B2B"/>
                </a:solidFill>
                <a:latin typeface="Arial" pitchFamily="34" charset="0"/>
                <a:ea typeface="Arial" pitchFamily="34" charset="-122"/>
                <a:cs typeface="Arial" pitchFamily="34" charset="-120"/>
              </a:rPr>
              <a:t>Return to the same skills in every unit through dialogue: Socratic questioning, structured debate, online forums.</a:t>
            </a:r>
            <a:endParaRPr lang="en-US" sz="1400" dirty="0"/>
          </a:p>
        </p:txBody>
      </p:sp>
      <p:sp>
        <p:nvSpPr>
          <p:cNvPr id="16" name="Shape 14"/>
          <p:cNvSpPr/>
          <p:nvPr/>
        </p:nvSpPr>
        <p:spPr>
          <a:xfrm>
            <a:off x="5861304" y="1892808"/>
            <a:ext cx="2130552" cy="0"/>
          </a:xfrm>
          <a:prstGeom prst="line">
            <a:avLst/>
          </a:prstGeom>
          <a:noFill/>
          <a:ln w="38100">
            <a:solidFill>
              <a:srgbClr val="EED3DA"/>
            </a:solidFill>
            <a:prstDash val="solid"/>
          </a:ln>
        </p:spPr>
        <p:txBody>
          <a:bodyPr/>
          <a:lstStyle/>
          <a:p>
            <a:endParaRPr lang="en-US"/>
          </a:p>
        </p:txBody>
      </p:sp>
      <p:sp>
        <p:nvSpPr>
          <p:cNvPr id="17" name="Shape 15"/>
          <p:cNvSpPr/>
          <p:nvPr/>
        </p:nvSpPr>
        <p:spPr>
          <a:xfrm>
            <a:off x="5084064" y="1508760"/>
            <a:ext cx="777240" cy="777240"/>
          </a:xfrm>
          <a:prstGeom prst="ellipse">
            <a:avLst/>
          </a:prstGeom>
          <a:solidFill>
            <a:srgbClr val="850928"/>
          </a:solidFill>
          <a:ln w="12700">
            <a:solidFill>
              <a:srgbClr val="850928"/>
            </a:solidFill>
            <a:prstDash val="solid"/>
          </a:ln>
        </p:spPr>
        <p:txBody>
          <a:bodyPr/>
          <a:lstStyle/>
          <a:p>
            <a:endParaRPr lang="en-US"/>
          </a:p>
        </p:txBody>
      </p:sp>
      <p:sp>
        <p:nvSpPr>
          <p:cNvPr id="18" name="Text 16"/>
          <p:cNvSpPr txBox="1"/>
          <p:nvPr/>
        </p:nvSpPr>
        <p:spPr>
          <a:xfrm>
            <a:off x="5084064" y="1508760"/>
            <a:ext cx="777240" cy="777240"/>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3</a:t>
            </a:r>
            <a:endParaRPr lang="en-US" sz="2400" dirty="0"/>
          </a:p>
        </p:txBody>
      </p:sp>
      <p:sp>
        <p:nvSpPr>
          <p:cNvPr id="19" name="Shape 17"/>
          <p:cNvSpPr/>
          <p:nvPr/>
        </p:nvSpPr>
        <p:spPr>
          <a:xfrm>
            <a:off x="4992624" y="2560320"/>
            <a:ext cx="2057400" cy="3246120"/>
          </a:xfrm>
          <a:prstGeom prst="roundRect">
            <a:avLst>
              <a:gd name="adj" fmla="val 5333"/>
            </a:avLst>
          </a:prstGeom>
          <a:solidFill>
            <a:srgbClr val="F8ECEF"/>
          </a:solidFill>
          <a:ln w="12700">
            <a:solidFill>
              <a:srgbClr val="F8ECEF"/>
            </a:solidFill>
            <a:prstDash val="solid"/>
          </a:ln>
        </p:spPr>
        <p:txBody>
          <a:bodyPr/>
          <a:lstStyle/>
          <a:p>
            <a:endParaRPr lang="en-US"/>
          </a:p>
        </p:txBody>
      </p:sp>
      <p:sp>
        <p:nvSpPr>
          <p:cNvPr id="20" name="Text 18"/>
          <p:cNvSpPr txBox="1"/>
          <p:nvPr/>
        </p:nvSpPr>
        <p:spPr>
          <a:xfrm>
            <a:off x="5175504" y="2743200"/>
            <a:ext cx="1691640" cy="868680"/>
          </a:xfrm>
          <a:prstGeom prst="rect">
            <a:avLst/>
          </a:prstGeom>
          <a:noFill/>
          <a:ln/>
        </p:spPr>
        <p:txBody>
          <a:bodyPr wrap="square" lIns="0" tIns="0" rIns="0" bIns="0" rtlCol="0" anchor="t"/>
          <a:lstStyle/>
          <a:p>
            <a:pPr marL="0" indent="0">
              <a:buNone/>
            </a:pPr>
            <a:r>
              <a:rPr lang="en-US" sz="1600" b="1" dirty="0">
                <a:solidFill>
                  <a:srgbClr val="850928"/>
                </a:solidFill>
                <a:latin typeface="Arial" pitchFamily="34" charset="0"/>
                <a:ea typeface="Arial" pitchFamily="34" charset="-122"/>
                <a:cs typeface="Arial" pitchFamily="34" charset="-120"/>
              </a:rPr>
              <a:t>Make it authentic</a:t>
            </a:r>
            <a:endParaRPr lang="en-US" sz="1600" dirty="0"/>
          </a:p>
        </p:txBody>
      </p:sp>
      <p:sp>
        <p:nvSpPr>
          <p:cNvPr id="21" name="Text 19"/>
          <p:cNvSpPr txBox="1"/>
          <p:nvPr/>
        </p:nvSpPr>
        <p:spPr>
          <a:xfrm>
            <a:off x="5175504" y="3611880"/>
            <a:ext cx="1691640" cy="2103120"/>
          </a:xfrm>
          <a:prstGeom prst="rect">
            <a:avLst/>
          </a:prstGeom>
          <a:noFill/>
          <a:ln/>
        </p:spPr>
        <p:txBody>
          <a:bodyPr wrap="square" lIns="0" tIns="0" rIns="0" bIns="0" rtlCol="0" anchor="t"/>
          <a:lstStyle/>
          <a:p>
            <a:pPr marL="0" indent="0">
              <a:buNone/>
            </a:pPr>
            <a:r>
              <a:rPr lang="en-US" sz="1400" dirty="0">
                <a:solidFill>
                  <a:srgbClr val="2B2B2B"/>
                </a:solidFill>
                <a:latin typeface="Arial" pitchFamily="34" charset="0"/>
                <a:ea typeface="Arial" pitchFamily="34" charset="-122"/>
                <a:cs typeface="Arial" pitchFamily="34" charset="-120"/>
              </a:rPr>
              <a:t>Case studies, problem-based learning, inquiry labs and CUREs, Reacting to the Past role-play.</a:t>
            </a:r>
            <a:endParaRPr lang="en-US" sz="1400" dirty="0"/>
          </a:p>
        </p:txBody>
      </p:sp>
      <p:sp>
        <p:nvSpPr>
          <p:cNvPr id="22" name="Shape 20"/>
          <p:cNvSpPr/>
          <p:nvPr/>
        </p:nvSpPr>
        <p:spPr>
          <a:xfrm>
            <a:off x="8083296" y="1892808"/>
            <a:ext cx="2130552" cy="0"/>
          </a:xfrm>
          <a:prstGeom prst="line">
            <a:avLst/>
          </a:prstGeom>
          <a:noFill/>
          <a:ln w="38100">
            <a:solidFill>
              <a:srgbClr val="EED3DA"/>
            </a:solidFill>
            <a:prstDash val="solid"/>
          </a:ln>
        </p:spPr>
        <p:txBody>
          <a:bodyPr/>
          <a:lstStyle/>
          <a:p>
            <a:endParaRPr lang="en-US"/>
          </a:p>
        </p:txBody>
      </p:sp>
      <p:sp>
        <p:nvSpPr>
          <p:cNvPr id="23" name="Shape 21"/>
          <p:cNvSpPr/>
          <p:nvPr/>
        </p:nvSpPr>
        <p:spPr>
          <a:xfrm>
            <a:off x="7306056" y="1508760"/>
            <a:ext cx="777240" cy="777240"/>
          </a:xfrm>
          <a:prstGeom prst="ellipse">
            <a:avLst/>
          </a:prstGeom>
          <a:solidFill>
            <a:srgbClr val="850928"/>
          </a:solidFill>
          <a:ln w="12700">
            <a:solidFill>
              <a:srgbClr val="850928"/>
            </a:solidFill>
            <a:prstDash val="solid"/>
          </a:ln>
        </p:spPr>
        <p:txBody>
          <a:bodyPr/>
          <a:lstStyle/>
          <a:p>
            <a:endParaRPr lang="en-US"/>
          </a:p>
        </p:txBody>
      </p:sp>
      <p:sp>
        <p:nvSpPr>
          <p:cNvPr id="24" name="Text 22"/>
          <p:cNvSpPr txBox="1"/>
          <p:nvPr/>
        </p:nvSpPr>
        <p:spPr>
          <a:xfrm>
            <a:off x="7306056" y="1508760"/>
            <a:ext cx="777240" cy="777240"/>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4</a:t>
            </a:r>
            <a:endParaRPr lang="en-US" sz="2400" dirty="0"/>
          </a:p>
        </p:txBody>
      </p:sp>
      <p:sp>
        <p:nvSpPr>
          <p:cNvPr id="25" name="Shape 23"/>
          <p:cNvSpPr/>
          <p:nvPr/>
        </p:nvSpPr>
        <p:spPr>
          <a:xfrm>
            <a:off x="7214616" y="2560320"/>
            <a:ext cx="2057400" cy="3246120"/>
          </a:xfrm>
          <a:prstGeom prst="roundRect">
            <a:avLst>
              <a:gd name="adj" fmla="val 5333"/>
            </a:avLst>
          </a:prstGeom>
          <a:solidFill>
            <a:srgbClr val="F8ECEF"/>
          </a:solidFill>
          <a:ln w="12700">
            <a:solidFill>
              <a:srgbClr val="F8ECEF"/>
            </a:solidFill>
            <a:prstDash val="solid"/>
          </a:ln>
        </p:spPr>
        <p:txBody>
          <a:bodyPr/>
          <a:lstStyle/>
          <a:p>
            <a:endParaRPr lang="en-US"/>
          </a:p>
        </p:txBody>
      </p:sp>
      <p:sp>
        <p:nvSpPr>
          <p:cNvPr id="26" name="Text 24"/>
          <p:cNvSpPr txBox="1"/>
          <p:nvPr/>
        </p:nvSpPr>
        <p:spPr>
          <a:xfrm>
            <a:off x="7397496" y="2743200"/>
            <a:ext cx="1691640" cy="868680"/>
          </a:xfrm>
          <a:prstGeom prst="rect">
            <a:avLst/>
          </a:prstGeom>
          <a:noFill/>
          <a:ln/>
        </p:spPr>
        <p:txBody>
          <a:bodyPr wrap="square" lIns="0" tIns="0" rIns="0" bIns="0" rtlCol="0" anchor="t"/>
          <a:lstStyle/>
          <a:p>
            <a:pPr marL="0" indent="0">
              <a:buNone/>
            </a:pPr>
            <a:r>
              <a:rPr lang="en-US" sz="1600" b="1" dirty="0">
                <a:solidFill>
                  <a:srgbClr val="850928"/>
                </a:solidFill>
                <a:latin typeface="Arial" pitchFamily="34" charset="0"/>
                <a:ea typeface="Arial" pitchFamily="34" charset="-122"/>
                <a:cs typeface="Arial" pitchFamily="34" charset="-120"/>
              </a:rPr>
              <a:t>Mentor and give feedback</a:t>
            </a:r>
            <a:endParaRPr lang="en-US" sz="1600" dirty="0"/>
          </a:p>
        </p:txBody>
      </p:sp>
      <p:sp>
        <p:nvSpPr>
          <p:cNvPr id="27" name="Text 25"/>
          <p:cNvSpPr txBox="1"/>
          <p:nvPr/>
        </p:nvSpPr>
        <p:spPr>
          <a:xfrm>
            <a:off x="7397496" y="3611880"/>
            <a:ext cx="1691640" cy="2103120"/>
          </a:xfrm>
          <a:prstGeom prst="rect">
            <a:avLst/>
          </a:prstGeom>
          <a:noFill/>
          <a:ln/>
        </p:spPr>
        <p:txBody>
          <a:bodyPr wrap="square" lIns="0" tIns="0" rIns="0" bIns="0" rtlCol="0" anchor="t"/>
          <a:lstStyle/>
          <a:p>
            <a:pPr marL="0" indent="0">
              <a:buNone/>
            </a:pPr>
            <a:r>
              <a:rPr lang="en-US" sz="1400" dirty="0">
                <a:solidFill>
                  <a:srgbClr val="2B2B2B"/>
                </a:solidFill>
                <a:latin typeface="Arial" pitchFamily="34" charset="0"/>
                <a:ea typeface="Arial" pitchFamily="34" charset="-122"/>
                <a:cs typeface="Arial" pitchFamily="34" charset="-120"/>
              </a:rPr>
              <a:t>Model your reasoning, correct errors, and use AI for fast, repeated feedback.</a:t>
            </a:r>
            <a:endParaRPr lang="en-US" sz="1400" dirty="0"/>
          </a:p>
        </p:txBody>
      </p:sp>
      <p:sp>
        <p:nvSpPr>
          <p:cNvPr id="28" name="Shape 26"/>
          <p:cNvSpPr/>
          <p:nvPr/>
        </p:nvSpPr>
        <p:spPr>
          <a:xfrm>
            <a:off x="9528048" y="1508760"/>
            <a:ext cx="777240" cy="777240"/>
          </a:xfrm>
          <a:prstGeom prst="ellipse">
            <a:avLst/>
          </a:prstGeom>
          <a:solidFill>
            <a:srgbClr val="850928"/>
          </a:solidFill>
          <a:ln w="12700">
            <a:solidFill>
              <a:srgbClr val="850928"/>
            </a:solidFill>
            <a:prstDash val="solid"/>
          </a:ln>
        </p:spPr>
        <p:txBody>
          <a:bodyPr/>
          <a:lstStyle/>
          <a:p>
            <a:endParaRPr lang="en-US"/>
          </a:p>
        </p:txBody>
      </p:sp>
      <p:sp>
        <p:nvSpPr>
          <p:cNvPr id="29" name="Text 27"/>
          <p:cNvSpPr txBox="1"/>
          <p:nvPr/>
        </p:nvSpPr>
        <p:spPr>
          <a:xfrm>
            <a:off x="9528048" y="1508760"/>
            <a:ext cx="777240" cy="777240"/>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5</a:t>
            </a:r>
            <a:endParaRPr lang="en-US" sz="2400" dirty="0"/>
          </a:p>
        </p:txBody>
      </p:sp>
      <p:sp>
        <p:nvSpPr>
          <p:cNvPr id="30" name="Shape 28"/>
          <p:cNvSpPr/>
          <p:nvPr/>
        </p:nvSpPr>
        <p:spPr>
          <a:xfrm>
            <a:off x="9436608" y="2560320"/>
            <a:ext cx="2057400" cy="3246120"/>
          </a:xfrm>
          <a:prstGeom prst="roundRect">
            <a:avLst>
              <a:gd name="adj" fmla="val 5333"/>
            </a:avLst>
          </a:prstGeom>
          <a:solidFill>
            <a:srgbClr val="F8ECEF"/>
          </a:solidFill>
          <a:ln w="12700">
            <a:solidFill>
              <a:srgbClr val="F8ECEF"/>
            </a:solidFill>
            <a:prstDash val="solid"/>
          </a:ln>
        </p:spPr>
        <p:txBody>
          <a:bodyPr/>
          <a:lstStyle/>
          <a:p>
            <a:endParaRPr lang="en-US"/>
          </a:p>
        </p:txBody>
      </p:sp>
      <p:sp>
        <p:nvSpPr>
          <p:cNvPr id="31" name="Text 29"/>
          <p:cNvSpPr txBox="1"/>
          <p:nvPr/>
        </p:nvSpPr>
        <p:spPr>
          <a:xfrm>
            <a:off x="9619488" y="2743200"/>
            <a:ext cx="1691640" cy="868680"/>
          </a:xfrm>
          <a:prstGeom prst="rect">
            <a:avLst/>
          </a:prstGeom>
          <a:noFill/>
          <a:ln/>
        </p:spPr>
        <p:txBody>
          <a:bodyPr wrap="square" lIns="0" tIns="0" rIns="0" bIns="0" rtlCol="0" anchor="t"/>
          <a:lstStyle/>
          <a:p>
            <a:pPr marL="0" indent="0">
              <a:buNone/>
            </a:pPr>
            <a:r>
              <a:rPr lang="en-US" sz="1600" b="1" dirty="0">
                <a:solidFill>
                  <a:srgbClr val="850928"/>
                </a:solidFill>
                <a:latin typeface="Arial" pitchFamily="34" charset="0"/>
                <a:ea typeface="Arial" pitchFamily="34" charset="-122"/>
                <a:cs typeface="Arial" pitchFamily="34" charset="-120"/>
              </a:rPr>
              <a:t>Assess what you value</a:t>
            </a:r>
            <a:endParaRPr lang="en-US" sz="1600" dirty="0"/>
          </a:p>
        </p:txBody>
      </p:sp>
      <p:sp>
        <p:nvSpPr>
          <p:cNvPr id="32" name="Text 30"/>
          <p:cNvSpPr txBox="1"/>
          <p:nvPr/>
        </p:nvSpPr>
        <p:spPr>
          <a:xfrm>
            <a:off x="9619488" y="3611880"/>
            <a:ext cx="1691640" cy="2103120"/>
          </a:xfrm>
          <a:prstGeom prst="rect">
            <a:avLst/>
          </a:prstGeom>
          <a:noFill/>
          <a:ln/>
        </p:spPr>
        <p:txBody>
          <a:bodyPr wrap="square" lIns="0" tIns="0" rIns="0" bIns="0" rtlCol="0" anchor="t"/>
          <a:lstStyle/>
          <a:p>
            <a:pPr marL="0" indent="0">
              <a:buNone/>
            </a:pPr>
            <a:r>
              <a:rPr lang="en-US" sz="1400" dirty="0">
                <a:solidFill>
                  <a:srgbClr val="2B2B2B"/>
                </a:solidFill>
                <a:latin typeface="Arial" pitchFamily="34" charset="0"/>
                <a:ea typeface="Arial" pitchFamily="34" charset="-122"/>
                <a:cs typeface="Arial" pitchFamily="34" charset="-120"/>
              </a:rPr>
              <a:t>AAC&amp;U VALUE rubric, CAT, CCTST, and authentic performance tasks.</a:t>
            </a:r>
            <a:endParaRPr lang="en-US" sz="1400" dirty="0"/>
          </a:p>
        </p:txBody>
      </p:sp>
      <p:sp>
        <p:nvSpPr>
          <p:cNvPr id="33" name="Text 31"/>
          <p:cNvSpPr txBox="1"/>
          <p:nvPr/>
        </p:nvSpPr>
        <p:spPr>
          <a:xfrm>
            <a:off x="548640" y="6400800"/>
            <a:ext cx="10362895" cy="274320"/>
          </a:xfrm>
          <a:prstGeom prst="rect">
            <a:avLst/>
          </a:prstGeom>
          <a:noFill/>
          <a:ln/>
        </p:spPr>
        <p:txBody>
          <a:bodyPr wrap="square" lIns="0" tIns="0" rIns="0" bIns="0" rtlCol="0" anchor="b"/>
          <a:lstStyle/>
          <a:p>
            <a:pPr marL="0" indent="0">
              <a:buNone/>
            </a:pPr>
            <a:r>
              <a:rPr lang="en-US" sz="1000" dirty="0">
                <a:solidFill>
                  <a:srgbClr val="6B6B6B"/>
                </a:solidFill>
                <a:latin typeface="Arial" pitchFamily="34" charset="0"/>
                <a:ea typeface="Arial" pitchFamily="34" charset="-122"/>
                <a:cs typeface="Arial" pitchFamily="34" charset="-120"/>
              </a:rPr>
              <a:t>The “mixed” design: explicit instruction first, then sustained application in content. See Chapter 2 for activities, rubrics, and AI prompts.</a:t>
            </a:r>
            <a:endParaRPr lang="en-US" sz="1000" dirty="0"/>
          </a:p>
        </p:txBody>
      </p:sp>
      <p:sp>
        <p:nvSpPr>
          <p:cNvPr id="34" name="Text 32"/>
          <p:cNvSpPr txBox="1"/>
          <p:nvPr/>
        </p:nvSpPr>
        <p:spPr>
          <a:xfrm>
            <a:off x="11185855" y="6400800"/>
            <a:ext cx="457200" cy="274320"/>
          </a:xfrm>
          <a:prstGeom prst="rect">
            <a:avLst/>
          </a:prstGeom>
          <a:noFill/>
          <a:ln/>
        </p:spPr>
        <p:txBody>
          <a:bodyPr wrap="square" lIns="0" tIns="0" rIns="0" bIns="0" rtlCol="0" anchor="b"/>
          <a:lstStyle/>
          <a:p>
            <a:pPr marL="0" indent="0" algn="r">
              <a:buNone/>
            </a:pPr>
            <a:r>
              <a:rPr lang="en-US" sz="1000" dirty="0">
                <a:solidFill>
                  <a:srgbClr val="6B6B6B"/>
                </a:solidFill>
                <a:latin typeface="Arial" pitchFamily="34" charset="0"/>
                <a:ea typeface="Arial" pitchFamily="34" charset="-122"/>
                <a:cs typeface="Arial"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82880"/>
            <a:ext cx="7315200" cy="274320"/>
          </a:xfrm>
          <a:prstGeom prst="rect">
            <a:avLst/>
          </a:prstGeom>
          <a:noFill/>
          <a:ln/>
        </p:spPr>
        <p:txBody>
          <a:bodyPr wrap="square" lIns="0" tIns="0" rIns="0" bIns="0" rtlCol="0" anchor="ctr"/>
          <a:lstStyle/>
          <a:p>
            <a:pPr marL="0" indent="0">
              <a:buNone/>
            </a:pPr>
            <a:r>
              <a:rPr lang="en-US" sz="1100" b="1" kern="0" spc="300" dirty="0">
                <a:solidFill>
                  <a:srgbClr val="6B6B6B"/>
                </a:solidFill>
                <a:latin typeface="Arial" pitchFamily="34" charset="0"/>
                <a:ea typeface="Arial" pitchFamily="34" charset="-122"/>
                <a:cs typeface="Arial" pitchFamily="34" charset="-120"/>
              </a:rPr>
              <a:t>IT WORKS</a:t>
            </a:r>
            <a:endParaRPr lang="en-US" sz="1100" dirty="0"/>
          </a:p>
        </p:txBody>
      </p:sp>
      <p:sp>
        <p:nvSpPr>
          <p:cNvPr id="3" name="Text 1"/>
          <p:cNvSpPr txBox="1"/>
          <p:nvPr/>
        </p:nvSpPr>
        <p:spPr>
          <a:xfrm>
            <a:off x="548640" y="411480"/>
            <a:ext cx="11094415" cy="822960"/>
          </a:xfrm>
          <a:prstGeom prst="rect">
            <a:avLst/>
          </a:prstGeom>
          <a:noFill/>
          <a:ln/>
        </p:spPr>
        <p:txBody>
          <a:bodyPr wrap="square" lIns="0" tIns="0" rIns="0" bIns="0" rtlCol="0" anchor="t"/>
          <a:lstStyle/>
          <a:p>
            <a:pPr marL="0" indent="0">
              <a:buNone/>
            </a:pPr>
            <a:r>
              <a:rPr lang="en-US" sz="3400" b="1" dirty="0">
                <a:solidFill>
                  <a:srgbClr val="850928"/>
                </a:solidFill>
                <a:latin typeface="Arial" pitchFamily="34" charset="0"/>
                <a:ea typeface="Arial" pitchFamily="34" charset="-122"/>
                <a:cs typeface="Arial" pitchFamily="34" charset="-120"/>
              </a:rPr>
              <a:t>Intentional design moves the needle</a:t>
            </a:r>
            <a:endParaRPr lang="en-US" sz="3400" dirty="0"/>
          </a:p>
        </p:txBody>
      </p:sp>
      <p:sp>
        <p:nvSpPr>
          <p:cNvPr id="4" name="Shape 2"/>
          <p:cNvSpPr/>
          <p:nvPr/>
        </p:nvSpPr>
        <p:spPr>
          <a:xfrm>
            <a:off x="548640" y="1417320"/>
            <a:ext cx="5394960" cy="4480560"/>
          </a:xfrm>
          <a:prstGeom prst="roundRect">
            <a:avLst>
              <a:gd name="adj" fmla="val 2449"/>
            </a:avLst>
          </a:prstGeom>
          <a:solidFill>
            <a:srgbClr val="850928"/>
          </a:solidFill>
          <a:ln w="12700">
            <a:solidFill>
              <a:srgbClr val="850928"/>
            </a:solidFill>
            <a:prstDash val="solid"/>
          </a:ln>
        </p:spPr>
        <p:txBody>
          <a:bodyPr/>
          <a:lstStyle/>
          <a:p>
            <a:endParaRPr lang="en-US"/>
          </a:p>
        </p:txBody>
      </p:sp>
      <p:sp>
        <p:nvSpPr>
          <p:cNvPr id="5" name="Text 3"/>
          <p:cNvSpPr txBox="1"/>
          <p:nvPr/>
        </p:nvSpPr>
        <p:spPr>
          <a:xfrm>
            <a:off x="914400" y="1737360"/>
            <a:ext cx="4663440" cy="457200"/>
          </a:xfrm>
          <a:prstGeom prst="rect">
            <a:avLst/>
          </a:prstGeom>
          <a:noFill/>
          <a:ln/>
        </p:spPr>
        <p:txBody>
          <a:bodyPr wrap="square" lIns="0" tIns="0" rIns="0" bIns="0" rtlCol="0" anchor="ctr"/>
          <a:lstStyle/>
          <a:p>
            <a:pPr marL="0" indent="0">
              <a:buNone/>
            </a:pPr>
            <a:r>
              <a:rPr lang="en-US" sz="1200" b="1" kern="0" spc="100" dirty="0">
                <a:solidFill>
                  <a:srgbClr val="F2C9D3"/>
                </a:solidFill>
                <a:latin typeface="Arial" pitchFamily="34" charset="0"/>
                <a:ea typeface="Arial" pitchFamily="34" charset="-122"/>
                <a:cs typeface="Arial" pitchFamily="34" charset="-120"/>
              </a:rPr>
              <a:t>WILEY COLLEGE, TEXAS  ·  DEBATE ACROSS THE CURRICULUM</a:t>
            </a:r>
            <a:endParaRPr lang="en-US" sz="1200" dirty="0"/>
          </a:p>
        </p:txBody>
      </p:sp>
      <p:sp>
        <p:nvSpPr>
          <p:cNvPr id="6" name="Text 4"/>
          <p:cNvSpPr txBox="1"/>
          <p:nvPr/>
        </p:nvSpPr>
        <p:spPr>
          <a:xfrm>
            <a:off x="914400" y="2240280"/>
            <a:ext cx="4663440" cy="1097280"/>
          </a:xfrm>
          <a:prstGeom prst="rect">
            <a:avLst/>
          </a:prstGeom>
          <a:noFill/>
          <a:ln/>
        </p:spPr>
        <p:txBody>
          <a:bodyPr wrap="square" lIns="0" tIns="0" rIns="0" bIns="0" rtlCol="0" anchor="ctr"/>
          <a:lstStyle/>
          <a:p>
            <a:pPr marL="0" indent="0">
              <a:buNone/>
            </a:pPr>
            <a:r>
              <a:rPr lang="en-US" sz="7200" b="1" dirty="0">
                <a:solidFill>
                  <a:srgbClr val="FFFFFF"/>
                </a:solidFill>
                <a:latin typeface="Arial" pitchFamily="34" charset="0"/>
                <a:ea typeface="Arial" pitchFamily="34" charset="-122"/>
                <a:cs typeface="Arial" pitchFamily="34" charset="-120"/>
              </a:rPr>
              <a:t>105%</a:t>
            </a:r>
            <a:endParaRPr lang="en-US" sz="7200" dirty="0"/>
          </a:p>
        </p:txBody>
      </p:sp>
      <p:sp>
        <p:nvSpPr>
          <p:cNvPr id="7" name="Text 5"/>
          <p:cNvSpPr txBox="1"/>
          <p:nvPr/>
        </p:nvSpPr>
        <p:spPr>
          <a:xfrm>
            <a:off x="914400" y="3337560"/>
            <a:ext cx="4663440" cy="731520"/>
          </a:xfrm>
          <a:prstGeom prst="rect">
            <a:avLst/>
          </a:prstGeom>
          <a:noFill/>
          <a:ln/>
        </p:spPr>
        <p:txBody>
          <a:bodyPr wrap="square" lIns="0" tIns="0" rIns="0" bIns="0" rtlCol="0" anchor="t"/>
          <a:lstStyle/>
          <a:p>
            <a:pPr marL="0" indent="0">
              <a:buNone/>
            </a:pPr>
            <a:r>
              <a:rPr lang="en-US" sz="1700" b="1" dirty="0">
                <a:solidFill>
                  <a:srgbClr val="FFFFFF"/>
                </a:solidFill>
                <a:latin typeface="Arial" pitchFamily="34" charset="0"/>
                <a:ea typeface="Arial" pitchFamily="34" charset="-122"/>
                <a:cs typeface="Arial" pitchFamily="34" charset="-120"/>
              </a:rPr>
              <a:t>greater improvement in critical thinking than the national average</a:t>
            </a:r>
            <a:endParaRPr lang="en-US" sz="1700" dirty="0"/>
          </a:p>
        </p:txBody>
      </p:sp>
      <p:sp>
        <p:nvSpPr>
          <p:cNvPr id="8" name="Text 6"/>
          <p:cNvSpPr txBox="1"/>
          <p:nvPr/>
        </p:nvSpPr>
        <p:spPr>
          <a:xfrm>
            <a:off x="914400" y="4160520"/>
            <a:ext cx="4663440" cy="1463040"/>
          </a:xfrm>
          <a:prstGeom prst="rect">
            <a:avLst/>
          </a:prstGeom>
          <a:noFill/>
          <a:ln/>
        </p:spPr>
        <p:txBody>
          <a:bodyPr wrap="square" lIns="0" tIns="0" rIns="0" bIns="0" rtlCol="0" anchor="t"/>
          <a:lstStyle/>
          <a:p>
            <a:pPr marL="0" indent="0">
              <a:buNone/>
            </a:pPr>
            <a:r>
              <a:rPr lang="en-US" sz="1400" dirty="0">
                <a:solidFill>
                  <a:srgbClr val="FFFFFF"/>
                </a:solidFill>
                <a:latin typeface="Arial" pitchFamily="34" charset="0"/>
                <a:ea typeface="Arial" pitchFamily="34" charset="-122"/>
                <a:cs typeface="Arial" pitchFamily="34" charset="-120"/>
              </a:rPr>
              <a:t>Four years of trained faculty building debate into general education, ending in a senior capstone. Students who started below national averages closed the gap by year four.</a:t>
            </a:r>
            <a:endParaRPr lang="en-US" sz="1400" dirty="0"/>
          </a:p>
        </p:txBody>
      </p:sp>
      <p:sp>
        <p:nvSpPr>
          <p:cNvPr id="9" name="Shape 7"/>
          <p:cNvSpPr/>
          <p:nvPr/>
        </p:nvSpPr>
        <p:spPr>
          <a:xfrm>
            <a:off x="6245352" y="1417320"/>
            <a:ext cx="5394960" cy="4480560"/>
          </a:xfrm>
          <a:prstGeom prst="roundRect">
            <a:avLst>
              <a:gd name="adj" fmla="val 2449"/>
            </a:avLst>
          </a:prstGeom>
          <a:solidFill>
            <a:srgbClr val="F8ECEF"/>
          </a:solidFill>
          <a:ln w="12700">
            <a:solidFill>
              <a:srgbClr val="F8ECEF"/>
            </a:solidFill>
            <a:prstDash val="solid"/>
          </a:ln>
        </p:spPr>
        <p:txBody>
          <a:bodyPr/>
          <a:lstStyle/>
          <a:p>
            <a:endParaRPr lang="en-US"/>
          </a:p>
        </p:txBody>
      </p:sp>
      <p:sp>
        <p:nvSpPr>
          <p:cNvPr id="10" name="Text 8"/>
          <p:cNvSpPr txBox="1"/>
          <p:nvPr/>
        </p:nvSpPr>
        <p:spPr>
          <a:xfrm>
            <a:off x="6611112" y="1737360"/>
            <a:ext cx="4663440" cy="457200"/>
          </a:xfrm>
          <a:prstGeom prst="rect">
            <a:avLst/>
          </a:prstGeom>
          <a:noFill/>
          <a:ln/>
        </p:spPr>
        <p:txBody>
          <a:bodyPr wrap="square" lIns="0" tIns="0" rIns="0" bIns="0" rtlCol="0" anchor="ctr"/>
          <a:lstStyle/>
          <a:p>
            <a:pPr marL="0" indent="0">
              <a:buNone/>
            </a:pPr>
            <a:r>
              <a:rPr lang="en-US" sz="1200" b="1" kern="0" spc="100" dirty="0">
                <a:solidFill>
                  <a:srgbClr val="6B6B6B"/>
                </a:solidFill>
                <a:latin typeface="Arial" pitchFamily="34" charset="0"/>
                <a:ea typeface="Arial" pitchFamily="34" charset="-122"/>
                <a:cs typeface="Arial" pitchFamily="34" charset="-120"/>
              </a:rPr>
              <a:t>UNIVERSITY OF MISSISSIPPI  ·  CHEMISTRY</a:t>
            </a:r>
            <a:endParaRPr lang="en-US" sz="1200" dirty="0"/>
          </a:p>
        </p:txBody>
      </p:sp>
      <p:sp>
        <p:nvSpPr>
          <p:cNvPr id="11" name="Shape 9"/>
          <p:cNvSpPr/>
          <p:nvPr/>
        </p:nvSpPr>
        <p:spPr>
          <a:xfrm>
            <a:off x="6611112" y="2331720"/>
            <a:ext cx="914400" cy="914400"/>
          </a:xfrm>
          <a:prstGeom prst="ellipse">
            <a:avLst/>
          </a:prstGeom>
          <a:solidFill>
            <a:srgbClr val="850928"/>
          </a:solidFill>
          <a:ln w="12700">
            <a:solidFill>
              <a:srgbClr val="850928"/>
            </a:solidFill>
            <a:prstDash val="solid"/>
          </a:ln>
        </p:spPr>
        <p:txBody>
          <a:bodyPr/>
          <a:lstStyle/>
          <a:p>
            <a:endParaRPr lang="en-US"/>
          </a:p>
        </p:txBody>
      </p:sp>
      <p:pic>
        <p:nvPicPr>
          <p:cNvPr id="12" name="Image 0" descr="preencoded.png"/>
          <p:cNvPicPr>
            <a:picLocks noChangeAspect="1"/>
          </p:cNvPicPr>
          <p:nvPr/>
        </p:nvPicPr>
        <p:blipFill>
          <a:blip r:embed="rId3"/>
          <a:stretch>
            <a:fillRect/>
          </a:stretch>
        </p:blipFill>
        <p:spPr>
          <a:xfrm>
            <a:off x="6830568" y="2551176"/>
            <a:ext cx="475488" cy="475488"/>
          </a:xfrm>
          <a:prstGeom prst="rect">
            <a:avLst/>
          </a:prstGeom>
        </p:spPr>
      </p:pic>
      <p:sp>
        <p:nvSpPr>
          <p:cNvPr id="13" name="Text 10"/>
          <p:cNvSpPr txBox="1"/>
          <p:nvPr/>
        </p:nvSpPr>
        <p:spPr>
          <a:xfrm>
            <a:off x="7708392" y="2331720"/>
            <a:ext cx="3566160" cy="914400"/>
          </a:xfrm>
          <a:prstGeom prst="rect">
            <a:avLst/>
          </a:prstGeom>
          <a:noFill/>
          <a:ln/>
        </p:spPr>
        <p:txBody>
          <a:bodyPr wrap="square" lIns="0" tIns="0" rIns="0" bIns="0" rtlCol="0" anchor="ctr"/>
          <a:lstStyle/>
          <a:p>
            <a:pPr marL="0" indent="0">
              <a:buNone/>
            </a:pPr>
            <a:r>
              <a:rPr lang="en-US" sz="2400" b="1" dirty="0">
                <a:solidFill>
                  <a:srgbClr val="850928"/>
                </a:solidFill>
                <a:latin typeface="Arial" pitchFamily="34" charset="0"/>
                <a:ea typeface="Arial" pitchFamily="34" charset="-122"/>
                <a:cs typeface="Arial" pitchFamily="34" charset="-120"/>
              </a:rPr>
              <a:t>Inquiry labs + AI feedback</a:t>
            </a:r>
            <a:endParaRPr lang="en-US" sz="2400" dirty="0"/>
          </a:p>
        </p:txBody>
      </p:sp>
      <p:sp>
        <p:nvSpPr>
          <p:cNvPr id="14" name="Text 11"/>
          <p:cNvSpPr txBox="1"/>
          <p:nvPr/>
        </p:nvSpPr>
        <p:spPr>
          <a:xfrm>
            <a:off x="6611112" y="3429000"/>
            <a:ext cx="4663440" cy="1188720"/>
          </a:xfrm>
          <a:prstGeom prst="rect">
            <a:avLst/>
          </a:prstGeom>
          <a:noFill/>
          <a:ln/>
        </p:spPr>
        <p:txBody>
          <a:bodyPr wrap="square" lIns="0" tIns="0" rIns="0" bIns="0" rtlCol="0" anchor="t"/>
          <a:lstStyle/>
          <a:p>
            <a:pPr marL="0" indent="0">
              <a:buNone/>
            </a:pPr>
            <a:r>
              <a:rPr lang="en-US" sz="1400" dirty="0">
                <a:solidFill>
                  <a:srgbClr val="2B2B2B"/>
                </a:solidFill>
                <a:latin typeface="Arial" pitchFamily="34" charset="0"/>
                <a:ea typeface="Arial" pitchFamily="34" charset="-122"/>
                <a:cs typeface="Arial" pitchFamily="34" charset="-120"/>
              </a:rPr>
              <a:t>Eight inquiry-based labs replaced “cookbook” labs across a four-semester sequence. AI provided fast, extensive feedback with unlimited redos.</a:t>
            </a:r>
            <a:endParaRPr lang="en-US" sz="1400" dirty="0"/>
          </a:p>
        </p:txBody>
      </p:sp>
      <p:sp>
        <p:nvSpPr>
          <p:cNvPr id="15" name="Text 12"/>
          <p:cNvSpPr txBox="1"/>
          <p:nvPr/>
        </p:nvSpPr>
        <p:spPr>
          <a:xfrm>
            <a:off x="6611112" y="4617720"/>
            <a:ext cx="4663440" cy="1097280"/>
          </a:xfrm>
          <a:prstGeom prst="rect">
            <a:avLst/>
          </a:prstGeom>
          <a:noFill/>
          <a:ln/>
        </p:spPr>
        <p:txBody>
          <a:bodyPr wrap="square" lIns="0" tIns="0" rIns="0" bIns="0" rtlCol="0" anchor="t"/>
          <a:lstStyle/>
          <a:p>
            <a:pPr marL="0" indent="0">
              <a:buNone/>
            </a:pPr>
            <a:r>
              <a:rPr lang="en-US" sz="1400" b="1" dirty="0">
                <a:solidFill>
                  <a:srgbClr val="850928"/>
                </a:solidFill>
                <a:latin typeface="Arial" pitchFamily="34" charset="0"/>
                <a:ea typeface="Arial" pitchFamily="34" charset="-122"/>
                <a:cs typeface="Arial" pitchFamily="34" charset="-120"/>
              </a:rPr>
              <a:t>Result: AI feedback amplified gains in scientific reasoning. Authentic instruction, deep questions, and feedback worked together.</a:t>
            </a:r>
            <a:endParaRPr lang="en-US" sz="1400" dirty="0"/>
          </a:p>
        </p:txBody>
      </p:sp>
      <p:sp>
        <p:nvSpPr>
          <p:cNvPr id="16" name="Text 13"/>
          <p:cNvSpPr txBox="1"/>
          <p:nvPr/>
        </p:nvSpPr>
        <p:spPr>
          <a:xfrm>
            <a:off x="548640" y="6400800"/>
            <a:ext cx="10362895" cy="274320"/>
          </a:xfrm>
          <a:prstGeom prst="rect">
            <a:avLst/>
          </a:prstGeom>
          <a:noFill/>
          <a:ln/>
        </p:spPr>
        <p:txBody>
          <a:bodyPr wrap="square" lIns="0" tIns="0" rIns="0" bIns="0" rtlCol="0" anchor="b"/>
          <a:lstStyle/>
          <a:p>
            <a:pPr marL="0" indent="0">
              <a:buNone/>
            </a:pPr>
            <a:r>
              <a:rPr lang="en-US" sz="1000" dirty="0">
                <a:solidFill>
                  <a:srgbClr val="6B6B6B"/>
                </a:solidFill>
                <a:latin typeface="Arial" pitchFamily="34" charset="0"/>
                <a:ea typeface="Arial" pitchFamily="34" charset="-122"/>
                <a:cs typeface="Arial" pitchFamily="34" charset="-120"/>
              </a:rPr>
              <a:t>Sources: Medina (2020); Aboaku, Tanner &amp; Wiginton, University of Mississippi (personal communication, 2024; preliminary data)</a:t>
            </a:r>
            <a:endParaRPr lang="en-US" sz="1000" dirty="0"/>
          </a:p>
        </p:txBody>
      </p:sp>
      <p:sp>
        <p:nvSpPr>
          <p:cNvPr id="17" name="Text 14"/>
          <p:cNvSpPr txBox="1"/>
          <p:nvPr/>
        </p:nvSpPr>
        <p:spPr>
          <a:xfrm>
            <a:off x="11185855" y="6400800"/>
            <a:ext cx="457200" cy="274320"/>
          </a:xfrm>
          <a:prstGeom prst="rect">
            <a:avLst/>
          </a:prstGeom>
          <a:noFill/>
          <a:ln/>
        </p:spPr>
        <p:txBody>
          <a:bodyPr wrap="square" lIns="0" tIns="0" rIns="0" bIns="0" rtlCol="0" anchor="b"/>
          <a:lstStyle/>
          <a:p>
            <a:pPr marL="0" indent="0" algn="r">
              <a:buNone/>
            </a:pPr>
            <a:r>
              <a:rPr lang="en-US" sz="1000" dirty="0">
                <a:solidFill>
                  <a:srgbClr val="6B6B6B"/>
                </a:solidFill>
                <a:latin typeface="Arial" pitchFamily="34" charset="0"/>
                <a:ea typeface="Arial" pitchFamily="34" charset="-122"/>
                <a:cs typeface="Arial"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182880"/>
            <a:ext cx="7315200" cy="274320"/>
          </a:xfrm>
          <a:prstGeom prst="rect">
            <a:avLst/>
          </a:prstGeom>
          <a:noFill/>
          <a:ln/>
        </p:spPr>
        <p:txBody>
          <a:bodyPr wrap="square" lIns="0" tIns="0" rIns="0" bIns="0" rtlCol="0" anchor="ctr"/>
          <a:lstStyle/>
          <a:p>
            <a:pPr marL="0" indent="0">
              <a:buNone/>
            </a:pPr>
            <a:r>
              <a:rPr lang="en-US" sz="1100" b="1" kern="0" spc="300" dirty="0">
                <a:solidFill>
                  <a:srgbClr val="6B6B6B"/>
                </a:solidFill>
                <a:latin typeface="Arial" pitchFamily="34" charset="0"/>
                <a:ea typeface="Arial" pitchFamily="34" charset="-122"/>
                <a:cs typeface="Arial" pitchFamily="34" charset="-120"/>
              </a:rPr>
              <a:t>YOUR TURN</a:t>
            </a:r>
            <a:endParaRPr lang="en-US" sz="1100" dirty="0"/>
          </a:p>
        </p:txBody>
      </p:sp>
      <p:sp>
        <p:nvSpPr>
          <p:cNvPr id="3" name="Text 1"/>
          <p:cNvSpPr txBox="1"/>
          <p:nvPr/>
        </p:nvSpPr>
        <p:spPr>
          <a:xfrm>
            <a:off x="548640" y="411480"/>
            <a:ext cx="11094415" cy="822960"/>
          </a:xfrm>
          <a:prstGeom prst="rect">
            <a:avLst/>
          </a:prstGeom>
          <a:noFill/>
          <a:ln/>
        </p:spPr>
        <p:txBody>
          <a:bodyPr wrap="square" lIns="0" tIns="0" rIns="0" bIns="0" rtlCol="0" anchor="t"/>
          <a:lstStyle/>
          <a:p>
            <a:pPr marL="0" indent="0">
              <a:buNone/>
            </a:pPr>
            <a:r>
              <a:rPr lang="en-US" sz="3400" b="1" dirty="0">
                <a:solidFill>
                  <a:srgbClr val="850928"/>
                </a:solidFill>
                <a:latin typeface="Arial" pitchFamily="34" charset="0"/>
                <a:ea typeface="Arial" pitchFamily="34" charset="-122"/>
                <a:cs typeface="Arial" pitchFamily="34" charset="-120"/>
              </a:rPr>
              <a:t>Five moves you can make this semester</a:t>
            </a:r>
            <a:endParaRPr lang="en-US" sz="3400" dirty="0"/>
          </a:p>
        </p:txBody>
      </p:sp>
      <p:sp>
        <p:nvSpPr>
          <p:cNvPr id="4" name="Shape 2"/>
          <p:cNvSpPr/>
          <p:nvPr/>
        </p:nvSpPr>
        <p:spPr>
          <a:xfrm>
            <a:off x="548640" y="1371600"/>
            <a:ext cx="713232" cy="713232"/>
          </a:xfrm>
          <a:prstGeom prst="ellipse">
            <a:avLst/>
          </a:prstGeom>
          <a:solidFill>
            <a:srgbClr val="850928"/>
          </a:solidFill>
          <a:ln w="12700">
            <a:solidFill>
              <a:srgbClr val="850928"/>
            </a:solidFill>
            <a:prstDash val="solid"/>
          </a:ln>
        </p:spPr>
        <p:txBody>
          <a:bodyPr/>
          <a:lstStyle/>
          <a:p>
            <a:endParaRPr lang="en-US"/>
          </a:p>
        </p:txBody>
      </p:sp>
      <p:pic>
        <p:nvPicPr>
          <p:cNvPr id="5" name="Image 0" descr="preencoded.png"/>
          <p:cNvPicPr>
            <a:picLocks noChangeAspect="1"/>
          </p:cNvPicPr>
          <p:nvPr/>
        </p:nvPicPr>
        <p:blipFill>
          <a:blip r:embed="rId3"/>
          <a:stretch>
            <a:fillRect/>
          </a:stretch>
        </p:blipFill>
        <p:spPr>
          <a:xfrm>
            <a:off x="719816" y="1542776"/>
            <a:ext cx="370881" cy="370881"/>
          </a:xfrm>
          <a:prstGeom prst="rect">
            <a:avLst/>
          </a:prstGeom>
        </p:spPr>
      </p:pic>
      <p:sp>
        <p:nvSpPr>
          <p:cNvPr id="6" name="Text 3"/>
          <p:cNvSpPr txBox="1"/>
          <p:nvPr/>
        </p:nvSpPr>
        <p:spPr>
          <a:xfrm>
            <a:off x="1508760" y="1371600"/>
            <a:ext cx="3108960" cy="713232"/>
          </a:xfrm>
          <a:prstGeom prst="rect">
            <a:avLst/>
          </a:prstGeom>
          <a:noFill/>
          <a:ln/>
        </p:spPr>
        <p:txBody>
          <a:bodyPr wrap="square" lIns="0" tIns="0" rIns="0" bIns="0" rtlCol="0" anchor="ctr"/>
          <a:lstStyle/>
          <a:p>
            <a:pPr marL="0" indent="0">
              <a:buNone/>
            </a:pPr>
            <a:r>
              <a:rPr lang="en-US" sz="1900" b="1" dirty="0">
                <a:solidFill>
                  <a:srgbClr val="850928"/>
                </a:solidFill>
                <a:latin typeface="Arial" pitchFamily="34" charset="0"/>
                <a:ea typeface="Arial" pitchFamily="34" charset="-122"/>
                <a:cs typeface="Arial" pitchFamily="34" charset="-120"/>
              </a:rPr>
              <a:t>Name it</a:t>
            </a:r>
            <a:endParaRPr lang="en-US" sz="1900" dirty="0"/>
          </a:p>
        </p:txBody>
      </p:sp>
      <p:sp>
        <p:nvSpPr>
          <p:cNvPr id="7" name="Text 4"/>
          <p:cNvSpPr txBox="1"/>
          <p:nvPr/>
        </p:nvSpPr>
        <p:spPr>
          <a:xfrm>
            <a:off x="4663440" y="1371600"/>
            <a:ext cx="6949440" cy="713232"/>
          </a:xfrm>
          <a:prstGeom prst="rect">
            <a:avLst/>
          </a:prstGeom>
          <a:noFill/>
          <a:ln/>
        </p:spPr>
        <p:txBody>
          <a:bodyPr wrap="square" lIns="0" tIns="0" rIns="0" bIns="0" rtlCol="0" anchor="ctr"/>
          <a:lstStyle/>
          <a:p>
            <a:pPr marL="0" indent="0">
              <a:buNone/>
            </a:pPr>
            <a:r>
              <a:rPr lang="en-US" sz="1500" dirty="0">
                <a:solidFill>
                  <a:srgbClr val="2B2B2B"/>
                </a:solidFill>
                <a:latin typeface="Arial" pitchFamily="34" charset="0"/>
                <a:ea typeface="Arial" pitchFamily="34" charset="-122"/>
                <a:cs typeface="Arial" pitchFamily="34" charset="-120"/>
              </a:rPr>
              <a:t>Put critical thinking in your syllabus and assignment prompts in plain language. Teach the vocabulary.</a:t>
            </a:r>
            <a:endParaRPr lang="en-US" sz="1500" dirty="0"/>
          </a:p>
        </p:txBody>
      </p:sp>
      <p:sp>
        <p:nvSpPr>
          <p:cNvPr id="8" name="Shape 5"/>
          <p:cNvSpPr/>
          <p:nvPr/>
        </p:nvSpPr>
        <p:spPr>
          <a:xfrm>
            <a:off x="548640" y="2304288"/>
            <a:ext cx="713232" cy="713232"/>
          </a:xfrm>
          <a:prstGeom prst="ellipse">
            <a:avLst/>
          </a:prstGeom>
          <a:solidFill>
            <a:srgbClr val="850928"/>
          </a:solidFill>
          <a:ln w="12700">
            <a:solidFill>
              <a:srgbClr val="850928"/>
            </a:solidFill>
            <a:prstDash val="solid"/>
          </a:ln>
        </p:spPr>
        <p:txBody>
          <a:bodyPr/>
          <a:lstStyle/>
          <a:p>
            <a:endParaRPr lang="en-US"/>
          </a:p>
        </p:txBody>
      </p:sp>
      <p:pic>
        <p:nvPicPr>
          <p:cNvPr id="9" name="Image 1" descr="preencoded.png"/>
          <p:cNvPicPr>
            <a:picLocks noChangeAspect="1"/>
          </p:cNvPicPr>
          <p:nvPr/>
        </p:nvPicPr>
        <p:blipFill>
          <a:blip r:embed="rId4"/>
          <a:stretch>
            <a:fillRect/>
          </a:stretch>
        </p:blipFill>
        <p:spPr>
          <a:xfrm>
            <a:off x="719816" y="2475464"/>
            <a:ext cx="370881" cy="370881"/>
          </a:xfrm>
          <a:prstGeom prst="rect">
            <a:avLst/>
          </a:prstGeom>
        </p:spPr>
      </p:pic>
      <p:sp>
        <p:nvSpPr>
          <p:cNvPr id="10" name="Text 6"/>
          <p:cNvSpPr txBox="1"/>
          <p:nvPr/>
        </p:nvSpPr>
        <p:spPr>
          <a:xfrm>
            <a:off x="1508760" y="2304288"/>
            <a:ext cx="3108960" cy="713232"/>
          </a:xfrm>
          <a:prstGeom prst="rect">
            <a:avLst/>
          </a:prstGeom>
          <a:noFill/>
          <a:ln/>
        </p:spPr>
        <p:txBody>
          <a:bodyPr wrap="square" lIns="0" tIns="0" rIns="0" bIns="0" rtlCol="0" anchor="ctr"/>
          <a:lstStyle/>
          <a:p>
            <a:pPr marL="0" indent="0">
              <a:buNone/>
            </a:pPr>
            <a:r>
              <a:rPr lang="en-US" sz="1900" b="1" dirty="0">
                <a:solidFill>
                  <a:srgbClr val="850928"/>
                </a:solidFill>
                <a:latin typeface="Arial" pitchFamily="34" charset="0"/>
                <a:ea typeface="Arial" pitchFamily="34" charset="-122"/>
                <a:cs typeface="Arial" pitchFamily="34" charset="-120"/>
              </a:rPr>
              <a:t>Ask better questions</a:t>
            </a:r>
            <a:endParaRPr lang="en-US" sz="1900" dirty="0"/>
          </a:p>
        </p:txBody>
      </p:sp>
      <p:sp>
        <p:nvSpPr>
          <p:cNvPr id="11" name="Text 7"/>
          <p:cNvSpPr txBox="1"/>
          <p:nvPr/>
        </p:nvSpPr>
        <p:spPr>
          <a:xfrm>
            <a:off x="4663440" y="2304288"/>
            <a:ext cx="6949440" cy="713232"/>
          </a:xfrm>
          <a:prstGeom prst="rect">
            <a:avLst/>
          </a:prstGeom>
          <a:noFill/>
          <a:ln/>
        </p:spPr>
        <p:txBody>
          <a:bodyPr wrap="square" lIns="0" tIns="0" rIns="0" bIns="0" rtlCol="0" anchor="ctr"/>
          <a:lstStyle/>
          <a:p>
            <a:pPr marL="0" indent="0">
              <a:buNone/>
            </a:pPr>
            <a:r>
              <a:rPr lang="en-US" sz="1500" dirty="0">
                <a:solidFill>
                  <a:srgbClr val="2B2B2B"/>
                </a:solidFill>
                <a:latin typeface="Arial" pitchFamily="34" charset="0"/>
                <a:ea typeface="Arial" pitchFamily="34" charset="-122"/>
                <a:cs typeface="Arial" pitchFamily="34" charset="-120"/>
              </a:rPr>
              <a:t>Plan a main question and its ‘prior questions.’ Push for clarity, accuracy, relevance, depth.</a:t>
            </a:r>
            <a:endParaRPr lang="en-US" sz="1500" dirty="0"/>
          </a:p>
        </p:txBody>
      </p:sp>
      <p:sp>
        <p:nvSpPr>
          <p:cNvPr id="12" name="Shape 8"/>
          <p:cNvSpPr/>
          <p:nvPr/>
        </p:nvSpPr>
        <p:spPr>
          <a:xfrm>
            <a:off x="548640" y="3236976"/>
            <a:ext cx="713232" cy="713232"/>
          </a:xfrm>
          <a:prstGeom prst="ellipse">
            <a:avLst/>
          </a:prstGeom>
          <a:solidFill>
            <a:srgbClr val="850928"/>
          </a:solidFill>
          <a:ln w="12700">
            <a:solidFill>
              <a:srgbClr val="850928"/>
            </a:solidFill>
            <a:prstDash val="solid"/>
          </a:ln>
        </p:spPr>
        <p:txBody>
          <a:bodyPr/>
          <a:lstStyle/>
          <a:p>
            <a:endParaRPr lang="en-US"/>
          </a:p>
        </p:txBody>
      </p:sp>
      <p:pic>
        <p:nvPicPr>
          <p:cNvPr id="13" name="Image 2" descr="preencoded.png"/>
          <p:cNvPicPr>
            <a:picLocks noChangeAspect="1"/>
          </p:cNvPicPr>
          <p:nvPr/>
        </p:nvPicPr>
        <p:blipFill>
          <a:blip r:embed="rId5"/>
          <a:stretch>
            <a:fillRect/>
          </a:stretch>
        </p:blipFill>
        <p:spPr>
          <a:xfrm>
            <a:off x="719816" y="3408152"/>
            <a:ext cx="370881" cy="370881"/>
          </a:xfrm>
          <a:prstGeom prst="rect">
            <a:avLst/>
          </a:prstGeom>
        </p:spPr>
      </p:pic>
      <p:sp>
        <p:nvSpPr>
          <p:cNvPr id="14" name="Text 9"/>
          <p:cNvSpPr txBox="1"/>
          <p:nvPr/>
        </p:nvSpPr>
        <p:spPr>
          <a:xfrm>
            <a:off x="1508760" y="3236976"/>
            <a:ext cx="3108960" cy="713232"/>
          </a:xfrm>
          <a:prstGeom prst="rect">
            <a:avLst/>
          </a:prstGeom>
          <a:noFill/>
          <a:ln/>
        </p:spPr>
        <p:txBody>
          <a:bodyPr wrap="square" lIns="0" tIns="0" rIns="0" bIns="0" rtlCol="0" anchor="ctr"/>
          <a:lstStyle/>
          <a:p>
            <a:pPr marL="0" indent="0">
              <a:buNone/>
            </a:pPr>
            <a:r>
              <a:rPr lang="en-US" sz="1900" b="1" dirty="0">
                <a:solidFill>
                  <a:srgbClr val="850928"/>
                </a:solidFill>
                <a:latin typeface="Arial" pitchFamily="34" charset="0"/>
                <a:ea typeface="Arial" pitchFamily="34" charset="-122"/>
                <a:cs typeface="Arial" pitchFamily="34" charset="-120"/>
              </a:rPr>
              <a:t>Make it real</a:t>
            </a:r>
            <a:endParaRPr lang="en-US" sz="1900" dirty="0"/>
          </a:p>
        </p:txBody>
      </p:sp>
      <p:sp>
        <p:nvSpPr>
          <p:cNvPr id="15" name="Text 10"/>
          <p:cNvSpPr txBox="1"/>
          <p:nvPr/>
        </p:nvSpPr>
        <p:spPr>
          <a:xfrm>
            <a:off x="4663440" y="3236976"/>
            <a:ext cx="6949440" cy="713232"/>
          </a:xfrm>
          <a:prstGeom prst="rect">
            <a:avLst/>
          </a:prstGeom>
          <a:noFill/>
          <a:ln/>
        </p:spPr>
        <p:txBody>
          <a:bodyPr wrap="square" lIns="0" tIns="0" rIns="0" bIns="0" rtlCol="0" anchor="ctr"/>
          <a:lstStyle/>
          <a:p>
            <a:pPr marL="0" indent="0">
              <a:buNone/>
            </a:pPr>
            <a:r>
              <a:rPr lang="en-US" sz="1500" dirty="0">
                <a:solidFill>
                  <a:srgbClr val="2B2B2B"/>
                </a:solidFill>
                <a:latin typeface="Arial" pitchFamily="34" charset="0"/>
                <a:ea typeface="Arial" pitchFamily="34" charset="-122"/>
                <a:cs typeface="Arial" pitchFamily="34" charset="-120"/>
              </a:rPr>
              <a:t>Swap one lecture for a case, debate, or role-play tied to the work your students will do.</a:t>
            </a:r>
            <a:endParaRPr lang="en-US" sz="1500" dirty="0"/>
          </a:p>
        </p:txBody>
      </p:sp>
      <p:sp>
        <p:nvSpPr>
          <p:cNvPr id="16" name="Shape 11"/>
          <p:cNvSpPr/>
          <p:nvPr/>
        </p:nvSpPr>
        <p:spPr>
          <a:xfrm>
            <a:off x="548640" y="4169664"/>
            <a:ext cx="713232" cy="713232"/>
          </a:xfrm>
          <a:prstGeom prst="ellipse">
            <a:avLst/>
          </a:prstGeom>
          <a:solidFill>
            <a:srgbClr val="850928"/>
          </a:solidFill>
          <a:ln w="12700">
            <a:solidFill>
              <a:srgbClr val="850928"/>
            </a:solidFill>
            <a:prstDash val="solid"/>
          </a:ln>
        </p:spPr>
        <p:txBody>
          <a:bodyPr/>
          <a:lstStyle/>
          <a:p>
            <a:endParaRPr lang="en-US"/>
          </a:p>
        </p:txBody>
      </p:sp>
      <p:pic>
        <p:nvPicPr>
          <p:cNvPr id="17" name="Image 3" descr="preencoded.png"/>
          <p:cNvPicPr>
            <a:picLocks noChangeAspect="1"/>
          </p:cNvPicPr>
          <p:nvPr/>
        </p:nvPicPr>
        <p:blipFill>
          <a:blip r:embed="rId6"/>
          <a:stretch>
            <a:fillRect/>
          </a:stretch>
        </p:blipFill>
        <p:spPr>
          <a:xfrm>
            <a:off x="719816" y="4340840"/>
            <a:ext cx="370881" cy="370881"/>
          </a:xfrm>
          <a:prstGeom prst="rect">
            <a:avLst/>
          </a:prstGeom>
        </p:spPr>
      </p:pic>
      <p:sp>
        <p:nvSpPr>
          <p:cNvPr id="18" name="Text 12"/>
          <p:cNvSpPr txBox="1"/>
          <p:nvPr/>
        </p:nvSpPr>
        <p:spPr>
          <a:xfrm>
            <a:off x="1508760" y="4169664"/>
            <a:ext cx="3108960" cy="713232"/>
          </a:xfrm>
          <a:prstGeom prst="rect">
            <a:avLst/>
          </a:prstGeom>
          <a:noFill/>
          <a:ln/>
        </p:spPr>
        <p:txBody>
          <a:bodyPr wrap="square" lIns="0" tIns="0" rIns="0" bIns="0" rtlCol="0" anchor="ctr"/>
          <a:lstStyle/>
          <a:p>
            <a:pPr marL="0" indent="0">
              <a:buNone/>
            </a:pPr>
            <a:r>
              <a:rPr lang="en-US" sz="1900" b="1" dirty="0">
                <a:solidFill>
                  <a:srgbClr val="850928"/>
                </a:solidFill>
                <a:latin typeface="Arial" pitchFamily="34" charset="0"/>
                <a:ea typeface="Arial" pitchFamily="34" charset="-122"/>
                <a:cs typeface="Arial" pitchFamily="34" charset="-120"/>
              </a:rPr>
              <a:t>Put AI to work</a:t>
            </a:r>
            <a:endParaRPr lang="en-US" sz="1900" dirty="0"/>
          </a:p>
        </p:txBody>
      </p:sp>
      <p:sp>
        <p:nvSpPr>
          <p:cNvPr id="19" name="Text 13"/>
          <p:cNvSpPr txBox="1"/>
          <p:nvPr/>
        </p:nvSpPr>
        <p:spPr>
          <a:xfrm>
            <a:off x="4663440" y="4169664"/>
            <a:ext cx="6949440" cy="713232"/>
          </a:xfrm>
          <a:prstGeom prst="rect">
            <a:avLst/>
          </a:prstGeom>
          <a:noFill/>
          <a:ln/>
        </p:spPr>
        <p:txBody>
          <a:bodyPr wrap="square" lIns="0" tIns="0" rIns="0" bIns="0" rtlCol="0" anchor="ctr"/>
          <a:lstStyle/>
          <a:p>
            <a:pPr marL="0" indent="0">
              <a:buNone/>
            </a:pPr>
            <a:r>
              <a:rPr lang="en-US" sz="1500" dirty="0">
                <a:solidFill>
                  <a:srgbClr val="2B2B2B"/>
                </a:solidFill>
                <a:latin typeface="Arial" pitchFamily="34" charset="0"/>
                <a:ea typeface="Arial" pitchFamily="34" charset="-122"/>
                <a:cs typeface="Arial" pitchFamily="34" charset="-120"/>
              </a:rPr>
              <a:t>Have students critique AI output, and use AI to draft cases, questions, and rubrics.</a:t>
            </a:r>
            <a:endParaRPr lang="en-US" sz="1500" dirty="0"/>
          </a:p>
        </p:txBody>
      </p:sp>
      <p:sp>
        <p:nvSpPr>
          <p:cNvPr id="20" name="Shape 14"/>
          <p:cNvSpPr/>
          <p:nvPr/>
        </p:nvSpPr>
        <p:spPr>
          <a:xfrm>
            <a:off x="548640" y="5102352"/>
            <a:ext cx="713232" cy="713232"/>
          </a:xfrm>
          <a:prstGeom prst="ellipse">
            <a:avLst/>
          </a:prstGeom>
          <a:solidFill>
            <a:srgbClr val="850928"/>
          </a:solidFill>
          <a:ln w="12700">
            <a:solidFill>
              <a:srgbClr val="850928"/>
            </a:solidFill>
            <a:prstDash val="solid"/>
          </a:ln>
        </p:spPr>
        <p:txBody>
          <a:bodyPr/>
          <a:lstStyle/>
          <a:p>
            <a:endParaRPr lang="en-US"/>
          </a:p>
        </p:txBody>
      </p:sp>
      <p:pic>
        <p:nvPicPr>
          <p:cNvPr id="21" name="Image 4" descr="preencoded.png"/>
          <p:cNvPicPr>
            <a:picLocks noChangeAspect="1"/>
          </p:cNvPicPr>
          <p:nvPr/>
        </p:nvPicPr>
        <p:blipFill>
          <a:blip r:embed="rId7"/>
          <a:stretch>
            <a:fillRect/>
          </a:stretch>
        </p:blipFill>
        <p:spPr>
          <a:xfrm>
            <a:off x="719816" y="5273528"/>
            <a:ext cx="370881" cy="370881"/>
          </a:xfrm>
          <a:prstGeom prst="rect">
            <a:avLst/>
          </a:prstGeom>
        </p:spPr>
      </p:pic>
      <p:sp>
        <p:nvSpPr>
          <p:cNvPr id="22" name="Text 15"/>
          <p:cNvSpPr txBox="1"/>
          <p:nvPr/>
        </p:nvSpPr>
        <p:spPr>
          <a:xfrm>
            <a:off x="1508760" y="5102352"/>
            <a:ext cx="3108960" cy="713232"/>
          </a:xfrm>
          <a:prstGeom prst="rect">
            <a:avLst/>
          </a:prstGeom>
          <a:noFill/>
          <a:ln/>
        </p:spPr>
        <p:txBody>
          <a:bodyPr wrap="square" lIns="0" tIns="0" rIns="0" bIns="0" rtlCol="0" anchor="ctr"/>
          <a:lstStyle/>
          <a:p>
            <a:pPr marL="0" indent="0">
              <a:buNone/>
            </a:pPr>
            <a:r>
              <a:rPr lang="en-US" sz="1900" b="1" dirty="0">
                <a:solidFill>
                  <a:srgbClr val="850928"/>
                </a:solidFill>
                <a:latin typeface="Arial" pitchFamily="34" charset="0"/>
                <a:ea typeface="Arial" pitchFamily="34" charset="-122"/>
                <a:cs typeface="Arial" pitchFamily="34" charset="-120"/>
              </a:rPr>
              <a:t>Make it safe to struggle</a:t>
            </a:r>
            <a:endParaRPr lang="en-US" sz="1900" dirty="0"/>
          </a:p>
        </p:txBody>
      </p:sp>
      <p:sp>
        <p:nvSpPr>
          <p:cNvPr id="23" name="Text 16"/>
          <p:cNvSpPr txBox="1"/>
          <p:nvPr/>
        </p:nvSpPr>
        <p:spPr>
          <a:xfrm>
            <a:off x="4663440" y="5102352"/>
            <a:ext cx="6949440" cy="713232"/>
          </a:xfrm>
          <a:prstGeom prst="rect">
            <a:avLst/>
          </a:prstGeom>
          <a:noFill/>
          <a:ln/>
        </p:spPr>
        <p:txBody>
          <a:bodyPr wrap="square" lIns="0" tIns="0" rIns="0" bIns="0" rtlCol="0" anchor="ctr"/>
          <a:lstStyle/>
          <a:p>
            <a:pPr marL="0" indent="0">
              <a:buNone/>
            </a:pPr>
            <a:r>
              <a:rPr lang="en-US" sz="1500" dirty="0">
                <a:solidFill>
                  <a:srgbClr val="2B2B2B"/>
                </a:solidFill>
                <a:latin typeface="Arial" pitchFamily="34" charset="0"/>
                <a:ea typeface="Arial" pitchFamily="34" charset="-122"/>
                <a:cs typeface="Arial" pitchFamily="34" charset="-120"/>
              </a:rPr>
              <a:t>Normalize difficulty, give think time, and make ‘I don’t know yet’ acceptable.</a:t>
            </a:r>
            <a:endParaRPr lang="en-US" sz="1500" dirty="0"/>
          </a:p>
        </p:txBody>
      </p:sp>
      <p:sp>
        <p:nvSpPr>
          <p:cNvPr id="24" name="Text 17"/>
          <p:cNvSpPr txBox="1"/>
          <p:nvPr/>
        </p:nvSpPr>
        <p:spPr>
          <a:xfrm>
            <a:off x="11185855" y="6400800"/>
            <a:ext cx="457200" cy="274320"/>
          </a:xfrm>
          <a:prstGeom prst="rect">
            <a:avLst/>
          </a:prstGeom>
          <a:noFill/>
          <a:ln/>
        </p:spPr>
        <p:txBody>
          <a:bodyPr wrap="square" lIns="0" tIns="0" rIns="0" bIns="0" rtlCol="0" anchor="b"/>
          <a:lstStyle/>
          <a:p>
            <a:pPr marL="0" indent="0" algn="r">
              <a:buNone/>
            </a:pPr>
            <a:r>
              <a:rPr lang="en-US" sz="1000" dirty="0">
                <a:solidFill>
                  <a:srgbClr val="6B6B6B"/>
                </a:solidFill>
                <a:latin typeface="Arial" pitchFamily="34" charset="0"/>
                <a:ea typeface="Arial" pitchFamily="34" charset="-122"/>
                <a:cs typeface="Arial"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850928"/>
        </a:solidFill>
        <a:effectLst/>
      </p:bgPr>
    </p:bg>
    <p:spTree>
      <p:nvGrpSpPr>
        <p:cNvPr id="1" name=""/>
        <p:cNvGrpSpPr/>
        <p:nvPr/>
      </p:nvGrpSpPr>
      <p:grpSpPr>
        <a:xfrm>
          <a:off x="0" y="0"/>
          <a:ext cx="0" cy="0"/>
          <a:chOff x="0" y="0"/>
          <a:chExt cx="0" cy="0"/>
        </a:xfrm>
      </p:grpSpPr>
      <p:sp>
        <p:nvSpPr>
          <p:cNvPr id="2" name="Shape 0"/>
          <p:cNvSpPr/>
          <p:nvPr/>
        </p:nvSpPr>
        <p:spPr>
          <a:xfrm>
            <a:off x="8412480" y="-1280160"/>
            <a:ext cx="5303520" cy="5303520"/>
          </a:xfrm>
          <a:prstGeom prst="ellipse">
            <a:avLst/>
          </a:prstGeom>
          <a:solidFill>
            <a:srgbClr val="5E0620"/>
          </a:solidFill>
          <a:ln w="12700">
            <a:solidFill>
              <a:srgbClr val="5E0620"/>
            </a:solidFill>
            <a:prstDash val="solid"/>
          </a:ln>
        </p:spPr>
        <p:txBody>
          <a:bodyPr/>
          <a:lstStyle/>
          <a:p>
            <a:endParaRPr lang="en-US"/>
          </a:p>
        </p:txBody>
      </p:sp>
      <p:sp>
        <p:nvSpPr>
          <p:cNvPr id="3" name="Text 1"/>
          <p:cNvSpPr txBox="1"/>
          <p:nvPr/>
        </p:nvSpPr>
        <p:spPr>
          <a:xfrm>
            <a:off x="548640" y="1188720"/>
            <a:ext cx="10972800" cy="1005840"/>
          </a:xfrm>
          <a:prstGeom prst="rect">
            <a:avLst/>
          </a:prstGeom>
          <a:noFill/>
          <a:ln/>
        </p:spPr>
        <p:txBody>
          <a:bodyPr wrap="square" lIns="0" tIns="0" rIns="0" bIns="0" rtlCol="0" anchor="ctr"/>
          <a:lstStyle/>
          <a:p>
            <a:pPr marL="0" indent="0">
              <a:buNone/>
            </a:pPr>
            <a:r>
              <a:rPr lang="en-US" sz="4000" b="1" dirty="0">
                <a:solidFill>
                  <a:srgbClr val="FFFFFF"/>
                </a:solidFill>
                <a:latin typeface="Arial" pitchFamily="34" charset="0"/>
                <a:ea typeface="Arial" pitchFamily="34" charset="-122"/>
                <a:cs typeface="Arial" pitchFamily="34" charset="-120"/>
              </a:rPr>
              <a:t>Critical thinking can’t be left to chance.</a:t>
            </a:r>
            <a:endParaRPr lang="en-US" sz="4000" dirty="0"/>
          </a:p>
        </p:txBody>
      </p:sp>
      <p:sp>
        <p:nvSpPr>
          <p:cNvPr id="4" name="Text 2"/>
          <p:cNvSpPr txBox="1"/>
          <p:nvPr/>
        </p:nvSpPr>
        <p:spPr>
          <a:xfrm>
            <a:off x="548640" y="2377440"/>
            <a:ext cx="9144000" cy="1097280"/>
          </a:xfrm>
          <a:prstGeom prst="rect">
            <a:avLst/>
          </a:prstGeom>
          <a:noFill/>
          <a:ln/>
        </p:spPr>
        <p:txBody>
          <a:bodyPr wrap="square" lIns="0" tIns="0" rIns="0" bIns="0" rtlCol="0" anchor="t"/>
          <a:lstStyle/>
          <a:p>
            <a:pPr marL="0" indent="0">
              <a:buNone/>
            </a:pPr>
            <a:r>
              <a:rPr lang="en-US" sz="2800" i="1" dirty="0">
                <a:solidFill>
                  <a:srgbClr val="F2C9D3"/>
                </a:solidFill>
                <a:latin typeface="Cambria" pitchFamily="34" charset="0"/>
                <a:ea typeface="Cambria" pitchFamily="34" charset="-122"/>
                <a:cs typeface="Cambria" pitchFamily="34" charset="-120"/>
              </a:rPr>
              <a:t>Let’s teach it — and every workforce readiness skill — on purpose.</a:t>
            </a:r>
            <a:endParaRPr lang="en-US" sz="2800" dirty="0"/>
          </a:p>
        </p:txBody>
      </p:sp>
      <p:sp>
        <p:nvSpPr>
          <p:cNvPr id="5" name="Text 3"/>
          <p:cNvSpPr txBox="1"/>
          <p:nvPr/>
        </p:nvSpPr>
        <p:spPr>
          <a:xfrm>
            <a:off x="548640" y="4206240"/>
            <a:ext cx="5486400" cy="640080"/>
          </a:xfrm>
          <a:prstGeom prst="rect">
            <a:avLst/>
          </a:prstGeom>
          <a:noFill/>
          <a:ln/>
        </p:spPr>
        <p:txBody>
          <a:bodyPr wrap="square" lIns="0" tIns="0" rIns="0" bIns="0" rtlCol="0" anchor="ctr"/>
          <a:lstStyle/>
          <a:p>
            <a:pPr marL="0" indent="0">
              <a:buNone/>
            </a:pPr>
            <a:r>
              <a:rPr lang="en-US" sz="3000" b="1" dirty="0">
                <a:solidFill>
                  <a:srgbClr val="FFFFFF"/>
                </a:solidFill>
                <a:latin typeface="Arial" pitchFamily="34" charset="0"/>
                <a:ea typeface="Arial" pitchFamily="34" charset="-122"/>
                <a:cs typeface="Arial" pitchFamily="34" charset="-120"/>
              </a:rPr>
              <a:t>Thank you</a:t>
            </a:r>
            <a:endParaRPr lang="en-US" sz="3000" dirty="0"/>
          </a:p>
        </p:txBody>
      </p:sp>
      <p:sp>
        <p:nvSpPr>
          <p:cNvPr id="6" name="Text 4"/>
          <p:cNvSpPr txBox="1"/>
          <p:nvPr/>
        </p:nvSpPr>
        <p:spPr>
          <a:xfrm>
            <a:off x="548640" y="4937760"/>
            <a:ext cx="9144000" cy="822960"/>
          </a:xfrm>
          <a:prstGeom prst="rect">
            <a:avLst/>
          </a:prstGeom>
          <a:noFill/>
          <a:ln/>
        </p:spPr>
        <p:txBody>
          <a:bodyPr wrap="square" lIns="0" tIns="0" rIns="0" bIns="0" rtlCol="0" anchor="t"/>
          <a:lstStyle/>
          <a:p>
            <a:pPr marL="0" indent="0">
              <a:buNone/>
            </a:pPr>
            <a:r>
              <a:rPr lang="en-US" sz="1500" b="1" dirty="0">
                <a:solidFill>
                  <a:srgbClr val="FFFFFF"/>
                </a:solidFill>
                <a:latin typeface="Arial" pitchFamily="34" charset="0"/>
                <a:ea typeface="Arial" pitchFamily="34" charset="-122"/>
                <a:cs typeface="Arial" pitchFamily="34" charset="-120"/>
              </a:rPr>
              <a:t>Angela C. Bauer, PhD</a:t>
            </a:r>
            <a:endParaRPr lang="en-US" sz="1500" dirty="0"/>
          </a:p>
          <a:p>
            <a:pPr marL="0" indent="0">
              <a:buNone/>
            </a:pPr>
            <a:r>
              <a:rPr lang="en-US" sz="1500" dirty="0">
                <a:solidFill>
                  <a:srgbClr val="FFFFFF"/>
                </a:solidFill>
                <a:latin typeface="Arial" pitchFamily="34" charset="0"/>
                <a:ea typeface="Arial" pitchFamily="34" charset="-122"/>
                <a:cs typeface="Arial" pitchFamily="34" charset="-120"/>
              </a:rPr>
              <a:t>Executive Vice President for Academic Affairs and Provost, TWU System</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3347</Words>
  <Application>Microsoft Macintosh PowerPoint</Application>
  <PresentationFormat>Widescreen</PresentationFormat>
  <Paragraphs>252</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Teaching Workforce Readiness on Purpose</dc:title>
  <dc:subject>PptxGenJS Presentation</dc:subject>
  <dc:creator>Angela C. Bauer, PhD</dc:creator>
  <cp:lastModifiedBy>Bauer, Angela</cp:lastModifiedBy>
  <cp:revision>1</cp:revision>
  <dcterms:created xsi:type="dcterms:W3CDTF">2026-09-29T17:51:40Z</dcterms:created>
  <dcterms:modified xsi:type="dcterms:W3CDTF">2026-09-29T18:00:07Z</dcterms:modified>
</cp:coreProperties>
</file>