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y="5143500" cx="9144000"/>
  <p:notesSz cx="6858000" cy="9144000"/>
  <p:embeddedFontLst>
    <p:embeddedFont>
      <p:font typeface="Roboto"/>
      <p:regular r:id="rId17"/>
      <p:bold r:id="rId18"/>
      <p:italic r:id="rId19"/>
      <p:boldItalic r:id="rId20"/>
    </p:embeddedFont>
    <p:embeddedFont>
      <p:font typeface="Merriweather"/>
      <p:regular r:id="rId21"/>
      <p:bold r:id="rId22"/>
      <p:italic r:id="rId23"/>
      <p:boldItalic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DC21A0D9-C841-4F6A-9F4A-8DE1A81BED68}">
  <a:tblStyle styleId="{DC21A0D9-C841-4F6A-9F4A-8DE1A81BED6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boldItalic.fntdata"/><Relationship Id="rId11" Type="http://schemas.openxmlformats.org/officeDocument/2006/relationships/slide" Target="slides/slide4.xml"/><Relationship Id="rId22" Type="http://schemas.openxmlformats.org/officeDocument/2006/relationships/font" Target="fonts/Merriweather-bold.fntdata"/><Relationship Id="rId10" Type="http://schemas.openxmlformats.org/officeDocument/2006/relationships/slide" Target="slides/slide3.xml"/><Relationship Id="rId21" Type="http://schemas.openxmlformats.org/officeDocument/2006/relationships/font" Target="fonts/Merriweather-regular.fntdata"/><Relationship Id="rId13" Type="http://schemas.openxmlformats.org/officeDocument/2006/relationships/slide" Target="slides/slide6.xml"/><Relationship Id="rId24" Type="http://schemas.openxmlformats.org/officeDocument/2006/relationships/font" Target="fonts/Merriweather-boldItalic.fntdata"/><Relationship Id="rId12" Type="http://schemas.openxmlformats.org/officeDocument/2006/relationships/slide" Target="slides/slide5.xml"/><Relationship Id="rId23" Type="http://schemas.openxmlformats.org/officeDocument/2006/relationships/font" Target="fonts/Merriweather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font" Target="fonts/Roboto-regular.fntdata"/><Relationship Id="rId16" Type="http://schemas.openxmlformats.org/officeDocument/2006/relationships/slide" Target="slides/slide9.xml"/><Relationship Id="rId5" Type="http://schemas.openxmlformats.org/officeDocument/2006/relationships/slideMaster" Target="slideMasters/slideMaster1.xml"/><Relationship Id="rId19" Type="http://schemas.openxmlformats.org/officeDocument/2006/relationships/font" Target="fonts/Roboto-italic.fntdata"/><Relationship Id="rId6" Type="http://schemas.openxmlformats.org/officeDocument/2006/relationships/slideMaster" Target="slideMasters/slideMaster2.xml"/><Relationship Id="rId18" Type="http://schemas.openxmlformats.org/officeDocument/2006/relationships/font" Target="fonts/Roboto-bold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h1e43f5e46ab44eea_0_4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h1e43f5e46ab44eea_0_4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h1e43f5e46ab44eea_0_2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h1e43f5e46ab44eea_0_2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h1e43f5e46ab44eea_0_2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h1e43f5e46ab44eea_0_2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h1e43f5e46ab44eea_0_2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h1e43f5e46ab44eea_0_2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h1e43f5e46ab44eea_0_2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h1e43f5e46ab44eea_0_2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h1e43f5e46ab44eea_0_4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h1e43f5e46ab44eea_0_4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h1e43f5e46ab44eea_0_2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h1e43f5e46ab44eea_0_2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h1e43f5e46ab44eea_0_2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h1e43f5e46ab44eea_0_2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h1e43f5e46ab44eea_0_4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h1e43f5e46ab44eea_0_4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/>
          <p:nvPr/>
        </p:nvSpPr>
        <p:spPr>
          <a:xfrm>
            <a:off x="-125" y="0"/>
            <a:ext cx="9144250" cy="4398100"/>
          </a:xfrm>
          <a:custGeom>
            <a:rect b="b" l="l" r="r" t="t"/>
            <a:pathLst>
              <a:path extrusionOk="0" h="175924" w="36577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56" name="Google Shape;56;p14"/>
          <p:cNvSpPr txBox="1"/>
          <p:nvPr>
            <p:ph type="ctr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57" name="Google Shape;57;p14"/>
          <p:cNvSpPr txBox="1"/>
          <p:nvPr>
            <p:ph idx="1" type="subTitle"/>
          </p:nvPr>
        </p:nvSpPr>
        <p:spPr>
          <a:xfrm>
            <a:off x="311700" y="1878560"/>
            <a:ext cx="4242600" cy="73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58" name="Google Shape;58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accent3"/>
        </a:solid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5"/>
          <p:cNvSpPr/>
          <p:nvPr/>
        </p:nvSpPr>
        <p:spPr>
          <a:xfrm>
            <a:off x="0" y="48099"/>
            <a:ext cx="9144250" cy="4398100"/>
          </a:xfrm>
          <a:custGeom>
            <a:rect b="b" l="l" r="r" t="t"/>
            <a:pathLst>
              <a:path extrusionOk="0" h="175924" w="36577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61" name="Google Shape;61;p15"/>
          <p:cNvSpPr/>
          <p:nvPr/>
        </p:nvSpPr>
        <p:spPr>
          <a:xfrm>
            <a:off x="0" y="0"/>
            <a:ext cx="9144250" cy="4398100"/>
          </a:xfrm>
          <a:custGeom>
            <a:rect b="b" l="l" r="r" t="t"/>
            <a:pathLst>
              <a:path extrusionOk="0" h="175924" w="36577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</p:sp>
      <p:sp>
        <p:nvSpPr>
          <p:cNvPr id="62" name="Google Shape;62;p15"/>
          <p:cNvSpPr txBox="1"/>
          <p:nvPr>
            <p:ph type="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3" name="Google Shape;63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6"/>
          <p:cNvSpPr/>
          <p:nvPr/>
        </p:nvSpPr>
        <p:spPr>
          <a:xfrm>
            <a:off x="0" y="0"/>
            <a:ext cx="4314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16"/>
          <p:cNvSpPr/>
          <p:nvPr/>
        </p:nvSpPr>
        <p:spPr>
          <a:xfrm>
            <a:off x="0" y="44125"/>
            <a:ext cx="4313625" cy="4399375"/>
          </a:xfrm>
          <a:custGeom>
            <a:rect b="b" l="l" r="r" t="t"/>
            <a:pathLst>
              <a:path extrusionOk="0" h="175975" w="172545">
                <a:moveTo>
                  <a:pt x="0" y="157"/>
                </a:moveTo>
                <a:lnTo>
                  <a:pt x="172419" y="0"/>
                </a:lnTo>
                <a:lnTo>
                  <a:pt x="172545" y="126541"/>
                </a:lnTo>
                <a:lnTo>
                  <a:pt x="0" y="1759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</p:sp>
      <p:sp>
        <p:nvSpPr>
          <p:cNvPr id="67" name="Google Shape;67;p16"/>
          <p:cNvSpPr/>
          <p:nvPr/>
        </p:nvSpPr>
        <p:spPr>
          <a:xfrm>
            <a:off x="-125" y="0"/>
            <a:ext cx="4316900" cy="4395600"/>
          </a:xfrm>
          <a:custGeom>
            <a:rect b="b" l="l" r="r" t="t"/>
            <a:pathLst>
              <a:path extrusionOk="0" h="175824" w="172676">
                <a:moveTo>
                  <a:pt x="0" y="6"/>
                </a:moveTo>
                <a:lnTo>
                  <a:pt x="172676" y="0"/>
                </a:lnTo>
                <a:lnTo>
                  <a:pt x="172562" y="126442"/>
                </a:lnTo>
                <a:lnTo>
                  <a:pt x="0" y="175824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</p:sp>
      <p:sp>
        <p:nvSpPr>
          <p:cNvPr id="68" name="Google Shape;68;p16"/>
          <p:cNvSpPr txBox="1"/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9" name="Google Shape;69;p16"/>
          <p:cNvSpPr txBox="1"/>
          <p:nvPr>
            <p:ph idx="1" type="body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7"/>
          <p:cNvSpPr/>
          <p:nvPr/>
        </p:nvSpPr>
        <p:spPr>
          <a:xfrm>
            <a:off x="0" y="0"/>
            <a:ext cx="9144000" cy="1277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17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4" name="Google Shape;74;p17"/>
          <p:cNvSpPr txBox="1"/>
          <p:nvPr>
            <p:ph idx="1" type="body"/>
          </p:nvPr>
        </p:nvSpPr>
        <p:spPr>
          <a:xfrm>
            <a:off x="311700" y="1505700"/>
            <a:ext cx="3999900" cy="307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75" name="Google Shape;75;p17"/>
          <p:cNvSpPr txBox="1"/>
          <p:nvPr>
            <p:ph idx="2" type="body"/>
          </p:nvPr>
        </p:nvSpPr>
        <p:spPr>
          <a:xfrm>
            <a:off x="4832400" y="1505700"/>
            <a:ext cx="3999900" cy="307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8"/>
          <p:cNvSpPr/>
          <p:nvPr/>
        </p:nvSpPr>
        <p:spPr>
          <a:xfrm>
            <a:off x="0" y="0"/>
            <a:ext cx="9144000" cy="1277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18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0" name="Google Shape;80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9"/>
          <p:cNvSpPr/>
          <p:nvPr/>
        </p:nvSpPr>
        <p:spPr>
          <a:xfrm>
            <a:off x="0" y="0"/>
            <a:ext cx="37644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19"/>
          <p:cNvSpPr txBox="1"/>
          <p:nvPr>
            <p:ph type="title"/>
          </p:nvPr>
        </p:nvSpPr>
        <p:spPr>
          <a:xfrm>
            <a:off x="311725" y="500925"/>
            <a:ext cx="3127500" cy="182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4" name="Google Shape;84;p19"/>
          <p:cNvSpPr txBox="1"/>
          <p:nvPr>
            <p:ph idx="1" type="body"/>
          </p:nvPr>
        </p:nvSpPr>
        <p:spPr>
          <a:xfrm>
            <a:off x="311700" y="2390650"/>
            <a:ext cx="3127500" cy="229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●"/>
              <a:defRPr>
                <a:solidFill>
                  <a:schemeClr val="accent2"/>
                </a:solidFill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85" name="Google Shape;85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3"/>
        </a:solidFill>
      </p:bgPr>
    </p:bg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0"/>
          <p:cNvSpPr txBox="1"/>
          <p:nvPr>
            <p:ph type="title"/>
          </p:nvPr>
        </p:nvSpPr>
        <p:spPr>
          <a:xfrm>
            <a:off x="311675" y="798600"/>
            <a:ext cx="6247800" cy="3546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88" name="Google Shape;88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1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21"/>
          <p:cNvSpPr txBox="1"/>
          <p:nvPr>
            <p:ph type="title"/>
          </p:nvPr>
        </p:nvSpPr>
        <p:spPr>
          <a:xfrm>
            <a:off x="311300" y="500925"/>
            <a:ext cx="3704400" cy="204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2" name="Google Shape;92;p21"/>
          <p:cNvSpPr txBox="1"/>
          <p:nvPr>
            <p:ph idx="1" type="subTitle"/>
          </p:nvPr>
        </p:nvSpPr>
        <p:spPr>
          <a:xfrm>
            <a:off x="304800" y="2626725"/>
            <a:ext cx="3704400" cy="92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93" name="Google Shape;93;p21"/>
          <p:cNvSpPr txBox="1"/>
          <p:nvPr>
            <p:ph idx="2" type="body"/>
          </p:nvPr>
        </p:nvSpPr>
        <p:spPr>
          <a:xfrm>
            <a:off x="4879025" y="500925"/>
            <a:ext cx="3954000" cy="411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94" name="Google Shape;94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2"/>
          <p:cNvSpPr/>
          <p:nvPr/>
        </p:nvSpPr>
        <p:spPr>
          <a:xfrm>
            <a:off x="0" y="4369000"/>
            <a:ext cx="9144000" cy="7743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22"/>
          <p:cNvSpPr txBox="1"/>
          <p:nvPr>
            <p:ph idx="1" type="body"/>
          </p:nvPr>
        </p:nvSpPr>
        <p:spPr>
          <a:xfrm>
            <a:off x="311700" y="4521400"/>
            <a:ext cx="7979400" cy="46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Merriweather"/>
              <a:buNone/>
              <a:defRPr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</a:lstStyle>
          <a:p/>
        </p:txBody>
      </p:sp>
      <p:sp>
        <p:nvSpPr>
          <p:cNvPr id="98" name="Google Shape;98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1"/>
        </a:solidFill>
      </p:bgPr>
    </p:bg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3"/>
          <p:cNvSpPr txBox="1"/>
          <p:nvPr>
            <p:ph hasCustomPrompt="1" type="title"/>
          </p:nvPr>
        </p:nvSpPr>
        <p:spPr>
          <a:xfrm>
            <a:off x="311750" y="831175"/>
            <a:ext cx="5334900" cy="1244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01" name="Google Shape;101;p23"/>
          <p:cNvSpPr txBox="1"/>
          <p:nvPr>
            <p:ph idx="1" type="body"/>
          </p:nvPr>
        </p:nvSpPr>
        <p:spPr>
          <a:xfrm>
            <a:off x="311700" y="2121425"/>
            <a:ext cx="5334900" cy="94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●"/>
              <a:defRPr>
                <a:solidFill>
                  <a:schemeClr val="accent2"/>
                </a:solidFill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102" name="Google Shape;102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paradigm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"/>
              <a:buChar char="●"/>
              <a:defRPr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2984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2984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2984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2984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2984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2984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2984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2984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5"/>
          <p:cNvSpPr txBox="1"/>
          <p:nvPr>
            <p:ph type="ctrTitle"/>
          </p:nvPr>
        </p:nvSpPr>
        <p:spPr>
          <a:xfrm>
            <a:off x="671258" y="609800"/>
            <a:ext cx="7801500" cy="173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latin typeface="Impact"/>
                <a:ea typeface="Impact"/>
                <a:cs typeface="Impact"/>
                <a:sym typeface="Impact"/>
              </a:rPr>
              <a:t>Teaching</a:t>
            </a:r>
            <a:r>
              <a:rPr lang="en" sz="4000"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" sz="4000">
                <a:latin typeface="Impact"/>
                <a:ea typeface="Impact"/>
                <a:cs typeface="Impact"/>
                <a:sym typeface="Impact"/>
              </a:rPr>
              <a:t>Summit </a:t>
            </a:r>
            <a:r>
              <a:rPr b="0" lang="en" sz="4000">
                <a:latin typeface="Impact"/>
                <a:ea typeface="Impact"/>
                <a:cs typeface="Impact"/>
                <a:sym typeface="Impact"/>
              </a:rPr>
              <a:t>202</a:t>
            </a:r>
            <a:r>
              <a:rPr lang="en" sz="4000">
                <a:latin typeface="Impact"/>
                <a:ea typeface="Impact"/>
                <a:cs typeface="Impact"/>
                <a:sym typeface="Impact"/>
              </a:rPr>
              <a:t>6</a:t>
            </a:r>
            <a:endParaRPr b="0" sz="4000"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110" name="Google Shape;110;p25"/>
          <p:cNvSpPr txBox="1"/>
          <p:nvPr>
            <p:ph idx="1" type="subTitle"/>
          </p:nvPr>
        </p:nvSpPr>
        <p:spPr>
          <a:xfrm>
            <a:off x="671250" y="1454933"/>
            <a:ext cx="7801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7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85092A"/>
                </a:solidFill>
                <a:latin typeface="Impact"/>
                <a:ea typeface="Impact"/>
                <a:cs typeface="Impact"/>
                <a:sym typeface="Impact"/>
              </a:rPr>
              <a:t>Takeaways from Last Year’s </a:t>
            </a:r>
            <a:endParaRPr sz="3200">
              <a:solidFill>
                <a:srgbClr val="85092A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85092A"/>
                </a:solidFill>
                <a:latin typeface="Impact"/>
                <a:ea typeface="Impact"/>
                <a:cs typeface="Impact"/>
                <a:sym typeface="Impact"/>
              </a:rPr>
              <a:t>Core Assessment Results</a:t>
            </a:r>
            <a:endParaRPr sz="3200">
              <a:solidFill>
                <a:srgbClr val="85092A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111" name="Google Shape;111;p25"/>
          <p:cNvSpPr txBox="1"/>
          <p:nvPr/>
        </p:nvSpPr>
        <p:spPr>
          <a:xfrm>
            <a:off x="4136325" y="3698400"/>
            <a:ext cx="4560600" cy="104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</a:rPr>
              <a:t>Gray Scott, Ph.D.</a:t>
            </a:r>
            <a:endParaRPr b="1" sz="1800">
              <a:solidFill>
                <a:schemeClr val="l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</a:rPr>
              <a:t>Associate Vice Provost for Accreditation</a:t>
            </a:r>
            <a:endParaRPr sz="1800">
              <a:solidFill>
                <a:schemeClr val="l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</a:rPr>
              <a:t>Texas Woman’s University</a:t>
            </a:r>
            <a:endParaRPr sz="18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6"/>
          <p:cNvSpPr txBox="1"/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/>
              <a:t>Core Outcomes Results 2025-26</a:t>
            </a:r>
            <a:endParaRPr sz="3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EA9999"/>
                </a:solidFill>
              </a:rPr>
              <a:t>Overview</a:t>
            </a:r>
            <a:endParaRPr sz="2500">
              <a:solidFill>
                <a:srgbClr val="EA9999"/>
              </a:solidFill>
            </a:endParaRPr>
          </a:p>
        </p:txBody>
      </p:sp>
      <p:sp>
        <p:nvSpPr>
          <p:cNvPr id="117" name="Google Shape;117;p26"/>
          <p:cNvSpPr txBox="1"/>
          <p:nvPr>
            <p:ph idx="1" type="body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/>
              <a:t>General education assessment</a:t>
            </a:r>
            <a:endParaRPr b="1" sz="19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900"/>
              <a:t>Sampled artifacts</a:t>
            </a:r>
            <a:endParaRPr b="1" sz="19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900"/>
              <a:t>Snapshots of student learning</a:t>
            </a:r>
            <a:endParaRPr b="1" sz="19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rgbClr val="85092A"/>
                </a:solidFill>
              </a:rPr>
              <a:t>2025-26 Objectives</a:t>
            </a:r>
            <a:endParaRPr b="1" sz="1900">
              <a:solidFill>
                <a:srgbClr val="85092A"/>
              </a:solidFill>
            </a:endParaRPr>
          </a:p>
          <a:p>
            <a:pPr indent="-349250" lvl="0" marL="457200" rtl="0" algn="l">
              <a:spcBef>
                <a:spcPts val="1200"/>
              </a:spcBef>
              <a:spcAft>
                <a:spcPts val="0"/>
              </a:spcAft>
              <a:buClr>
                <a:srgbClr val="85092A"/>
              </a:buClr>
              <a:buSzPts val="1900"/>
              <a:buChar char="●"/>
            </a:pPr>
            <a:r>
              <a:rPr lang="en" sz="1900">
                <a:solidFill>
                  <a:srgbClr val="85092A"/>
                </a:solidFill>
              </a:rPr>
              <a:t>Empirical &amp; Quantitative Skills</a:t>
            </a:r>
            <a:endParaRPr sz="1900">
              <a:solidFill>
                <a:srgbClr val="85092A"/>
              </a:solidFill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rgbClr val="85092A"/>
              </a:buClr>
              <a:buSzPts val="1900"/>
              <a:buChar char="●"/>
            </a:pPr>
            <a:r>
              <a:rPr lang="en" sz="1900">
                <a:solidFill>
                  <a:srgbClr val="85092A"/>
                </a:solidFill>
              </a:rPr>
              <a:t>Teamwork</a:t>
            </a:r>
            <a:endParaRPr sz="1900">
              <a:solidFill>
                <a:srgbClr val="85092A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900"/>
              <a:t>2026-27 Objectives</a:t>
            </a:r>
            <a:endParaRPr b="1" sz="1900"/>
          </a:p>
          <a:p>
            <a:pPr indent="-349250" lvl="0" marL="457200" rtl="0" algn="l">
              <a:spcBef>
                <a:spcPts val="1200"/>
              </a:spcBef>
              <a:spcAft>
                <a:spcPts val="0"/>
              </a:spcAft>
              <a:buSzPts val="1900"/>
              <a:buChar char="●"/>
            </a:pPr>
            <a:r>
              <a:rPr lang="en" sz="1900"/>
              <a:t>Personal Responsibility</a:t>
            </a:r>
            <a:endParaRPr sz="1900"/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" sz="1900"/>
              <a:t>Social Responsibility</a:t>
            </a:r>
            <a:endParaRPr sz="19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7"/>
          <p:cNvSpPr txBox="1"/>
          <p:nvPr>
            <p:ph type="title"/>
          </p:nvPr>
        </p:nvSpPr>
        <p:spPr>
          <a:xfrm>
            <a:off x="290725" y="364475"/>
            <a:ext cx="3706500" cy="250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33"/>
              <a:t>Core Outcomes Results</a:t>
            </a:r>
            <a:endParaRPr sz="3633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33"/>
              <a:t>2025-26</a:t>
            </a:r>
            <a:endParaRPr sz="3633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33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EA9999"/>
                </a:solidFill>
              </a:rPr>
              <a:t>Empirical &amp; Quantitative Skills and</a:t>
            </a:r>
            <a:endParaRPr>
              <a:solidFill>
                <a:srgbClr val="EA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EA9999"/>
                </a:solidFill>
              </a:rPr>
              <a:t>Teamwork</a:t>
            </a:r>
            <a:endParaRPr>
              <a:solidFill>
                <a:srgbClr val="EA9999"/>
              </a:solidFill>
            </a:endParaRPr>
          </a:p>
        </p:txBody>
      </p:sp>
      <p:graphicFrame>
        <p:nvGraphicFramePr>
          <p:cNvPr id="123" name="Google Shape;123;p27"/>
          <p:cNvGraphicFramePr/>
          <p:nvPr/>
        </p:nvGraphicFramePr>
        <p:xfrm>
          <a:off x="4388251" y="42858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{DC21A0D9-C841-4F6A-9F4A-8DE1A81BED68}</a:tableStyleId>
              </a:tblPr>
              <a:tblGrid>
                <a:gridCol w="1757625"/>
                <a:gridCol w="860675"/>
                <a:gridCol w="839550"/>
                <a:gridCol w="1038975"/>
              </a:tblGrid>
              <a:tr h="467375">
                <a:tc row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600">
                        <a:solidFill>
                          <a:srgbClr val="EA9999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solidFill>
                            <a:srgbClr val="EA9999"/>
                          </a:solidFill>
                        </a:rPr>
                        <a:t>Objective</a:t>
                      </a:r>
                      <a:endParaRPr b="1" sz="1600">
                        <a:solidFill>
                          <a:srgbClr val="EA9999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5C315E"/>
                          </a:solidFill>
                        </a:rPr>
                        <a:t>   </a:t>
                      </a:r>
                      <a:r>
                        <a:rPr lang="en">
                          <a:solidFill>
                            <a:srgbClr val="F3F3F3"/>
                          </a:solidFill>
                        </a:rPr>
                        <a:t>Admissions Basis</a:t>
                      </a:r>
                      <a:endParaRPr>
                        <a:solidFill>
                          <a:srgbClr val="F3F3F3"/>
                        </a:solidFill>
                      </a:endParaRPr>
                    </a:p>
                  </a:txBody>
                  <a:tcPr marT="91425" marB="91425" marR="91425" marL="91425">
                    <a:solidFill>
                      <a:schemeClr val="dk2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solidFill>
                            <a:srgbClr val="EA9999"/>
                          </a:solidFill>
                        </a:rPr>
                        <a:t>Meets Standard</a:t>
                      </a:r>
                      <a:endParaRPr b="1" sz="1600">
                        <a:solidFill>
                          <a:srgbClr val="EA9999"/>
                        </a:solidFill>
                      </a:endParaRPr>
                    </a:p>
                  </a:txBody>
                  <a:tcPr marT="91425" marB="91425" marR="91425" marL="91425">
                    <a:solidFill>
                      <a:schemeClr val="dk2"/>
                    </a:solidFill>
                  </a:tcPr>
                </a:tc>
                <a:tc hMerge="1"/>
                <a:tc rowSpan="2"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500">
                        <a:solidFill>
                          <a:srgbClr val="EA9999"/>
                        </a:solidFill>
                      </a:endParaRPr>
                    </a:p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500">
                          <a:solidFill>
                            <a:srgbClr val="EA9999"/>
                          </a:solidFill>
                        </a:rPr>
                        <a:t>Change</a:t>
                      </a:r>
                      <a:endParaRPr b="1" sz="1700">
                        <a:solidFill>
                          <a:srgbClr val="EA9999"/>
                        </a:solidFill>
                      </a:endParaRPr>
                    </a:p>
                  </a:txBody>
                  <a:tcPr marT="91425" marB="91425" marR="91425" marL="91425">
                    <a:solidFill>
                      <a:schemeClr val="dk2"/>
                    </a:solidFill>
                  </a:tcPr>
                </a:tc>
              </a:tr>
              <a:tr h="186400">
                <a:tc v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2022-23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2025-26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  <a:tc vMerge="1"/>
              </a:tr>
              <a:tr h="417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rgbClr val="5C315E"/>
                          </a:solidFill>
                        </a:rPr>
                        <a:t>Empirical and Quantitative Skills</a:t>
                      </a:r>
                      <a:endParaRPr b="1">
                        <a:solidFill>
                          <a:srgbClr val="5C315E"/>
                        </a:solidFill>
                      </a:endParaRPr>
                    </a:p>
                  </a:txBody>
                  <a:tcPr marT="91425" marB="91425" marR="91425" marL="91425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rgbClr val="5C315E"/>
                          </a:solidFill>
                        </a:rPr>
                        <a:t>80%</a:t>
                      </a:r>
                      <a:endParaRPr b="1">
                        <a:solidFill>
                          <a:srgbClr val="5C315E"/>
                        </a:solidFill>
                      </a:endParaRPr>
                    </a:p>
                  </a:txBody>
                  <a:tcPr marT="91425" marB="91425" marR="91425" marL="91425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rgbClr val="5C315E"/>
                          </a:solidFill>
                        </a:rPr>
                        <a:t>89</a:t>
                      </a:r>
                      <a:r>
                        <a:rPr b="1" lang="en">
                          <a:solidFill>
                            <a:srgbClr val="5C315E"/>
                          </a:solidFill>
                        </a:rPr>
                        <a:t>%</a:t>
                      </a:r>
                      <a:endParaRPr b="1">
                        <a:solidFill>
                          <a:srgbClr val="5C315E"/>
                        </a:solidFill>
                      </a:endParaRPr>
                    </a:p>
                  </a:txBody>
                  <a:tcPr marT="91425" marB="91425" marR="91425" marL="91425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">
                          <a:solidFill>
                            <a:schemeClr val="dk1"/>
                          </a:solidFill>
                        </a:rPr>
                        <a:t>+9%</a:t>
                      </a:r>
                      <a:endParaRPr b="1" i="1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solidFill>
                      <a:schemeClr val="accent6"/>
                    </a:solidFill>
                  </a:tcPr>
                </a:tc>
              </a:tr>
              <a:tr h="417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   FTIC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79%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90%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">
                          <a:solidFill>
                            <a:srgbClr val="6AA84F"/>
                          </a:solidFill>
                        </a:rPr>
                        <a:t>+11</a:t>
                      </a:r>
                      <a:r>
                        <a:rPr b="1" i="1" lang="en">
                          <a:solidFill>
                            <a:srgbClr val="6AA84F"/>
                          </a:solidFill>
                        </a:rPr>
                        <a:t>%</a:t>
                      </a:r>
                      <a:endParaRPr b="1" i="1">
                        <a:solidFill>
                          <a:srgbClr val="6AA84F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417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   Dual-Credit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95%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88%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">
                          <a:solidFill>
                            <a:srgbClr val="85092A"/>
                          </a:solidFill>
                        </a:rPr>
                        <a:t>-7%</a:t>
                      </a:r>
                      <a:endParaRPr b="1" i="1">
                        <a:solidFill>
                          <a:srgbClr val="85092A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417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   Transfer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80%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84%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">
                          <a:solidFill>
                            <a:srgbClr val="6AA84F"/>
                          </a:solidFill>
                        </a:rPr>
                        <a:t>+4</a:t>
                      </a:r>
                      <a:r>
                        <a:rPr b="1" i="1" lang="en">
                          <a:solidFill>
                            <a:srgbClr val="6AA84F"/>
                          </a:solidFill>
                        </a:rPr>
                        <a:t>%</a:t>
                      </a:r>
                      <a:endParaRPr b="1" i="1">
                        <a:solidFill>
                          <a:srgbClr val="6AA84F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417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rgbClr val="5C315E"/>
                          </a:solidFill>
                        </a:rPr>
                        <a:t>Teamwork</a:t>
                      </a:r>
                      <a:endParaRPr b="1">
                        <a:solidFill>
                          <a:srgbClr val="5C315E"/>
                        </a:solidFill>
                      </a:endParaRPr>
                    </a:p>
                  </a:txBody>
                  <a:tcPr marT="91425" marB="91425" marR="91425" marL="91425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rgbClr val="5C315E"/>
                          </a:solidFill>
                        </a:rPr>
                        <a:t>87</a:t>
                      </a:r>
                      <a:r>
                        <a:rPr b="1" lang="en">
                          <a:solidFill>
                            <a:srgbClr val="5C315E"/>
                          </a:solidFill>
                        </a:rPr>
                        <a:t>%</a:t>
                      </a:r>
                      <a:endParaRPr b="1">
                        <a:solidFill>
                          <a:srgbClr val="5C315E"/>
                        </a:solidFill>
                      </a:endParaRPr>
                    </a:p>
                  </a:txBody>
                  <a:tcPr marT="91425" marB="91425" marR="91425" marL="91425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rgbClr val="5C315E"/>
                          </a:solidFill>
                        </a:rPr>
                        <a:t>76</a:t>
                      </a:r>
                      <a:r>
                        <a:rPr b="1" lang="en">
                          <a:solidFill>
                            <a:srgbClr val="5C315E"/>
                          </a:solidFill>
                        </a:rPr>
                        <a:t>%</a:t>
                      </a:r>
                      <a:endParaRPr b="1">
                        <a:solidFill>
                          <a:srgbClr val="5C315E"/>
                        </a:solidFill>
                      </a:endParaRPr>
                    </a:p>
                  </a:txBody>
                  <a:tcPr marT="91425" marB="91425" marR="91425" marL="91425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">
                          <a:solidFill>
                            <a:srgbClr val="85092A"/>
                          </a:solidFill>
                        </a:rPr>
                        <a:t>-11</a:t>
                      </a:r>
                      <a:r>
                        <a:rPr b="1" i="1" lang="en">
                          <a:solidFill>
                            <a:srgbClr val="85092A"/>
                          </a:solidFill>
                        </a:rPr>
                        <a:t>%</a:t>
                      </a:r>
                      <a:endParaRPr b="1" i="1">
                        <a:solidFill>
                          <a:srgbClr val="85092A"/>
                        </a:solidFill>
                      </a:endParaRPr>
                    </a:p>
                  </a:txBody>
                  <a:tcPr marT="91425" marB="91425" marR="91425" marL="91425">
                    <a:solidFill>
                      <a:schemeClr val="accent6"/>
                    </a:solidFill>
                  </a:tcPr>
                </a:tc>
              </a:tr>
              <a:tr h="417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   FTIC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88%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78%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">
                          <a:solidFill>
                            <a:srgbClr val="85092A"/>
                          </a:solidFill>
                        </a:rPr>
                        <a:t>-10%</a:t>
                      </a:r>
                      <a:endParaRPr b="1" i="1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417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   Dual-Credit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81%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58%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">
                          <a:solidFill>
                            <a:srgbClr val="85092A"/>
                          </a:solidFill>
                        </a:rPr>
                        <a:t>-23%</a:t>
                      </a:r>
                      <a:endParaRPr b="1" i="1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417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   Transfer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87%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79%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">
                          <a:solidFill>
                            <a:srgbClr val="85092A"/>
                          </a:solidFill>
                        </a:rPr>
                        <a:t>-8%</a:t>
                      </a:r>
                      <a:endParaRPr b="1" i="1">
                        <a:solidFill>
                          <a:srgbClr val="6AA84F"/>
                        </a:solidFill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8"/>
          <p:cNvSpPr txBox="1"/>
          <p:nvPr>
            <p:ph type="title"/>
          </p:nvPr>
        </p:nvSpPr>
        <p:spPr>
          <a:xfrm>
            <a:off x="290725" y="364475"/>
            <a:ext cx="3706500" cy="250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33"/>
              <a:t>Core Outcomes Results</a:t>
            </a:r>
            <a:endParaRPr sz="3633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33"/>
              <a:t>2025-26</a:t>
            </a:r>
            <a:endParaRPr sz="3633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33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EA9999"/>
                </a:solidFill>
              </a:rPr>
              <a:t>Criteria by Objective</a:t>
            </a:r>
            <a:endParaRPr>
              <a:solidFill>
                <a:srgbClr val="EA9999"/>
              </a:solidFill>
            </a:endParaRPr>
          </a:p>
        </p:txBody>
      </p:sp>
      <p:pic>
        <p:nvPicPr>
          <p:cNvPr id="129" name="Google Shape;129;p28" title="core rubric eqs screenshot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15674" y="1589087"/>
            <a:ext cx="4606232" cy="19653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9"/>
          <p:cNvSpPr txBox="1"/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/>
              <a:t>Core Outcomes Results</a:t>
            </a:r>
            <a:endParaRPr sz="3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EA9999"/>
                </a:solidFill>
              </a:rPr>
              <a:t>Drilling Down on </a:t>
            </a:r>
            <a:r>
              <a:rPr b="1" lang="en" sz="2500">
                <a:solidFill>
                  <a:srgbClr val="EA9999"/>
                </a:solidFill>
              </a:rPr>
              <a:t>EQS</a:t>
            </a:r>
            <a:endParaRPr b="1" sz="2500">
              <a:solidFill>
                <a:srgbClr val="EA9999"/>
              </a:solidFill>
            </a:endParaRPr>
          </a:p>
        </p:txBody>
      </p:sp>
      <p:sp>
        <p:nvSpPr>
          <p:cNvPr id="135" name="Google Shape;135;p29"/>
          <p:cNvSpPr txBox="1"/>
          <p:nvPr>
            <p:ph idx="1" type="body"/>
          </p:nvPr>
        </p:nvSpPr>
        <p:spPr>
          <a:xfrm>
            <a:off x="4347600" y="108650"/>
            <a:ext cx="4870800" cy="495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/>
              <a:t>Full-time vs part-time</a:t>
            </a:r>
            <a:r>
              <a:rPr lang="en" sz="1600"/>
              <a:t> (EQS)</a:t>
            </a:r>
            <a:endParaRPr sz="1600"/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Both gained, but F/T (9%) almost double P/T (4%).</a:t>
            </a:r>
            <a:endParaRPr sz="14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600"/>
              <a:t> Student classification</a:t>
            </a:r>
            <a:r>
              <a:rPr lang="en" sz="1600"/>
              <a:t> (EQS)</a:t>
            </a:r>
            <a:endParaRPr sz="1600"/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FR, JR, &amp; SR each grew ~6%, Sophomores improved 11% – while also growing eleven points as a proportion of the studied population (26% to 37%).</a:t>
            </a:r>
            <a:endParaRPr sz="14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600"/>
              <a:t>By Foundational Area</a:t>
            </a:r>
            <a:r>
              <a:rPr lang="en" sz="1600"/>
              <a:t> (EQS)</a:t>
            </a:r>
            <a:endParaRPr sz="1600"/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Biology, Chemistry, Math (81%): Improved (6 - 8%)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Psychology &amp; Sociology (12%): Declined (2 - 6%)</a:t>
            </a:r>
            <a:endParaRPr sz="14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 sz="1400"/>
              <a:t>By Criterion</a:t>
            </a:r>
            <a:endParaRPr b="1" sz="1400"/>
          </a:p>
        </p:txBody>
      </p:sp>
      <p:pic>
        <p:nvPicPr>
          <p:cNvPr id="136" name="Google Shape;136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81663" y="3772825"/>
            <a:ext cx="3802674" cy="1195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0"/>
          <p:cNvSpPr txBox="1"/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/>
              <a:t>Core Outcomes Results</a:t>
            </a:r>
            <a:endParaRPr sz="3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EA9999"/>
                </a:solidFill>
              </a:rPr>
              <a:t>Drilling Down on EQS</a:t>
            </a:r>
            <a:endParaRPr sz="2500">
              <a:solidFill>
                <a:srgbClr val="EA9999"/>
              </a:solidFill>
            </a:endParaRPr>
          </a:p>
        </p:txBody>
      </p:sp>
      <p:sp>
        <p:nvSpPr>
          <p:cNvPr id="142" name="Google Shape;142;p30"/>
          <p:cNvSpPr txBox="1"/>
          <p:nvPr>
            <p:ph idx="1" type="body"/>
          </p:nvPr>
        </p:nvSpPr>
        <p:spPr>
          <a:xfrm>
            <a:off x="4347600" y="108650"/>
            <a:ext cx="4870800" cy="495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/>
              <a:t>Online Courses</a:t>
            </a:r>
            <a:endParaRPr sz="1600"/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The percentage of EQS students in online classes increased 10 points to 51% while online performance also improved, </a:t>
            </a:r>
            <a:r>
              <a:rPr b="1" lang="en" sz="1400"/>
              <a:t>jumping 77% to 90%</a:t>
            </a:r>
            <a:r>
              <a:rPr lang="en" sz="1400"/>
              <a:t>.</a:t>
            </a:r>
            <a:endParaRPr sz="14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600"/>
              <a:t>Interim Changes</a:t>
            </a:r>
            <a:endParaRPr b="1" sz="1600"/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SzPts val="1400"/>
              <a:buChar char="●"/>
            </a:pPr>
            <a:r>
              <a:rPr b="1" lang="en" sz="1400"/>
              <a:t>November, 2022. </a:t>
            </a:r>
            <a:r>
              <a:rPr lang="en" sz="1400"/>
              <a:t>Public release of ChatGPT.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b="1" lang="en" sz="1400"/>
              <a:t>November, 2022</a:t>
            </a:r>
            <a:r>
              <a:rPr lang="en" sz="1400"/>
              <a:t>. “Zero-tuition” program for F/T students eligible for Pell Grants.</a:t>
            </a:r>
            <a:endParaRPr sz="14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400"/>
              <a:t>A Note on the Pandemic</a:t>
            </a:r>
            <a:endParaRPr sz="1400"/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Readers of the data often ask about Covid. </a:t>
            </a:r>
            <a:endParaRPr sz="14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400"/>
          </a:p>
        </p:txBody>
      </p:sp>
      <p:pic>
        <p:nvPicPr>
          <p:cNvPr id="143" name="Google Shape;143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29750" y="3602313"/>
            <a:ext cx="3706500" cy="13071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31"/>
          <p:cNvSpPr txBox="1"/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200"/>
              <a:t>Core Assessment</a:t>
            </a:r>
            <a:endParaRPr sz="3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500">
                <a:solidFill>
                  <a:srgbClr val="EA9999"/>
                </a:solidFill>
              </a:rPr>
              <a:t>Looking Ahead</a:t>
            </a:r>
            <a:endParaRPr sz="2500">
              <a:solidFill>
                <a:srgbClr val="EA9999"/>
              </a:solidFill>
            </a:endParaRPr>
          </a:p>
        </p:txBody>
      </p:sp>
      <p:sp>
        <p:nvSpPr>
          <p:cNvPr id="149" name="Google Shape;149;p31"/>
          <p:cNvSpPr txBox="1"/>
          <p:nvPr>
            <p:ph idx="1" type="body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Objectives this year: </a:t>
            </a:r>
            <a:r>
              <a:rPr b="1" lang="en" sz="1500"/>
              <a:t>Personal Responsibility &amp; Social Responsibility</a:t>
            </a:r>
            <a:endParaRPr b="1" sz="1500"/>
          </a:p>
          <a:p>
            <a:pPr indent="-309563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b="1" lang="en" sz="1500"/>
              <a:t>Personal Responsibility (PR)</a:t>
            </a:r>
            <a:r>
              <a:rPr lang="en" sz="1500"/>
              <a:t> – </a:t>
            </a:r>
            <a:r>
              <a:rPr lang="en" sz="1500"/>
              <a:t> to include the ability to connect choices, actions and consequences to ethical decision-making</a:t>
            </a:r>
            <a:endParaRPr sz="1500"/>
          </a:p>
          <a:p>
            <a:pPr indent="-309563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b="1" lang="en" sz="1500"/>
              <a:t>Social Responsibility </a:t>
            </a:r>
            <a:r>
              <a:rPr b="1" lang="en" sz="1500"/>
              <a:t>(SR)</a:t>
            </a:r>
            <a:r>
              <a:rPr lang="en" sz="1500"/>
              <a:t> – </a:t>
            </a:r>
            <a:r>
              <a:rPr lang="en" sz="1500"/>
              <a:t> to include intercultural competence, knowledge of civic responsibility, and the ability to engage effectively in regional, national, and global communities </a:t>
            </a:r>
            <a:endParaRPr sz="15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500"/>
              <a:t>The above objectives apply to the following FCAs:</a:t>
            </a:r>
            <a:endParaRPr sz="1500"/>
          </a:p>
          <a:p>
            <a:pPr indent="-309563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en" sz="1500"/>
              <a:t>First-Year Composition (PR)</a:t>
            </a:r>
            <a:endParaRPr sz="1500"/>
          </a:p>
          <a:p>
            <a:pPr indent="-309563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1500"/>
              <a:t>Creative Arts (SR)</a:t>
            </a:r>
            <a:endParaRPr sz="1500"/>
          </a:p>
          <a:p>
            <a:pPr indent="-309563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1500"/>
              <a:t>Language, Philosophy, &amp; Culture (PR, SR)</a:t>
            </a:r>
            <a:endParaRPr sz="1500"/>
          </a:p>
          <a:p>
            <a:pPr indent="-309563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1500"/>
              <a:t>History (PR, SR)</a:t>
            </a:r>
            <a:endParaRPr sz="1500"/>
          </a:p>
          <a:p>
            <a:pPr indent="-309563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1500"/>
              <a:t>Political Science (PR, SR)</a:t>
            </a:r>
            <a:endParaRPr sz="1500"/>
          </a:p>
          <a:p>
            <a:pPr indent="-309563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1500"/>
              <a:t>Social &amp; Behavioral Science (SR)</a:t>
            </a:r>
            <a:endParaRPr sz="1500"/>
          </a:p>
          <a:p>
            <a:pPr indent="-309563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1500"/>
              <a:t>MWGS (90) (PR, SR)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2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700"/>
              <a:t>Core Assessment: </a:t>
            </a:r>
            <a:r>
              <a:rPr lang="en" sz="2600"/>
              <a:t>Criteria to Consider</a:t>
            </a:r>
            <a:endParaRPr sz="2600"/>
          </a:p>
        </p:txBody>
      </p:sp>
      <p:sp>
        <p:nvSpPr>
          <p:cNvPr id="155" name="Google Shape;155;p32"/>
          <p:cNvSpPr txBox="1"/>
          <p:nvPr>
            <p:ph idx="1" type="body"/>
          </p:nvPr>
        </p:nvSpPr>
        <p:spPr>
          <a:xfrm>
            <a:off x="311700" y="1474200"/>
            <a:ext cx="3999900" cy="352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CA1E50"/>
                </a:solidFill>
              </a:rPr>
              <a:t>PERSONAL RESPONSIBILITY</a:t>
            </a:r>
            <a:endParaRPr b="1" sz="1500">
              <a:solidFill>
                <a:srgbClr val="CA1E50"/>
              </a:solidFill>
            </a:endParaRPr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SzPts val="1400"/>
              <a:buChar char="●"/>
            </a:pPr>
            <a:r>
              <a:rPr b="1" lang="en" sz="1400"/>
              <a:t>Research Ethics Suite</a:t>
            </a:r>
            <a:endParaRPr b="1" sz="1400"/>
          </a:p>
          <a:p>
            <a:pPr indent="-3175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400"/>
              <a:t>Access and Use Information Ethically and Legally</a:t>
            </a:r>
            <a:endParaRPr sz="1400"/>
          </a:p>
          <a:p>
            <a:pPr indent="-3175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400"/>
              <a:t>Evaluate Information and its Sources Critically</a:t>
            </a:r>
            <a:endParaRPr sz="1400"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b="1" lang="en" sz="1400"/>
              <a:t>Reflective Suite</a:t>
            </a:r>
            <a:endParaRPr sz="1400"/>
          </a:p>
          <a:p>
            <a:pPr indent="-3175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400"/>
              <a:t>Connect Concepts to Experience</a:t>
            </a:r>
            <a:endParaRPr sz="1400"/>
          </a:p>
          <a:p>
            <a:pPr indent="-3175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400"/>
              <a:t>Reflection and Self-Assessment</a:t>
            </a:r>
            <a:endParaRPr sz="1400"/>
          </a:p>
          <a:p>
            <a:pPr indent="-3175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400"/>
              <a:t>Transfer</a:t>
            </a:r>
            <a:endParaRPr sz="1400"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b="1" lang="en" sz="1400"/>
              <a:t>Responsible Argument Suite (PR)</a:t>
            </a:r>
            <a:endParaRPr b="1" sz="1400"/>
          </a:p>
          <a:p>
            <a:pPr indent="-3175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400"/>
              <a:t>Content Development</a:t>
            </a:r>
            <a:endParaRPr sz="1400"/>
          </a:p>
          <a:p>
            <a:pPr indent="-3175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400"/>
              <a:t>Use of Evidence</a:t>
            </a:r>
            <a:endParaRPr sz="1400"/>
          </a:p>
          <a:p>
            <a:pPr indent="-3175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400"/>
              <a:t>Uses Information Purposefully</a:t>
            </a:r>
            <a:endParaRPr sz="1400"/>
          </a:p>
        </p:txBody>
      </p:sp>
      <p:sp>
        <p:nvSpPr>
          <p:cNvPr id="156" name="Google Shape;156;p32"/>
          <p:cNvSpPr txBox="1"/>
          <p:nvPr>
            <p:ph idx="2" type="body"/>
          </p:nvPr>
        </p:nvSpPr>
        <p:spPr>
          <a:xfrm>
            <a:off x="4567783" y="1463699"/>
            <a:ext cx="3999900" cy="353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CA1E50"/>
                </a:solidFill>
              </a:rPr>
              <a:t>SOCIAL RESPONSIBILITY</a:t>
            </a:r>
            <a:endParaRPr b="1" sz="1500">
              <a:solidFill>
                <a:srgbClr val="CA1E50"/>
              </a:solidFill>
            </a:endParaRPr>
          </a:p>
          <a:p>
            <a:pPr indent="-317500" lvl="0" marL="45720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SzPts val="1400"/>
              <a:buChar char="●"/>
            </a:pPr>
            <a:r>
              <a:rPr b="1" lang="en" sz="1400"/>
              <a:t>Responsible Argument Suite (SR)</a:t>
            </a:r>
            <a:endParaRPr b="1" sz="1400"/>
          </a:p>
          <a:p>
            <a:pPr indent="-317500" lvl="1" marL="9144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400"/>
              <a:t>Comprehension</a:t>
            </a:r>
            <a:endParaRPr sz="1400"/>
          </a:p>
          <a:p>
            <a:pPr indent="-317500" lvl="1" marL="9144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400"/>
              <a:t>Perspective Taking</a:t>
            </a:r>
            <a:endParaRPr sz="1400"/>
          </a:p>
          <a:p>
            <a:pPr indent="-317500" lvl="1" marL="9144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400"/>
              <a:t>Use Multiple Perspectives in Problem-Solving</a:t>
            </a:r>
            <a:endParaRPr sz="1400"/>
          </a:p>
          <a:p>
            <a:pPr indent="-3175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b="1" lang="en" sz="1400"/>
              <a:t>Problem-Solving Suite</a:t>
            </a:r>
            <a:endParaRPr sz="1400"/>
          </a:p>
          <a:p>
            <a:pPr indent="-3175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400"/>
              <a:t>Apply Knowledge to Social Issues</a:t>
            </a:r>
            <a:endParaRPr sz="1400"/>
          </a:p>
          <a:p>
            <a:pPr indent="-3175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400"/>
              <a:t>Evaluates Social Impacts of Local Actions</a:t>
            </a:r>
            <a:endParaRPr sz="1400"/>
          </a:p>
          <a:p>
            <a:pPr indent="-3175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400"/>
              <a:t>Understanding Social Systems</a:t>
            </a:r>
            <a:endParaRPr sz="1400"/>
          </a:p>
          <a:p>
            <a:pPr indent="-3175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400"/>
              <a:t>Use Multiple Perspectives in Problem Solving</a:t>
            </a:r>
            <a:endParaRPr sz="14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33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700"/>
              <a:t>Core Assessment: </a:t>
            </a:r>
            <a:r>
              <a:rPr lang="en" sz="2600"/>
              <a:t>Criteria to Be Careful With</a:t>
            </a:r>
            <a:endParaRPr sz="2600"/>
          </a:p>
        </p:txBody>
      </p:sp>
      <p:sp>
        <p:nvSpPr>
          <p:cNvPr id="162" name="Google Shape;162;p33"/>
          <p:cNvSpPr txBox="1"/>
          <p:nvPr>
            <p:ph idx="1" type="body"/>
          </p:nvPr>
        </p:nvSpPr>
        <p:spPr>
          <a:xfrm>
            <a:off x="311700" y="1474209"/>
            <a:ext cx="3999900" cy="333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CA1E50"/>
                </a:solidFill>
              </a:rPr>
              <a:t>PERSONAL RESPONSIBILITY</a:t>
            </a:r>
            <a:endParaRPr b="1" sz="1500">
              <a:solidFill>
                <a:srgbClr val="CA1E50"/>
              </a:solidFill>
            </a:endParaRPr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SzPts val="1400"/>
              <a:buChar char="●"/>
            </a:pPr>
            <a:r>
              <a:rPr b="1" lang="en" sz="1400"/>
              <a:t>Weak, Relative to Set</a:t>
            </a:r>
            <a:endParaRPr b="1" sz="1400"/>
          </a:p>
          <a:p>
            <a:pPr indent="-3175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400"/>
              <a:t>Application of Ethical Perspectives/Concepts</a:t>
            </a:r>
            <a:endParaRPr sz="1400"/>
          </a:p>
          <a:p>
            <a:pPr indent="-3175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400"/>
              <a:t>Ethical Issue Recognition</a:t>
            </a:r>
            <a:endParaRPr sz="1400"/>
          </a:p>
          <a:p>
            <a:pPr indent="-3175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400"/>
              <a:t>Use of Evidence</a:t>
            </a:r>
            <a:endParaRPr sz="1400"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b="1" lang="en" sz="1400"/>
              <a:t>Tricky (20% to 53% N/A)</a:t>
            </a:r>
            <a:endParaRPr b="1" sz="1400"/>
          </a:p>
          <a:p>
            <a:pPr indent="-317500" lvl="0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Connect Concepts to Experience</a:t>
            </a:r>
            <a:endParaRPr/>
          </a:p>
          <a:p>
            <a:pPr indent="-317500" lvl="0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Ethical Self-Awareness</a:t>
            </a:r>
            <a:endParaRPr/>
          </a:p>
          <a:p>
            <a:pPr indent="-317500" lvl="0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Reflection and Self-Assessment</a:t>
            </a:r>
            <a:endParaRPr/>
          </a:p>
          <a:p>
            <a:pPr indent="-317500" lvl="0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Transfer</a:t>
            </a:r>
            <a:endParaRPr/>
          </a:p>
          <a:p>
            <a:pPr indent="-317500" lvl="0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Understanding Different Ethical Perspectives/Concepts</a:t>
            </a:r>
            <a:endParaRPr/>
          </a:p>
        </p:txBody>
      </p:sp>
      <p:sp>
        <p:nvSpPr>
          <p:cNvPr id="163" name="Google Shape;163;p33"/>
          <p:cNvSpPr txBox="1"/>
          <p:nvPr>
            <p:ph idx="2" type="body"/>
          </p:nvPr>
        </p:nvSpPr>
        <p:spPr>
          <a:xfrm>
            <a:off x="4572000" y="1463700"/>
            <a:ext cx="4489500" cy="333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CA1E50"/>
                </a:solidFill>
              </a:rPr>
              <a:t>SOCIAL RESPONSIBILITY</a:t>
            </a:r>
            <a:endParaRPr b="1" sz="1500">
              <a:solidFill>
                <a:srgbClr val="CA1E50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Char char="●"/>
            </a:pPr>
            <a:r>
              <a:rPr b="1" lang="en" sz="1400"/>
              <a:t>Weak, Relative to Set</a:t>
            </a:r>
            <a:endParaRPr b="1" sz="1400"/>
          </a:p>
          <a:p>
            <a:pPr indent="-3175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400"/>
              <a:t>Perspective Taking</a:t>
            </a:r>
            <a:endParaRPr sz="1400"/>
          </a:p>
          <a:p>
            <a:pPr indent="-3175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400"/>
              <a:t>Understanding Social Systems</a:t>
            </a:r>
            <a:endParaRPr sz="1400"/>
          </a:p>
          <a:p>
            <a:pPr indent="-3175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400"/>
              <a:t>Use Multiple Perspectives in Problem Solving</a:t>
            </a:r>
            <a:endParaRPr sz="1400"/>
          </a:p>
          <a:p>
            <a:pPr indent="-3175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b="1" lang="en" sz="1400"/>
              <a:t>Tricky (20% to 57% N/A)</a:t>
            </a:r>
            <a:endParaRPr sz="1400"/>
          </a:p>
          <a:p>
            <a:pPr indent="-3175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400"/>
              <a:t>Asks &amp; Pursues Questions about Cultures</a:t>
            </a:r>
            <a:endParaRPr sz="1400"/>
          </a:p>
          <a:p>
            <a:pPr indent="-3175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400"/>
              <a:t>Comparing Cultures</a:t>
            </a:r>
            <a:endParaRPr sz="1400"/>
          </a:p>
          <a:p>
            <a:pPr indent="-3175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400"/>
              <a:t>Comprehension</a:t>
            </a:r>
            <a:endParaRPr sz="1400"/>
          </a:p>
          <a:p>
            <a:pPr indent="-3175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400"/>
              <a:t>Cultural self-awareness</a:t>
            </a:r>
            <a:endParaRPr sz="1400"/>
          </a:p>
          <a:p>
            <a:pPr indent="-3175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400"/>
              <a:t>Evaluates Social Impacts of Local Actions</a:t>
            </a:r>
            <a:endParaRPr sz="1400"/>
          </a:p>
          <a:p>
            <a:pPr indent="-3175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400"/>
              <a:t>Responsible Action</a:t>
            </a:r>
            <a:endParaRPr sz="1400"/>
          </a:p>
          <a:p>
            <a:pPr indent="-3175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400"/>
              <a:t>Social Identity and Commitment</a:t>
            </a:r>
            <a:endParaRPr sz="14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Paradigm">
  <a:themeElements>
    <a:clrScheme name="Paradigm">
      <a:dk1>
        <a:srgbClr val="31394D"/>
      </a:dk1>
      <a:lt1>
        <a:srgbClr val="FFFFFF"/>
      </a:lt1>
      <a:dk2>
        <a:srgbClr val="666666"/>
      </a:dk2>
      <a:lt2>
        <a:srgbClr val="626B73"/>
      </a:lt2>
      <a:accent1>
        <a:srgbClr val="002F4A"/>
      </a:accent1>
      <a:accent2>
        <a:srgbClr val="D9C4B1"/>
      </a:accent2>
      <a:accent3>
        <a:srgbClr val="EDE3DA"/>
      </a:accent3>
      <a:accent4>
        <a:srgbClr val="B85741"/>
      </a:accent4>
      <a:accent5>
        <a:srgbClr val="009384"/>
      </a:accent5>
      <a:accent6>
        <a:srgbClr val="D0F6FF"/>
      </a:accent6>
      <a:hlink>
        <a:srgbClr val="009384"/>
      </a:hlink>
      <a:folHlink>
        <a:srgbClr val="00938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