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9" r:id="rId1"/>
  </p:sldMasterIdLst>
  <p:notesMasterIdLst>
    <p:notesMasterId r:id="rId18"/>
  </p:notesMasterIdLst>
  <p:sldIdLst>
    <p:sldId id="281" r:id="rId2"/>
    <p:sldId id="289" r:id="rId3"/>
    <p:sldId id="297" r:id="rId4"/>
    <p:sldId id="299" r:id="rId5"/>
    <p:sldId id="298" r:id="rId6"/>
    <p:sldId id="291" r:id="rId7"/>
    <p:sldId id="285" r:id="rId8"/>
    <p:sldId id="310" r:id="rId9"/>
    <p:sldId id="283" r:id="rId10"/>
    <p:sldId id="287" r:id="rId11"/>
    <p:sldId id="300" r:id="rId12"/>
    <p:sldId id="295" r:id="rId13"/>
    <p:sldId id="292" r:id="rId14"/>
    <p:sldId id="293" r:id="rId15"/>
    <p:sldId id="288" r:id="rId16"/>
    <p:sldId id="311"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59" d="100"/>
          <a:sy n="159" d="100"/>
        </p:scale>
        <p:origin x="306" y="13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507051C-41A8-4D47-86AD-2D973BE53BAD}" type="datetimeFigureOut">
              <a:rPr lang="en-US" smtClean="0"/>
              <a:t>8/17/2026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6647F2A-D3B7-470C-8B52-80F8F43FCEEF}" type="slidenum">
              <a:rPr lang="en-US" smtClean="0"/>
              <a:t>‹#›</a:t>
            </a:fld>
            <a:endParaRPr lang="en-US"/>
          </a:p>
        </p:txBody>
      </p:sp>
    </p:spTree>
    <p:extLst>
      <p:ext uri="{BB962C8B-B14F-4D97-AF65-F5344CB8AC3E}">
        <p14:creationId xmlns:p14="http://schemas.microsoft.com/office/powerpoint/2010/main" val="2140867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6DFAA149-991E-46D6-B28F-4BC70CC2312C}" type="datetimeFigureOut">
              <a:rPr lang="en-US" smtClean="0"/>
              <a:t>8/17/2026</a:t>
            </a:fld>
            <a:endParaRPr lang="en-US"/>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9F928F84-3A10-4FC9-8E8C-9310564856E4}" type="slidenum">
              <a:rPr lang="en-US" smtClean="0"/>
              <a:t>‹#›</a:t>
            </a:fld>
            <a:endParaRPr lang="en-US"/>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0444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AA149-991E-46D6-B28F-4BC70CC2312C}"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978865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AA149-991E-46D6-B28F-4BC70CC2312C}"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210579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DFAA149-991E-46D6-B28F-4BC70CC2312C}"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373248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FAA149-991E-46D6-B28F-4BC70CC2312C}" type="datetimeFigureOut">
              <a:rPr lang="en-US" smtClean="0"/>
              <a:t>8/17/2026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28F84-3A10-4FC9-8E8C-9310564856E4}" type="slidenum">
              <a:rPr lang="en-US" smtClean="0"/>
              <a:t>‹#›</a:t>
            </a:fld>
            <a:endParaRPr lang="en-US"/>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05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FAA149-991E-46D6-B28F-4BC70CC2312C}"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2280455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DFAA149-991E-46D6-B28F-4BC70CC2312C}" type="datetimeFigureOut">
              <a:rPr lang="en-US" smtClean="0"/>
              <a:t>8/17/2026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4508316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DFAA149-991E-46D6-B28F-4BC70CC2312C}" type="datetimeFigureOut">
              <a:rPr lang="en-US" smtClean="0"/>
              <a:t>8/17/2026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229093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FAA149-991E-46D6-B28F-4BC70CC2312C}" type="datetimeFigureOut">
              <a:rPr lang="en-US" smtClean="0"/>
              <a:t>8/17/2026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1021317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DFAA149-991E-46D6-B28F-4BC70CC2312C}"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502507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DFAA149-991E-46D6-B28F-4BC70CC2312C}" type="datetimeFigureOut">
              <a:rPr lang="en-US" smtClean="0"/>
              <a:t>8/17/2026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28F84-3A10-4FC9-8E8C-9310564856E4}" type="slidenum">
              <a:rPr lang="en-US" smtClean="0"/>
              <a:t>‹#›</a:t>
            </a:fld>
            <a:endParaRPr lang="en-US"/>
          </a:p>
        </p:txBody>
      </p:sp>
    </p:spTree>
    <p:extLst>
      <p:ext uri="{BB962C8B-B14F-4D97-AF65-F5344CB8AC3E}">
        <p14:creationId xmlns:p14="http://schemas.microsoft.com/office/powerpoint/2010/main" val="3095559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6DFAA149-991E-46D6-B28F-4BC70CC2312C}" type="datetimeFigureOut">
              <a:rPr lang="en-US" smtClean="0"/>
              <a:t>8/17/2026</a:t>
            </a:fld>
            <a:endParaRPr lang="en-US"/>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9F928F84-3A10-4FC9-8E8C-9310564856E4}" type="slidenum">
              <a:rPr lang="en-US" smtClean="0"/>
              <a:t>‹#›</a:t>
            </a:fld>
            <a:endParaRPr lang="en-US"/>
          </a:p>
        </p:txBody>
      </p:sp>
    </p:spTree>
    <p:extLst>
      <p:ext uri="{BB962C8B-B14F-4D97-AF65-F5344CB8AC3E}">
        <p14:creationId xmlns:p14="http://schemas.microsoft.com/office/powerpoint/2010/main" val="19644862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servicecenter.twu.edu/TDClient/1956/Portal/KB/ArticleDet?ID=47889" TargetMode="External"/><Relationship Id="rId2" Type="http://schemas.openxmlformats.org/officeDocument/2006/relationships/hyperlink" Target="https://www.corebridgefinancial.com/rs/myretirementmanager" TargetMode="External"/><Relationship Id="rId1" Type="http://schemas.openxmlformats.org/officeDocument/2006/relationships/slideLayout" Target="../slideLayouts/slideLayout2.xml"/><Relationship Id="rId4" Type="http://schemas.openxmlformats.org/officeDocument/2006/relationships/hyperlink" Target="https://texasaver.empower-retirement.com/"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twu.edu/fitandrec/" TargetMode="External"/><Relationship Id="rId7" Type="http://schemas.openxmlformats.org/officeDocument/2006/relationships/image" Target="../media/image6.png"/><Relationship Id="rId2" Type="http://schemas.openxmlformats.org/officeDocument/2006/relationships/hyperlink" Target="https://ers.texas.gov/wellness-resources" TargetMode="External"/><Relationship Id="rId1" Type="http://schemas.openxmlformats.org/officeDocument/2006/relationships/slideLayout" Target="../slideLayouts/slideLayout2.xml"/><Relationship Id="rId6" Type="http://schemas.openxmlformats.org/officeDocument/2006/relationships/hyperlink" Target="mailto:rgardner2@twu.edu" TargetMode="External"/><Relationship Id="rId11" Type="http://schemas.openxmlformats.org/officeDocument/2006/relationships/image" Target="../media/image10.jpeg"/><Relationship Id="rId5" Type="http://schemas.openxmlformats.org/officeDocument/2006/relationships/hyperlink" Target="https://www.fmlasource.com/" TargetMode="External"/><Relationship Id="rId10" Type="http://schemas.openxmlformats.org/officeDocument/2006/relationships/image" Target="../media/image9.jpeg"/><Relationship Id="rId4" Type="http://schemas.openxmlformats.org/officeDocument/2006/relationships/hyperlink" Target="https://servicecenter.twu.edu/TDClient/1956/Portal/KB/?CategoryID=6797" TargetMode="External"/><Relationship Id="rId9" Type="http://schemas.openxmlformats.org/officeDocument/2006/relationships/image" Target="../media/image8.jpeg"/></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trs.texas.gov/" TargetMode="External"/><Relationship Id="rId7" Type="http://schemas.openxmlformats.org/officeDocument/2006/relationships/hyperlink" Target="mailto:rgardner2@twu.edu" TargetMode="External"/><Relationship Id="rId2" Type="http://schemas.openxmlformats.org/officeDocument/2006/relationships/hyperlink" Target="http://ers.texas.gov/" TargetMode="External"/><Relationship Id="rId1" Type="http://schemas.openxmlformats.org/officeDocument/2006/relationships/slideLayout" Target="../slideLayouts/slideLayout2.xml"/><Relationship Id="rId6" Type="http://schemas.openxmlformats.org/officeDocument/2006/relationships/hyperlink" Target="mailto:lwalker3@twu.edu" TargetMode="External"/><Relationship Id="rId5" Type="http://schemas.openxmlformats.org/officeDocument/2006/relationships/hyperlink" Target="mailto:acagle@twu.edu" TargetMode="External"/><Relationship Id="rId4" Type="http://schemas.openxmlformats.org/officeDocument/2006/relationships/hyperlink" Target="https://www.bcbstx.com/hs"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ers.texas.gov/active-employees/Health-Benefits/Find-a-Doctor-or-Provider-in-Your-Network"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yedoclocator.eyemedvisioncare.com/stateoftexasvision/en-us" TargetMode="External"/><Relationship Id="rId2" Type="http://schemas.openxmlformats.org/officeDocument/2006/relationships/hyperlink" Target="https://www1.deltadentalins.com/group-sites/ers/find-a-dentist.html" TargetMode="Externa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ers.texas.go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s://twu.corestream.com/login"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trs.texas.gov/learning-resources/videos/pension-education-resource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5950" dirty="0"/>
              <a:t>TWU New Faculty orientation – Benefits</a:t>
            </a:r>
            <a:br>
              <a:rPr lang="en-US" sz="5950" dirty="0"/>
            </a:br>
            <a:endParaRPr lang="en-US" sz="5950" dirty="0"/>
          </a:p>
        </p:txBody>
      </p:sp>
      <p:sp>
        <p:nvSpPr>
          <p:cNvPr id="3" name="Subtitle 2"/>
          <p:cNvSpPr>
            <a:spLocks noGrp="1"/>
          </p:cNvSpPr>
          <p:nvPr>
            <p:ph type="subTitle" idx="1"/>
          </p:nvPr>
        </p:nvSpPr>
        <p:spPr/>
        <p:txBody>
          <a:bodyPr/>
          <a:lstStyle/>
          <a:p>
            <a:r>
              <a:rPr lang="en-US" dirty="0"/>
              <a:t>Angela Cagle, Manager of Benefits and Wellbeing</a:t>
            </a:r>
          </a:p>
          <a:p>
            <a:r>
              <a:rPr lang="en-US" dirty="0"/>
              <a:t>Lori A. Walker, Benefits Specialist - Benefits and Wellbeing</a:t>
            </a:r>
          </a:p>
          <a:p>
            <a:r>
              <a:rPr lang="en-US" dirty="0"/>
              <a:t>Rebecca Gardner, Benefits Specialist - Benefits and Wellbeing</a:t>
            </a:r>
          </a:p>
        </p:txBody>
      </p:sp>
    </p:spTree>
    <p:extLst>
      <p:ext uri="{BB962C8B-B14F-4D97-AF65-F5344CB8AC3E}">
        <p14:creationId xmlns:p14="http://schemas.microsoft.com/office/powerpoint/2010/main" val="303411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6B3F5-B9DF-926A-3785-A983F2DB24C2}"/>
              </a:ext>
            </a:extLst>
          </p:cNvPr>
          <p:cNvSpPr>
            <a:spLocks noGrp="1"/>
          </p:cNvSpPr>
          <p:nvPr>
            <p:ph type="title"/>
          </p:nvPr>
        </p:nvSpPr>
        <p:spPr/>
        <p:txBody>
          <a:bodyPr/>
          <a:lstStyle/>
          <a:p>
            <a:r>
              <a:rPr lang="en-US" dirty="0"/>
              <a:t>How to Enroll in a 403(b) or 457</a:t>
            </a:r>
          </a:p>
        </p:txBody>
      </p:sp>
      <p:sp>
        <p:nvSpPr>
          <p:cNvPr id="3" name="Content Placeholder 2">
            <a:extLst>
              <a:ext uri="{FF2B5EF4-FFF2-40B4-BE49-F238E27FC236}">
                <a16:creationId xmlns:a16="http://schemas.microsoft.com/office/drawing/2014/main" id="{BFECB035-FA5B-6903-403D-58628526980A}"/>
              </a:ext>
            </a:extLst>
          </p:cNvPr>
          <p:cNvSpPr>
            <a:spLocks noGrp="1"/>
          </p:cNvSpPr>
          <p:nvPr>
            <p:ph idx="1"/>
          </p:nvPr>
        </p:nvSpPr>
        <p:spPr/>
        <p:txBody>
          <a:bodyPr/>
          <a:lstStyle/>
          <a:p>
            <a:r>
              <a:rPr lang="en-US" dirty="0"/>
              <a:t>To enroll in a 403(b), you will need to create an account in Retirement Manager. After that, you will need to contact one of our authorized providers and let them know that you want to participate in a 403(b)</a:t>
            </a:r>
          </a:p>
          <a:p>
            <a:pPr lvl="1"/>
            <a:r>
              <a:rPr lang="en-US" dirty="0"/>
              <a:t>Retirement Manager </a:t>
            </a:r>
            <a:r>
              <a:rPr lang="en-US" dirty="0">
                <a:hlinkClick r:id="rId2"/>
              </a:rPr>
              <a:t>https://www.corebridgefinancial.com/rs/myretirementmanager</a:t>
            </a:r>
            <a:r>
              <a:rPr lang="en-US" dirty="0"/>
              <a:t> </a:t>
            </a:r>
          </a:p>
          <a:p>
            <a:pPr lvl="1"/>
            <a:r>
              <a:rPr lang="en-US" dirty="0"/>
              <a:t>Authorized Providers </a:t>
            </a:r>
            <a:r>
              <a:rPr lang="en-US" dirty="0">
                <a:hlinkClick r:id="rId3"/>
              </a:rPr>
              <a:t>https://servicecenter.twu.edu/TDClient/1956/Portal/KB/ArticleDet?ID=47889</a:t>
            </a:r>
            <a:r>
              <a:rPr lang="en-US" dirty="0"/>
              <a:t> </a:t>
            </a:r>
          </a:p>
          <a:p>
            <a:r>
              <a:rPr lang="en-US" dirty="0"/>
              <a:t>To enroll in a 457, contact Empower to review their investment options and other important information</a:t>
            </a:r>
          </a:p>
          <a:p>
            <a:pPr lvl="1"/>
            <a:r>
              <a:rPr lang="en-US" dirty="0"/>
              <a:t>Empower                                                                 </a:t>
            </a:r>
            <a:r>
              <a:rPr lang="en-US" dirty="0">
                <a:hlinkClick r:id="rId4"/>
              </a:rPr>
              <a:t>https://texasaver.empower-retirement.com</a:t>
            </a:r>
            <a:r>
              <a:rPr lang="en-US" dirty="0"/>
              <a:t> </a:t>
            </a:r>
          </a:p>
        </p:txBody>
      </p:sp>
    </p:spTree>
    <p:extLst>
      <p:ext uri="{BB962C8B-B14F-4D97-AF65-F5344CB8AC3E}">
        <p14:creationId xmlns:p14="http://schemas.microsoft.com/office/powerpoint/2010/main" val="31971045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61A3A-FC79-52E8-C08F-A603BEE64036}"/>
              </a:ext>
            </a:extLst>
          </p:cNvPr>
          <p:cNvSpPr>
            <a:spLocks noGrp="1"/>
          </p:cNvSpPr>
          <p:nvPr>
            <p:ph type="title"/>
          </p:nvPr>
        </p:nvSpPr>
        <p:spPr/>
        <p:txBody>
          <a:bodyPr/>
          <a:lstStyle/>
          <a:p>
            <a:r>
              <a:rPr lang="en-US" dirty="0"/>
              <a:t>Alliance Work Partners</a:t>
            </a:r>
          </a:p>
        </p:txBody>
      </p:sp>
      <p:sp>
        <p:nvSpPr>
          <p:cNvPr id="3" name="Content Placeholder 2">
            <a:extLst>
              <a:ext uri="{FF2B5EF4-FFF2-40B4-BE49-F238E27FC236}">
                <a16:creationId xmlns:a16="http://schemas.microsoft.com/office/drawing/2014/main" id="{135DD149-0D37-B84D-3FCC-8B6C9A7CAAAB}"/>
              </a:ext>
            </a:extLst>
          </p:cNvPr>
          <p:cNvSpPr>
            <a:spLocks noGrp="1"/>
          </p:cNvSpPr>
          <p:nvPr>
            <p:ph sz="half" idx="1"/>
          </p:nvPr>
        </p:nvSpPr>
        <p:spPr>
          <a:xfrm>
            <a:off x="1143000" y="2057399"/>
            <a:ext cx="4754880" cy="4608321"/>
          </a:xfrm>
        </p:spPr>
        <p:txBody>
          <a:bodyPr>
            <a:normAutofit lnSpcReduction="10000"/>
          </a:bodyPr>
          <a:lstStyle/>
          <a:p>
            <a:r>
              <a:rPr lang="en-US" dirty="0"/>
              <a:t>Free Employee Assistance Program for all employees</a:t>
            </a:r>
          </a:p>
          <a:p>
            <a:pPr lvl="1"/>
            <a:r>
              <a:rPr lang="en-US" dirty="0"/>
              <a:t>Counseling</a:t>
            </a:r>
          </a:p>
          <a:p>
            <a:pPr lvl="1"/>
            <a:r>
              <a:rPr lang="en-US" dirty="0"/>
              <a:t>Wellness</a:t>
            </a:r>
          </a:p>
          <a:p>
            <a:pPr lvl="1"/>
            <a:r>
              <a:rPr lang="en-US" dirty="0"/>
              <a:t>Legal</a:t>
            </a:r>
          </a:p>
          <a:p>
            <a:pPr lvl="1"/>
            <a:r>
              <a:rPr lang="en-US" dirty="0"/>
              <a:t>Career</a:t>
            </a:r>
          </a:p>
          <a:p>
            <a:pPr lvl="1"/>
            <a:r>
              <a:rPr lang="en-US" dirty="0"/>
              <a:t>Resources</a:t>
            </a:r>
          </a:p>
          <a:p>
            <a:pPr lvl="1"/>
            <a:r>
              <a:rPr lang="en-US" dirty="0"/>
              <a:t>Safe Rides</a:t>
            </a:r>
          </a:p>
          <a:p>
            <a:pPr lvl="1"/>
            <a:r>
              <a:rPr lang="en-US" dirty="0"/>
              <a:t>Weight Loss</a:t>
            </a:r>
          </a:p>
          <a:p>
            <a:pPr lvl="1"/>
            <a:r>
              <a:rPr lang="en-US" dirty="0"/>
              <a:t>Smoking</a:t>
            </a:r>
          </a:p>
          <a:p>
            <a:pPr lvl="1"/>
            <a:r>
              <a:rPr lang="en-US" dirty="0"/>
              <a:t>Grief</a:t>
            </a:r>
          </a:p>
          <a:p>
            <a:pPr lvl="1"/>
            <a:r>
              <a:rPr lang="en-US" dirty="0"/>
              <a:t>Marriage</a:t>
            </a:r>
          </a:p>
          <a:p>
            <a:pPr lvl="1"/>
            <a:r>
              <a:rPr lang="en-US" dirty="0"/>
              <a:t>Family</a:t>
            </a:r>
          </a:p>
          <a:p>
            <a:pPr lvl="1"/>
            <a:r>
              <a:rPr lang="en-US" dirty="0"/>
              <a:t>Personal</a:t>
            </a:r>
          </a:p>
        </p:txBody>
      </p:sp>
      <p:sp>
        <p:nvSpPr>
          <p:cNvPr id="4" name="Content Placeholder 3">
            <a:extLst>
              <a:ext uri="{FF2B5EF4-FFF2-40B4-BE49-F238E27FC236}">
                <a16:creationId xmlns:a16="http://schemas.microsoft.com/office/drawing/2014/main" id="{425CCD75-2B76-91A4-D57D-24BAF600A33C}"/>
              </a:ext>
            </a:extLst>
          </p:cNvPr>
          <p:cNvSpPr>
            <a:spLocks noGrp="1"/>
          </p:cNvSpPr>
          <p:nvPr>
            <p:ph sz="half" idx="2"/>
          </p:nvPr>
        </p:nvSpPr>
        <p:spPr/>
        <p:txBody>
          <a:bodyPr>
            <a:normAutofit lnSpcReduction="10000"/>
          </a:bodyPr>
          <a:lstStyle/>
          <a:p>
            <a:r>
              <a:rPr lang="en-US" dirty="0"/>
              <a:t>1-800-343-3822</a:t>
            </a:r>
          </a:p>
          <a:p>
            <a:pPr lvl="1"/>
            <a:r>
              <a:rPr lang="en-US" dirty="0"/>
              <a:t>Available 24/7</a:t>
            </a:r>
          </a:p>
        </p:txBody>
      </p:sp>
      <p:pic>
        <p:nvPicPr>
          <p:cNvPr id="7" name="Picture 6">
            <a:extLst>
              <a:ext uri="{FF2B5EF4-FFF2-40B4-BE49-F238E27FC236}">
                <a16:creationId xmlns:a16="http://schemas.microsoft.com/office/drawing/2014/main" id="{37AD7499-3AB2-9E3A-B391-20395474C17A}"/>
              </a:ext>
            </a:extLst>
          </p:cNvPr>
          <p:cNvPicPr>
            <a:picLocks noChangeAspect="1"/>
          </p:cNvPicPr>
          <p:nvPr/>
        </p:nvPicPr>
        <p:blipFill>
          <a:blip r:embed="rId2"/>
          <a:stretch>
            <a:fillRect/>
          </a:stretch>
        </p:blipFill>
        <p:spPr>
          <a:xfrm>
            <a:off x="4940229" y="2900664"/>
            <a:ext cx="2998907" cy="3271535"/>
          </a:xfrm>
          <a:prstGeom prst="rect">
            <a:avLst/>
          </a:prstGeom>
        </p:spPr>
      </p:pic>
    </p:spTree>
    <p:extLst>
      <p:ext uri="{BB962C8B-B14F-4D97-AF65-F5344CB8AC3E}">
        <p14:creationId xmlns:p14="http://schemas.microsoft.com/office/powerpoint/2010/main" val="1232443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63DF4-6E04-6148-7A11-7103341F870F}"/>
              </a:ext>
            </a:extLst>
          </p:cNvPr>
          <p:cNvSpPr>
            <a:spLocks noGrp="1"/>
          </p:cNvSpPr>
          <p:nvPr>
            <p:ph type="title"/>
          </p:nvPr>
        </p:nvSpPr>
        <p:spPr/>
        <p:txBody>
          <a:bodyPr/>
          <a:lstStyle/>
          <a:p>
            <a:r>
              <a:rPr lang="en-US" dirty="0"/>
              <a:t>Additional Services</a:t>
            </a:r>
          </a:p>
        </p:txBody>
      </p:sp>
      <p:sp>
        <p:nvSpPr>
          <p:cNvPr id="3" name="Content Placeholder 2">
            <a:extLst>
              <a:ext uri="{FF2B5EF4-FFF2-40B4-BE49-F238E27FC236}">
                <a16:creationId xmlns:a16="http://schemas.microsoft.com/office/drawing/2014/main" id="{A076EBF8-38D0-369D-8445-D98ED1564498}"/>
              </a:ext>
            </a:extLst>
          </p:cNvPr>
          <p:cNvSpPr>
            <a:spLocks noGrp="1"/>
          </p:cNvSpPr>
          <p:nvPr>
            <p:ph idx="1"/>
          </p:nvPr>
        </p:nvSpPr>
        <p:spPr>
          <a:xfrm>
            <a:off x="1143000" y="2057400"/>
            <a:ext cx="9872871" cy="4386130"/>
          </a:xfrm>
        </p:spPr>
        <p:txBody>
          <a:bodyPr>
            <a:normAutofit/>
          </a:bodyPr>
          <a:lstStyle/>
          <a:p>
            <a:r>
              <a:rPr lang="en-US" dirty="0"/>
              <a:t>ERS Wellness Resources</a:t>
            </a:r>
          </a:p>
          <a:p>
            <a:pPr lvl="1"/>
            <a:r>
              <a:rPr lang="en-US" dirty="0">
                <a:hlinkClick r:id="rId2"/>
              </a:rPr>
              <a:t>https://ers.texas.gov/wellness-resources</a:t>
            </a:r>
            <a:r>
              <a:rPr lang="en-US" dirty="0"/>
              <a:t> </a:t>
            </a:r>
          </a:p>
          <a:p>
            <a:r>
              <a:rPr lang="en-US" dirty="0"/>
              <a:t>Fitness and Recreation Center</a:t>
            </a:r>
          </a:p>
          <a:p>
            <a:pPr lvl="1"/>
            <a:r>
              <a:rPr lang="en-US" dirty="0">
                <a:hlinkClick r:id="rId3"/>
              </a:rPr>
              <a:t>https://twu.edu/fitandrec/</a:t>
            </a:r>
            <a:r>
              <a:rPr lang="en-US" dirty="0"/>
              <a:t> </a:t>
            </a:r>
          </a:p>
          <a:p>
            <a:r>
              <a:rPr lang="en-US" dirty="0"/>
              <a:t>Tuition Assistance Program (TAP)</a:t>
            </a:r>
          </a:p>
          <a:p>
            <a:pPr lvl="1"/>
            <a:r>
              <a:rPr lang="en-US" dirty="0">
                <a:hlinkClick r:id="rId4"/>
              </a:rPr>
              <a:t>TAP Program Webpage</a:t>
            </a:r>
            <a:endParaRPr lang="en-US" dirty="0"/>
          </a:p>
          <a:p>
            <a:r>
              <a:rPr lang="en-US" dirty="0"/>
              <a:t>Family and Medical Leave Act (FMLA)</a:t>
            </a:r>
          </a:p>
          <a:p>
            <a:pPr lvl="1"/>
            <a:r>
              <a:rPr lang="en-US" dirty="0">
                <a:hlinkClick r:id="rId5"/>
              </a:rPr>
              <a:t>https://www.fmlasource.com/</a:t>
            </a:r>
            <a:endParaRPr lang="en-US" dirty="0"/>
          </a:p>
          <a:p>
            <a:r>
              <a:rPr lang="en-US" dirty="0"/>
              <a:t>Americans with Disabilities Act (ADA)</a:t>
            </a:r>
          </a:p>
          <a:p>
            <a:pPr lvl="1"/>
            <a:r>
              <a:rPr lang="en-US" dirty="0"/>
              <a:t>ADA Coordinator: Rebecca Gardner     </a:t>
            </a:r>
            <a:r>
              <a:rPr lang="en-US" dirty="0">
                <a:hlinkClick r:id="rId6"/>
              </a:rPr>
              <a:t>rgardner2@twu.edu</a:t>
            </a:r>
            <a:r>
              <a:rPr lang="en-US" dirty="0"/>
              <a:t>     940-898-3759</a:t>
            </a:r>
          </a:p>
        </p:txBody>
      </p:sp>
      <p:pic>
        <p:nvPicPr>
          <p:cNvPr id="4" name="Picture 3">
            <a:extLst>
              <a:ext uri="{FF2B5EF4-FFF2-40B4-BE49-F238E27FC236}">
                <a16:creationId xmlns:a16="http://schemas.microsoft.com/office/drawing/2014/main" id="{F4740AE0-285E-559E-8FA0-1108BC0C5547}"/>
              </a:ext>
            </a:extLst>
          </p:cNvPr>
          <p:cNvPicPr>
            <a:picLocks noChangeAspect="1"/>
          </p:cNvPicPr>
          <p:nvPr/>
        </p:nvPicPr>
        <p:blipFill>
          <a:blip r:embed="rId7"/>
          <a:stretch>
            <a:fillRect/>
          </a:stretch>
        </p:blipFill>
        <p:spPr>
          <a:xfrm>
            <a:off x="7120924" y="2573587"/>
            <a:ext cx="2743200" cy="1540088"/>
          </a:xfrm>
          <a:prstGeom prst="rect">
            <a:avLst/>
          </a:prstGeom>
        </p:spPr>
      </p:pic>
      <p:pic>
        <p:nvPicPr>
          <p:cNvPr id="5" name="Picture 4">
            <a:extLst>
              <a:ext uri="{FF2B5EF4-FFF2-40B4-BE49-F238E27FC236}">
                <a16:creationId xmlns:a16="http://schemas.microsoft.com/office/drawing/2014/main" id="{FC5949F4-1B19-93C8-5C65-9BAC664AAD24}"/>
              </a:ext>
            </a:extLst>
          </p:cNvPr>
          <p:cNvPicPr>
            <a:picLocks noChangeAspect="1"/>
          </p:cNvPicPr>
          <p:nvPr/>
        </p:nvPicPr>
        <p:blipFill>
          <a:blip r:embed="rId8"/>
          <a:srcRect l="2855" t="11869" r="3464" b="8392"/>
          <a:stretch/>
        </p:blipFill>
        <p:spPr>
          <a:xfrm>
            <a:off x="6535971" y="4117032"/>
            <a:ext cx="2596633" cy="1499616"/>
          </a:xfrm>
          <a:prstGeom prst="rect">
            <a:avLst/>
          </a:prstGeom>
        </p:spPr>
      </p:pic>
      <p:pic>
        <p:nvPicPr>
          <p:cNvPr id="1026" name="Picture 2">
            <a:extLst>
              <a:ext uri="{FF2B5EF4-FFF2-40B4-BE49-F238E27FC236}">
                <a16:creationId xmlns:a16="http://schemas.microsoft.com/office/drawing/2014/main" id="{578327B1-F5BA-05A3-BEF9-00ACCE0D756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132604" y="4117032"/>
            <a:ext cx="2743200" cy="149625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A puzzle piece with a missing piece&#10;&#10;AI-generated content may be incorrect.">
            <a:extLst>
              <a:ext uri="{FF2B5EF4-FFF2-40B4-BE49-F238E27FC236}">
                <a16:creationId xmlns:a16="http://schemas.microsoft.com/office/drawing/2014/main" id="{3A85C3AA-8D4E-2D4A-AE07-E8C7A800E4C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64124" y="2101995"/>
            <a:ext cx="2011680" cy="2011680"/>
          </a:xfrm>
          <a:prstGeom prst="rect">
            <a:avLst/>
          </a:prstGeom>
        </p:spPr>
      </p:pic>
      <p:pic>
        <p:nvPicPr>
          <p:cNvPr id="11" name="Picture 10" descr="A group of people in a gym&#10;&#10;AI-generated content may be incorrect.">
            <a:extLst>
              <a:ext uri="{FF2B5EF4-FFF2-40B4-BE49-F238E27FC236}">
                <a16:creationId xmlns:a16="http://schemas.microsoft.com/office/drawing/2014/main" id="{4048F023-476E-7677-A8EA-56B051EF3906}"/>
              </a:ext>
            </a:extLst>
          </p:cNvPr>
          <p:cNvPicPr>
            <a:picLocks noChangeAspect="1"/>
          </p:cNvPicPr>
          <p:nvPr/>
        </p:nvPicPr>
        <p:blipFill>
          <a:blip r:embed="rId11" cstate="print">
            <a:extLst>
              <a:ext uri="{28A0092B-C50C-407E-A947-70E740481C1C}">
                <a14:useLocalDpi xmlns:a14="http://schemas.microsoft.com/office/drawing/2010/main" val="0"/>
              </a:ext>
            </a:extLst>
          </a:blip>
          <a:srcRect b="18791"/>
          <a:stretch/>
        </p:blipFill>
        <p:spPr>
          <a:xfrm>
            <a:off x="7929488" y="678933"/>
            <a:ext cx="3946316" cy="1419705"/>
          </a:xfrm>
          <a:prstGeom prst="rect">
            <a:avLst/>
          </a:prstGeom>
        </p:spPr>
      </p:pic>
    </p:spTree>
    <p:extLst>
      <p:ext uri="{BB962C8B-B14F-4D97-AF65-F5344CB8AC3E}">
        <p14:creationId xmlns:p14="http://schemas.microsoft.com/office/powerpoint/2010/main" val="3063833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7D478-6449-F67A-C701-BBB4FC6B0D1A}"/>
              </a:ext>
            </a:extLst>
          </p:cNvPr>
          <p:cNvSpPr>
            <a:spLocks noGrp="1"/>
          </p:cNvSpPr>
          <p:nvPr>
            <p:ph type="title"/>
          </p:nvPr>
        </p:nvSpPr>
        <p:spPr/>
        <p:txBody>
          <a:bodyPr/>
          <a:lstStyle/>
          <a:p>
            <a:r>
              <a:rPr lang="en-US" dirty="0"/>
              <a:t>Required Action and Deadlines</a:t>
            </a:r>
          </a:p>
        </p:txBody>
      </p:sp>
      <p:sp>
        <p:nvSpPr>
          <p:cNvPr id="3" name="Content Placeholder 2">
            <a:extLst>
              <a:ext uri="{FF2B5EF4-FFF2-40B4-BE49-F238E27FC236}">
                <a16:creationId xmlns:a16="http://schemas.microsoft.com/office/drawing/2014/main" id="{E32617E5-C400-E0A2-3B08-8D74DFB39976}"/>
              </a:ext>
            </a:extLst>
          </p:cNvPr>
          <p:cNvSpPr>
            <a:spLocks noGrp="1"/>
          </p:cNvSpPr>
          <p:nvPr>
            <p:ph idx="1"/>
          </p:nvPr>
        </p:nvSpPr>
        <p:spPr/>
        <p:txBody>
          <a:bodyPr/>
          <a:lstStyle/>
          <a:p>
            <a:r>
              <a:rPr lang="en-US" dirty="0"/>
              <a:t>30 days from your date of hire to elect optional benefits</a:t>
            </a:r>
          </a:p>
          <a:p>
            <a:r>
              <a:rPr lang="en-US" dirty="0"/>
              <a:t>60 days from you date of hire to change/waive medical insurance and to add dependents to your medical plan</a:t>
            </a:r>
          </a:p>
          <a:p>
            <a:r>
              <a:rPr lang="en-US" dirty="0"/>
              <a:t>90 days from your date of hire to enroll in ORP instead of TRS</a:t>
            </a:r>
          </a:p>
          <a:p>
            <a:r>
              <a:rPr lang="en-US" dirty="0"/>
              <a:t>After your medical insurance goes into effect, you can log back into ERS to select a beneficiary for life insurances</a:t>
            </a:r>
          </a:p>
          <a:p>
            <a:r>
              <a:rPr lang="en-US" dirty="0"/>
              <a:t>Complete tobacco certification</a:t>
            </a:r>
          </a:p>
          <a:p>
            <a:r>
              <a:rPr lang="en-US" dirty="0"/>
              <a:t>Complete Evidence of Insurability and Dependent Eligibility Audit</a:t>
            </a:r>
          </a:p>
        </p:txBody>
      </p:sp>
      <p:pic>
        <p:nvPicPr>
          <p:cNvPr id="4" name="Picture 3">
            <a:extLst>
              <a:ext uri="{FF2B5EF4-FFF2-40B4-BE49-F238E27FC236}">
                <a16:creationId xmlns:a16="http://schemas.microsoft.com/office/drawing/2014/main" id="{B68C4B3A-4AC7-14E4-F07F-65CABD06AF4C}"/>
              </a:ext>
            </a:extLst>
          </p:cNvPr>
          <p:cNvPicPr>
            <a:picLocks noChangeAspect="1"/>
          </p:cNvPicPr>
          <p:nvPr/>
        </p:nvPicPr>
        <p:blipFill>
          <a:blip r:embed="rId2"/>
          <a:srcRect l="13235" t="3191" r="20612" b="3105"/>
          <a:stretch/>
        </p:blipFill>
        <p:spPr>
          <a:xfrm>
            <a:off x="9255095" y="339096"/>
            <a:ext cx="2343872" cy="2293010"/>
          </a:xfrm>
          <a:prstGeom prst="rect">
            <a:avLst/>
          </a:prstGeom>
        </p:spPr>
      </p:pic>
    </p:spTree>
    <p:extLst>
      <p:ext uri="{BB962C8B-B14F-4D97-AF65-F5344CB8AC3E}">
        <p14:creationId xmlns:p14="http://schemas.microsoft.com/office/powerpoint/2010/main" val="1048466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8888D-CB77-D4B6-19A2-780196B6E53A}"/>
              </a:ext>
            </a:extLst>
          </p:cNvPr>
          <p:cNvSpPr>
            <a:spLocks noGrp="1"/>
          </p:cNvSpPr>
          <p:nvPr>
            <p:ph type="title"/>
          </p:nvPr>
        </p:nvSpPr>
        <p:spPr/>
        <p:txBody>
          <a:bodyPr/>
          <a:lstStyle/>
          <a:p>
            <a:r>
              <a:rPr lang="en-US" dirty="0"/>
              <a:t>Required Benefit Forms</a:t>
            </a:r>
          </a:p>
        </p:txBody>
      </p:sp>
      <p:sp>
        <p:nvSpPr>
          <p:cNvPr id="3" name="Content Placeholder 2">
            <a:extLst>
              <a:ext uri="{FF2B5EF4-FFF2-40B4-BE49-F238E27FC236}">
                <a16:creationId xmlns:a16="http://schemas.microsoft.com/office/drawing/2014/main" id="{608B35F4-C939-6E2A-E357-6B6876FF96BC}"/>
              </a:ext>
            </a:extLst>
          </p:cNvPr>
          <p:cNvSpPr>
            <a:spLocks noGrp="1"/>
          </p:cNvSpPr>
          <p:nvPr>
            <p:ph idx="1"/>
          </p:nvPr>
        </p:nvSpPr>
        <p:spPr/>
        <p:txBody>
          <a:bodyPr>
            <a:normAutofit/>
          </a:bodyPr>
          <a:lstStyle/>
          <a:p>
            <a:r>
              <a:rPr lang="en-US" dirty="0"/>
              <a:t>Optional Retirement Program Acknowledgment</a:t>
            </a:r>
          </a:p>
          <a:p>
            <a:r>
              <a:rPr lang="en-US" dirty="0"/>
              <a:t>New Employee ERS Set-Up Form</a:t>
            </a:r>
          </a:p>
          <a:p>
            <a:r>
              <a:rPr lang="en-US" dirty="0"/>
              <a:t>Information on COBRA and HIPAA</a:t>
            </a:r>
          </a:p>
          <a:p>
            <a:r>
              <a:rPr lang="en-US" dirty="0"/>
              <a:t>Workers Compensation Network Acknowledgement</a:t>
            </a:r>
          </a:p>
          <a:p>
            <a:r>
              <a:rPr lang="en-US" dirty="0"/>
              <a:t>Faculty Option Form (By September 5)</a:t>
            </a:r>
          </a:p>
          <a:p>
            <a:r>
              <a:rPr lang="en-US" dirty="0"/>
              <a:t>Election to Participate in Optional Retirement Program and/or Refund (By November 30 if you want to participate in ORP instead of TRS)</a:t>
            </a:r>
          </a:p>
          <a:p>
            <a:r>
              <a:rPr lang="en-US" dirty="0"/>
              <a:t>These forms are provided in the left folders can be turned into a benefits representative at orientation</a:t>
            </a:r>
          </a:p>
          <a:p>
            <a:pPr marL="274320" lvl="1" indent="0">
              <a:buNone/>
            </a:pPr>
            <a:endParaRPr lang="en-US" dirty="0"/>
          </a:p>
        </p:txBody>
      </p:sp>
      <p:pic>
        <p:nvPicPr>
          <p:cNvPr id="4" name="Picture 3">
            <a:extLst>
              <a:ext uri="{FF2B5EF4-FFF2-40B4-BE49-F238E27FC236}">
                <a16:creationId xmlns:a16="http://schemas.microsoft.com/office/drawing/2014/main" id="{261F6FED-CBBD-BEE0-403C-03DDBBDE30BE}"/>
              </a:ext>
            </a:extLst>
          </p:cNvPr>
          <p:cNvPicPr>
            <a:picLocks noChangeAspect="1"/>
          </p:cNvPicPr>
          <p:nvPr/>
        </p:nvPicPr>
        <p:blipFill>
          <a:blip r:embed="rId2"/>
          <a:srcRect t="10156" b="5405"/>
          <a:stretch/>
        </p:blipFill>
        <p:spPr>
          <a:xfrm>
            <a:off x="7942204" y="1481354"/>
            <a:ext cx="3073667" cy="2595346"/>
          </a:xfrm>
          <a:prstGeom prst="rect">
            <a:avLst/>
          </a:prstGeom>
        </p:spPr>
      </p:pic>
    </p:spTree>
    <p:extLst>
      <p:ext uri="{BB962C8B-B14F-4D97-AF65-F5344CB8AC3E}">
        <p14:creationId xmlns:p14="http://schemas.microsoft.com/office/powerpoint/2010/main" val="1938192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27AC1-B989-D59F-937C-E60E5C0CE75A}"/>
              </a:ext>
            </a:extLst>
          </p:cNvPr>
          <p:cNvSpPr>
            <a:spLocks noGrp="1"/>
          </p:cNvSpPr>
          <p:nvPr>
            <p:ph type="title"/>
          </p:nvPr>
        </p:nvSpPr>
        <p:spPr/>
        <p:txBody>
          <a:bodyPr/>
          <a:lstStyle/>
          <a:p>
            <a:r>
              <a:rPr lang="en-US" dirty="0"/>
              <a:t>Important Contact Info &amp; Websites</a:t>
            </a:r>
          </a:p>
        </p:txBody>
      </p:sp>
      <p:sp>
        <p:nvSpPr>
          <p:cNvPr id="3" name="Content Placeholder 2">
            <a:extLst>
              <a:ext uri="{FF2B5EF4-FFF2-40B4-BE49-F238E27FC236}">
                <a16:creationId xmlns:a16="http://schemas.microsoft.com/office/drawing/2014/main" id="{FEFC264F-7030-5A1B-D01A-0D5FBDBA7D5C}"/>
              </a:ext>
            </a:extLst>
          </p:cNvPr>
          <p:cNvSpPr>
            <a:spLocks noGrp="1"/>
          </p:cNvSpPr>
          <p:nvPr>
            <p:ph idx="1"/>
          </p:nvPr>
        </p:nvSpPr>
        <p:spPr/>
        <p:txBody>
          <a:bodyPr>
            <a:normAutofit/>
          </a:bodyPr>
          <a:lstStyle/>
          <a:p>
            <a:r>
              <a:rPr lang="en-US" dirty="0">
                <a:hlinkClick r:id="rId2"/>
              </a:rPr>
              <a:t>http://ers.texas.gov/ </a:t>
            </a:r>
            <a:r>
              <a:rPr lang="en-US" dirty="0"/>
              <a:t>		ERS		877-275-4377</a:t>
            </a:r>
          </a:p>
          <a:p>
            <a:r>
              <a:rPr lang="en-US" dirty="0">
                <a:hlinkClick r:id="rId3"/>
              </a:rPr>
              <a:t>https://www.trs.texas.gov</a:t>
            </a:r>
            <a:r>
              <a:rPr lang="en-US" dirty="0"/>
              <a:t>		TRS		800-223-8778</a:t>
            </a:r>
          </a:p>
          <a:p>
            <a:r>
              <a:rPr lang="en-US" dirty="0">
                <a:hlinkClick r:id="rId4"/>
              </a:rPr>
              <a:t>https://www.bcbstx.com/hs</a:t>
            </a:r>
            <a:r>
              <a:rPr lang="en-US" dirty="0"/>
              <a:t>	BCBS		800-252-8039</a:t>
            </a:r>
          </a:p>
          <a:p>
            <a:pPr marL="45720" indent="0">
              <a:buNone/>
            </a:pPr>
            <a:endParaRPr lang="en-US" dirty="0"/>
          </a:p>
          <a:p>
            <a:r>
              <a:rPr lang="en-US" dirty="0"/>
              <a:t>Angela Cagle	</a:t>
            </a:r>
            <a:r>
              <a:rPr lang="en-US" dirty="0">
                <a:hlinkClick r:id="rId5"/>
              </a:rPr>
              <a:t>acagle@twu.edu</a:t>
            </a:r>
            <a:r>
              <a:rPr lang="en-US" dirty="0"/>
              <a:t>		940-898-3552</a:t>
            </a:r>
          </a:p>
          <a:p>
            <a:r>
              <a:rPr lang="en-US" dirty="0"/>
              <a:t>Lori Walker		</a:t>
            </a:r>
            <a:r>
              <a:rPr lang="en-US" dirty="0">
                <a:hlinkClick r:id="rId6"/>
              </a:rPr>
              <a:t>lwalker3@twu.edu</a:t>
            </a:r>
            <a:r>
              <a:rPr lang="en-US" dirty="0"/>
              <a:t>		940-898-3542</a:t>
            </a:r>
          </a:p>
          <a:p>
            <a:r>
              <a:rPr lang="en-US" dirty="0"/>
              <a:t>Rebecca Gardner	</a:t>
            </a:r>
            <a:r>
              <a:rPr lang="en-US" dirty="0">
                <a:hlinkClick r:id="rId7"/>
              </a:rPr>
              <a:t>rgardner2@twu.edu</a:t>
            </a:r>
            <a:r>
              <a:rPr lang="en-US" dirty="0"/>
              <a:t>		940-898-3759</a:t>
            </a:r>
          </a:p>
        </p:txBody>
      </p:sp>
    </p:spTree>
    <p:extLst>
      <p:ext uri="{BB962C8B-B14F-4D97-AF65-F5344CB8AC3E}">
        <p14:creationId xmlns:p14="http://schemas.microsoft.com/office/powerpoint/2010/main" val="2336027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3DBB0-AFA9-E61F-2058-69CC7EF4CBC3}"/>
              </a:ext>
            </a:extLst>
          </p:cNvPr>
          <p:cNvSpPr>
            <a:spLocks noGrp="1"/>
          </p:cNvSpPr>
          <p:nvPr>
            <p:ph type="title"/>
          </p:nvPr>
        </p:nvSpPr>
        <p:spPr/>
        <p:txBody>
          <a:bodyPr/>
          <a:lstStyle/>
          <a:p>
            <a:r>
              <a:rPr lang="en-US" dirty="0"/>
              <a:t>New Employee Guide to Benefits</a:t>
            </a:r>
          </a:p>
        </p:txBody>
      </p:sp>
      <p:pic>
        <p:nvPicPr>
          <p:cNvPr id="4" name="Picture 3">
            <a:extLst>
              <a:ext uri="{FF2B5EF4-FFF2-40B4-BE49-F238E27FC236}">
                <a16:creationId xmlns:a16="http://schemas.microsoft.com/office/drawing/2014/main" id="{39942335-3708-CB96-5A4A-7F18B1AD9FC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400265" y="1787087"/>
            <a:ext cx="3391470" cy="4348632"/>
          </a:xfrm>
          <a:prstGeom prst="rect">
            <a:avLst/>
          </a:prstGeom>
        </p:spPr>
      </p:pic>
    </p:spTree>
    <p:extLst>
      <p:ext uri="{BB962C8B-B14F-4D97-AF65-F5344CB8AC3E}">
        <p14:creationId xmlns:p14="http://schemas.microsoft.com/office/powerpoint/2010/main" val="2289056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336989-03E4-77F2-DC42-BE5A605C2680}"/>
              </a:ext>
            </a:extLst>
          </p:cNvPr>
          <p:cNvSpPr>
            <a:spLocks noGrp="1"/>
          </p:cNvSpPr>
          <p:nvPr>
            <p:ph type="title"/>
          </p:nvPr>
        </p:nvSpPr>
        <p:spPr/>
        <p:txBody>
          <a:bodyPr/>
          <a:lstStyle/>
          <a:p>
            <a:r>
              <a:rPr lang="en-US" dirty="0"/>
              <a:t>Health Insurance</a:t>
            </a:r>
          </a:p>
        </p:txBody>
      </p:sp>
      <p:sp>
        <p:nvSpPr>
          <p:cNvPr id="3" name="Content Placeholder 2">
            <a:extLst>
              <a:ext uri="{FF2B5EF4-FFF2-40B4-BE49-F238E27FC236}">
                <a16:creationId xmlns:a16="http://schemas.microsoft.com/office/drawing/2014/main" id="{058BA800-06DD-14E4-5B90-A0B3012B9612}"/>
              </a:ext>
            </a:extLst>
          </p:cNvPr>
          <p:cNvSpPr>
            <a:spLocks noGrp="1"/>
          </p:cNvSpPr>
          <p:nvPr>
            <p:ph idx="1"/>
          </p:nvPr>
        </p:nvSpPr>
        <p:spPr>
          <a:xfrm>
            <a:off x="1143000" y="2057399"/>
            <a:ext cx="9872871" cy="4565591"/>
          </a:xfrm>
        </p:spPr>
        <p:txBody>
          <a:bodyPr>
            <a:normAutofit lnSpcReduction="10000"/>
          </a:bodyPr>
          <a:lstStyle/>
          <a:p>
            <a:r>
              <a:rPr lang="en-US" dirty="0"/>
              <a:t>Health insurance goes into effect 60 days after your date of hire on the first of the next month</a:t>
            </a:r>
          </a:p>
          <a:p>
            <a:r>
              <a:rPr lang="en-US" dirty="0"/>
              <a:t>New full-time employees are enrolled in Health Select of Texas by default</a:t>
            </a:r>
          </a:p>
          <a:p>
            <a:r>
              <a:rPr lang="en-US" dirty="0"/>
              <a:t>Two medical plans</a:t>
            </a:r>
          </a:p>
          <a:p>
            <a:pPr lvl="1"/>
            <a:r>
              <a:rPr lang="en-US" dirty="0"/>
              <a:t>Health Select of Texas (HMO Plan, </a:t>
            </a:r>
            <a:r>
              <a:rPr lang="en-US" dirty="0">
                <a:hlinkClick r:id="rId2"/>
              </a:rPr>
              <a:t>PCP Needed</a:t>
            </a:r>
            <a:r>
              <a:rPr lang="en-US" dirty="0"/>
              <a:t>)</a:t>
            </a:r>
          </a:p>
          <a:p>
            <a:pPr lvl="1"/>
            <a:r>
              <a:rPr lang="en-US" dirty="0"/>
              <a:t>Consumer Directed Health Select (PPO Plan)</a:t>
            </a:r>
          </a:p>
          <a:p>
            <a:r>
              <a:rPr lang="en-US" dirty="0"/>
              <a:t>The state pay 100% of the insurance premium if only you are enrolled</a:t>
            </a:r>
          </a:p>
          <a:p>
            <a:pPr lvl="1"/>
            <a:r>
              <a:rPr lang="en-US" dirty="0"/>
              <a:t>The state pays 50% of the insurance premium if you enroll dependents</a:t>
            </a:r>
          </a:p>
          <a:p>
            <a:r>
              <a:rPr lang="en-US" dirty="0"/>
              <a:t>Enrollment is done through ERS and is administered by BlueCross BlueShield of Texas</a:t>
            </a:r>
          </a:p>
          <a:p>
            <a:r>
              <a:rPr lang="en-US" dirty="0"/>
              <a:t>A tobacco certification needs to be completed if you and or any dependents are enrolled in health insurance</a:t>
            </a:r>
          </a:p>
        </p:txBody>
      </p:sp>
    </p:spTree>
    <p:extLst>
      <p:ext uri="{BB962C8B-B14F-4D97-AF65-F5344CB8AC3E}">
        <p14:creationId xmlns:p14="http://schemas.microsoft.com/office/powerpoint/2010/main" val="1036508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378CD-CD06-D835-8C90-4CEC4FF3EF2C}"/>
              </a:ext>
            </a:extLst>
          </p:cNvPr>
          <p:cNvSpPr>
            <a:spLocks noGrp="1"/>
          </p:cNvSpPr>
          <p:nvPr>
            <p:ph type="title"/>
          </p:nvPr>
        </p:nvSpPr>
        <p:spPr/>
        <p:txBody>
          <a:bodyPr/>
          <a:lstStyle/>
          <a:p>
            <a:r>
              <a:rPr lang="en-US" dirty="0"/>
              <a:t>Optional Insurances</a:t>
            </a:r>
          </a:p>
        </p:txBody>
      </p:sp>
      <p:sp>
        <p:nvSpPr>
          <p:cNvPr id="3" name="Content Placeholder 2">
            <a:extLst>
              <a:ext uri="{FF2B5EF4-FFF2-40B4-BE49-F238E27FC236}">
                <a16:creationId xmlns:a16="http://schemas.microsoft.com/office/drawing/2014/main" id="{4460AF02-A50D-1E30-8FAB-D353FF4E2517}"/>
              </a:ext>
            </a:extLst>
          </p:cNvPr>
          <p:cNvSpPr>
            <a:spLocks noGrp="1"/>
          </p:cNvSpPr>
          <p:nvPr>
            <p:ph idx="1"/>
          </p:nvPr>
        </p:nvSpPr>
        <p:spPr>
          <a:xfrm>
            <a:off x="1143000" y="2057399"/>
            <a:ext cx="9872871" cy="4488679"/>
          </a:xfrm>
        </p:spPr>
        <p:txBody>
          <a:bodyPr>
            <a:normAutofit lnSpcReduction="10000"/>
          </a:bodyPr>
          <a:lstStyle/>
          <a:p>
            <a:r>
              <a:rPr lang="en-US" dirty="0"/>
              <a:t>You have 30 days from you date of hire to enroll</a:t>
            </a:r>
          </a:p>
          <a:p>
            <a:pPr lvl="1"/>
            <a:r>
              <a:rPr lang="en-US" dirty="0"/>
              <a:t>Effective the 1</a:t>
            </a:r>
            <a:r>
              <a:rPr lang="en-US" baseline="30000" dirty="0"/>
              <a:t>st</a:t>
            </a:r>
            <a:r>
              <a:rPr lang="en-US" dirty="0"/>
              <a:t> of the next month after you enroll</a:t>
            </a:r>
          </a:p>
          <a:p>
            <a:r>
              <a:rPr lang="en-US" dirty="0">
                <a:hlinkClick r:id="rId2"/>
              </a:rPr>
              <a:t>Dental</a:t>
            </a:r>
            <a:r>
              <a:rPr lang="en-US" dirty="0"/>
              <a:t> and </a:t>
            </a:r>
            <a:r>
              <a:rPr lang="en-US" dirty="0">
                <a:hlinkClick r:id="rId3"/>
              </a:rPr>
              <a:t>Vision</a:t>
            </a:r>
            <a:r>
              <a:rPr lang="en-US" dirty="0"/>
              <a:t> Insurance</a:t>
            </a:r>
          </a:p>
          <a:p>
            <a:r>
              <a:rPr lang="en-US" dirty="0"/>
              <a:t>Life Insurances</a:t>
            </a:r>
          </a:p>
          <a:p>
            <a:pPr lvl="1"/>
            <a:r>
              <a:rPr lang="en-US" dirty="0"/>
              <a:t>Basic Term Life</a:t>
            </a:r>
          </a:p>
          <a:p>
            <a:pPr lvl="1"/>
            <a:r>
              <a:rPr lang="en-US" dirty="0"/>
              <a:t>Dependent</a:t>
            </a:r>
          </a:p>
          <a:p>
            <a:pPr lvl="1"/>
            <a:r>
              <a:rPr lang="en-US" dirty="0"/>
              <a:t>Optional Term</a:t>
            </a:r>
          </a:p>
          <a:p>
            <a:pPr lvl="1"/>
            <a:r>
              <a:rPr lang="en-US" dirty="0"/>
              <a:t>Accidental Death &amp; Dismemberment</a:t>
            </a:r>
          </a:p>
          <a:p>
            <a:r>
              <a:rPr lang="en-US" dirty="0"/>
              <a:t>Short and Long-Term Disability Insurance</a:t>
            </a:r>
          </a:p>
          <a:p>
            <a:r>
              <a:rPr lang="en-US" dirty="0"/>
              <a:t>Tax Advantage and Spending/Saving Plans</a:t>
            </a:r>
          </a:p>
          <a:p>
            <a:pPr lvl="1"/>
            <a:r>
              <a:rPr lang="en-US" dirty="0"/>
              <a:t>Health Savings Account (HSA) CDHS Participants only</a:t>
            </a:r>
          </a:p>
          <a:p>
            <a:pPr lvl="1"/>
            <a:r>
              <a:rPr lang="en-US" dirty="0"/>
              <a:t>Flexible Spending Account (FSA)</a:t>
            </a:r>
          </a:p>
        </p:txBody>
      </p:sp>
      <p:pic>
        <p:nvPicPr>
          <p:cNvPr id="2050" name="Picture 2" descr="Health, Dental, and Vision Insurance for AR, OK, and MO.">
            <a:extLst>
              <a:ext uri="{FF2B5EF4-FFF2-40B4-BE49-F238E27FC236}">
                <a16:creationId xmlns:a16="http://schemas.microsoft.com/office/drawing/2014/main" id="{D0975DB3-E897-0A8B-F9F6-F797929E174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26539"/>
          <a:stretch/>
        </p:blipFill>
        <p:spPr bwMode="auto">
          <a:xfrm>
            <a:off x="5217379" y="1588720"/>
            <a:ext cx="6292410" cy="36805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1636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7DA05-6C27-BD57-4EB1-42911AD55229}"/>
              </a:ext>
            </a:extLst>
          </p:cNvPr>
          <p:cNvSpPr>
            <a:spLocks noGrp="1"/>
          </p:cNvSpPr>
          <p:nvPr>
            <p:ph type="title"/>
          </p:nvPr>
        </p:nvSpPr>
        <p:spPr/>
        <p:txBody>
          <a:bodyPr/>
          <a:lstStyle/>
          <a:p>
            <a:r>
              <a:rPr lang="en-US" dirty="0"/>
              <a:t>Evidence of Insurability and Dependent Eligibility Audit</a:t>
            </a:r>
          </a:p>
        </p:txBody>
      </p:sp>
      <p:sp>
        <p:nvSpPr>
          <p:cNvPr id="3" name="Content Placeholder 2">
            <a:extLst>
              <a:ext uri="{FF2B5EF4-FFF2-40B4-BE49-F238E27FC236}">
                <a16:creationId xmlns:a16="http://schemas.microsoft.com/office/drawing/2014/main" id="{ADADD43A-F3A2-5ACD-A605-DC34428144DE}"/>
              </a:ext>
            </a:extLst>
          </p:cNvPr>
          <p:cNvSpPr>
            <a:spLocks noGrp="1"/>
          </p:cNvSpPr>
          <p:nvPr>
            <p:ph idx="1"/>
          </p:nvPr>
        </p:nvSpPr>
        <p:spPr/>
        <p:txBody>
          <a:bodyPr/>
          <a:lstStyle/>
          <a:p>
            <a:r>
              <a:rPr lang="en-US" dirty="0"/>
              <a:t>If you enroll in Disability Insurance and/or Optional Term Life Insurance 3 or 4, you will need to complete an EOI</a:t>
            </a:r>
          </a:p>
          <a:p>
            <a:pPr lvl="1"/>
            <a:r>
              <a:rPr lang="en-US" dirty="0"/>
              <a:t>Can either be done online or by mail</a:t>
            </a:r>
          </a:p>
          <a:p>
            <a:r>
              <a:rPr lang="en-US" dirty="0"/>
              <a:t>If you enroll any dependents on your medical, dental, or vision insurance, you will need to complete a DEA</a:t>
            </a:r>
          </a:p>
          <a:p>
            <a:pPr lvl="1"/>
            <a:r>
              <a:rPr lang="en-US" dirty="0"/>
              <a:t>Marriage license or birth certificate needed</a:t>
            </a:r>
          </a:p>
          <a:p>
            <a:r>
              <a:rPr lang="en-US" dirty="0"/>
              <a:t>Both have their own deadlines</a:t>
            </a:r>
          </a:p>
          <a:p>
            <a:pPr lvl="1"/>
            <a:r>
              <a:rPr lang="en-US" dirty="0"/>
              <a:t>Missed deadline = Dropped coverage</a:t>
            </a:r>
          </a:p>
        </p:txBody>
      </p:sp>
      <p:pic>
        <p:nvPicPr>
          <p:cNvPr id="6146" name="Picture 2" descr="Yellow Sticky Note Don't Forget Wall Decal">
            <a:extLst>
              <a:ext uri="{FF2B5EF4-FFF2-40B4-BE49-F238E27FC236}">
                <a16:creationId xmlns:a16="http://schemas.microsoft.com/office/drawing/2014/main" id="{FEFDD7A7-E4BE-91E2-3B05-610432C2F5C0}"/>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0737"/>
          <a:stretch/>
        </p:blipFill>
        <p:spPr bwMode="auto">
          <a:xfrm>
            <a:off x="7113068" y="3773104"/>
            <a:ext cx="3363787" cy="2834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3765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0F575-A38E-232A-019A-EE1D808236D8}"/>
              </a:ext>
            </a:extLst>
          </p:cNvPr>
          <p:cNvSpPr>
            <a:spLocks noGrp="1"/>
          </p:cNvSpPr>
          <p:nvPr>
            <p:ph type="title"/>
          </p:nvPr>
        </p:nvSpPr>
        <p:spPr/>
        <p:txBody>
          <a:bodyPr/>
          <a:lstStyle/>
          <a:p>
            <a:r>
              <a:rPr lang="en-US" dirty="0"/>
              <a:t>How to Enroll in Insurance</a:t>
            </a:r>
          </a:p>
        </p:txBody>
      </p:sp>
      <p:sp>
        <p:nvSpPr>
          <p:cNvPr id="3" name="Content Placeholder 2">
            <a:extLst>
              <a:ext uri="{FF2B5EF4-FFF2-40B4-BE49-F238E27FC236}">
                <a16:creationId xmlns:a16="http://schemas.microsoft.com/office/drawing/2014/main" id="{9CC2F2F5-A072-4B08-2138-B64F8C07FB77}"/>
              </a:ext>
            </a:extLst>
          </p:cNvPr>
          <p:cNvSpPr>
            <a:spLocks noGrp="1"/>
          </p:cNvSpPr>
          <p:nvPr>
            <p:ph idx="1"/>
          </p:nvPr>
        </p:nvSpPr>
        <p:spPr/>
        <p:txBody>
          <a:bodyPr/>
          <a:lstStyle/>
          <a:p>
            <a:r>
              <a:rPr lang="en-US" dirty="0"/>
              <a:t>Go to the ERS website </a:t>
            </a:r>
            <a:r>
              <a:rPr lang="en-US" dirty="0">
                <a:hlinkClick r:id="rId2"/>
              </a:rPr>
              <a:t>http://ers.texas.gov/</a:t>
            </a:r>
            <a:endParaRPr lang="en-US" dirty="0"/>
          </a:p>
          <a:p>
            <a:r>
              <a:rPr lang="en-US" dirty="0"/>
              <a:t>Click on My Account Login &gt; Proceed to Login &gt; Register</a:t>
            </a:r>
          </a:p>
          <a:p>
            <a:pPr lvl="1"/>
            <a:r>
              <a:rPr lang="en-US" dirty="0"/>
              <a:t>If you had an ERS account before, then you would not register, your username and password would still be the same. Click on “Forgot Username” or “Forgot Password” if you do not remember them</a:t>
            </a:r>
          </a:p>
          <a:p>
            <a:r>
              <a:rPr lang="en-US" dirty="0"/>
              <a:t>Enter your contact info</a:t>
            </a:r>
          </a:p>
          <a:p>
            <a:pPr lvl="1"/>
            <a:r>
              <a:rPr lang="en-US" dirty="0"/>
              <a:t>If an error occurs, please reach out to the benefits team</a:t>
            </a:r>
          </a:p>
          <a:p>
            <a:r>
              <a:rPr lang="en-US" dirty="0"/>
              <a:t>Once logged in, click on “</a:t>
            </a:r>
            <a:r>
              <a:rPr lang="en-US" u="sng" dirty="0"/>
              <a:t>Post-Hire Change</a:t>
            </a:r>
            <a:r>
              <a:rPr lang="en-US" dirty="0"/>
              <a:t>” to elect your benefits and do your tobacco certification at the same time</a:t>
            </a:r>
          </a:p>
        </p:txBody>
      </p:sp>
    </p:spTree>
    <p:extLst>
      <p:ext uri="{BB962C8B-B14F-4D97-AF65-F5344CB8AC3E}">
        <p14:creationId xmlns:p14="http://schemas.microsoft.com/office/powerpoint/2010/main" val="10068885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028FB-91EA-AC64-B931-84EC4CE9F66D}"/>
              </a:ext>
            </a:extLst>
          </p:cNvPr>
          <p:cNvSpPr>
            <a:spLocks noGrp="1"/>
          </p:cNvSpPr>
          <p:nvPr>
            <p:ph type="title"/>
          </p:nvPr>
        </p:nvSpPr>
        <p:spPr/>
        <p:txBody>
          <a:bodyPr/>
          <a:lstStyle/>
          <a:p>
            <a:r>
              <a:rPr lang="en-US" dirty="0"/>
              <a:t>TWU Pioneer Extra Benefits</a:t>
            </a:r>
          </a:p>
        </p:txBody>
      </p:sp>
      <p:sp>
        <p:nvSpPr>
          <p:cNvPr id="3" name="Content Placeholder 2">
            <a:extLst>
              <a:ext uri="{FF2B5EF4-FFF2-40B4-BE49-F238E27FC236}">
                <a16:creationId xmlns:a16="http://schemas.microsoft.com/office/drawing/2014/main" id="{5C49C671-C0AF-7818-1195-C2C24E4A071E}"/>
              </a:ext>
            </a:extLst>
          </p:cNvPr>
          <p:cNvSpPr>
            <a:spLocks noGrp="1"/>
          </p:cNvSpPr>
          <p:nvPr>
            <p:ph idx="1"/>
          </p:nvPr>
        </p:nvSpPr>
        <p:spPr/>
        <p:txBody>
          <a:bodyPr>
            <a:normAutofit lnSpcReduction="10000"/>
          </a:bodyPr>
          <a:lstStyle/>
          <a:p>
            <a:r>
              <a:rPr lang="en-US" dirty="0"/>
              <a:t>Supplemental Medical Benefits</a:t>
            </a:r>
          </a:p>
          <a:p>
            <a:r>
              <a:rPr lang="en-US" dirty="0" err="1"/>
              <a:t>LegalEASE</a:t>
            </a:r>
            <a:endParaRPr lang="en-US" dirty="0"/>
          </a:p>
          <a:p>
            <a:r>
              <a:rPr lang="en-US" dirty="0"/>
              <a:t>Auto/Home Insurance</a:t>
            </a:r>
          </a:p>
          <a:p>
            <a:r>
              <a:rPr lang="en-US" dirty="0"/>
              <a:t>Identity Theft Protection</a:t>
            </a:r>
          </a:p>
          <a:p>
            <a:r>
              <a:rPr lang="en-US" dirty="0"/>
              <a:t>Personal Loan Program</a:t>
            </a:r>
          </a:p>
          <a:p>
            <a:r>
              <a:rPr lang="en-US" dirty="0"/>
              <a:t>Pet Health Insurance</a:t>
            </a:r>
          </a:p>
          <a:p>
            <a:r>
              <a:rPr lang="en-US" dirty="0"/>
              <a:t>Purchase Financing</a:t>
            </a:r>
          </a:p>
          <a:p>
            <a:r>
              <a:rPr lang="en-US" dirty="0"/>
              <a:t>Student Loan Financing</a:t>
            </a:r>
          </a:p>
          <a:p>
            <a:r>
              <a:rPr lang="en-US" dirty="0"/>
              <a:t>Administered by </a:t>
            </a:r>
            <a:r>
              <a:rPr lang="en-US" dirty="0" err="1"/>
              <a:t>Corestream</a:t>
            </a:r>
            <a:r>
              <a:rPr lang="en-US" dirty="0"/>
              <a:t> - </a:t>
            </a:r>
            <a:r>
              <a:rPr lang="en-US" dirty="0">
                <a:hlinkClick r:id="rId2"/>
              </a:rPr>
              <a:t>twu.corestream.com/home</a:t>
            </a:r>
            <a:endParaRPr lang="en-US" dirty="0"/>
          </a:p>
        </p:txBody>
      </p:sp>
      <p:pic>
        <p:nvPicPr>
          <p:cNvPr id="4098" name="Picture 2">
            <a:extLst>
              <a:ext uri="{FF2B5EF4-FFF2-40B4-BE49-F238E27FC236}">
                <a16:creationId xmlns:a16="http://schemas.microsoft.com/office/drawing/2014/main" id="{607B5F56-DBD8-54F6-02B0-DF8C90622B1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60732" y="3120991"/>
            <a:ext cx="6096000" cy="12557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8559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C0410-1DFC-B76C-019B-875FB7081A0C}"/>
              </a:ext>
            </a:extLst>
          </p:cNvPr>
          <p:cNvSpPr>
            <a:spLocks noGrp="1"/>
          </p:cNvSpPr>
          <p:nvPr>
            <p:ph type="title"/>
          </p:nvPr>
        </p:nvSpPr>
        <p:spPr/>
        <p:txBody>
          <a:bodyPr/>
          <a:lstStyle/>
          <a:p>
            <a:r>
              <a:rPr lang="en-US" dirty="0"/>
              <a:t>Teacher Retirement System of Texas (TRS)</a:t>
            </a:r>
          </a:p>
        </p:txBody>
      </p:sp>
      <p:sp>
        <p:nvSpPr>
          <p:cNvPr id="3" name="Content Placeholder 2">
            <a:extLst>
              <a:ext uri="{FF2B5EF4-FFF2-40B4-BE49-F238E27FC236}">
                <a16:creationId xmlns:a16="http://schemas.microsoft.com/office/drawing/2014/main" id="{1456B5B6-0857-01C4-2E92-89670020A99B}"/>
              </a:ext>
            </a:extLst>
          </p:cNvPr>
          <p:cNvSpPr>
            <a:spLocks noGrp="1"/>
          </p:cNvSpPr>
          <p:nvPr>
            <p:ph idx="1"/>
          </p:nvPr>
        </p:nvSpPr>
        <p:spPr/>
        <p:txBody>
          <a:bodyPr>
            <a:normAutofit/>
          </a:bodyPr>
          <a:lstStyle/>
          <a:p>
            <a:r>
              <a:rPr lang="en-US" dirty="0"/>
              <a:t>TRS is a pension plan and is mandatory for all benefits-eligible staff</a:t>
            </a:r>
          </a:p>
          <a:p>
            <a:r>
              <a:rPr lang="en-US" dirty="0"/>
              <a:t>You contribute 8.25% of your gross salary and TWU matches the 8.25%</a:t>
            </a:r>
          </a:p>
          <a:p>
            <a:pPr lvl="1"/>
            <a:r>
              <a:rPr lang="en-US" dirty="0"/>
              <a:t>Social security is also deducted</a:t>
            </a:r>
          </a:p>
          <a:p>
            <a:r>
              <a:rPr lang="en-US" dirty="0"/>
              <a:t>Introduction and information regarding establishing your account can be found on the TRS website</a:t>
            </a:r>
          </a:p>
          <a:p>
            <a:pPr lvl="1"/>
            <a:r>
              <a:rPr lang="en-US" dirty="0">
                <a:hlinkClick r:id="rId2"/>
              </a:rPr>
              <a:t>https://www.trs.texas.gov/learning-resources/videos/pension-education-resources</a:t>
            </a:r>
            <a:r>
              <a:rPr lang="en-US" dirty="0"/>
              <a:t> </a:t>
            </a:r>
          </a:p>
          <a:p>
            <a:pPr lvl="1"/>
            <a:r>
              <a:rPr lang="en-US" dirty="0"/>
              <a:t>You can also reach out to a TRS counselor at 1-800-223-8778 </a:t>
            </a:r>
          </a:p>
          <a:p>
            <a:r>
              <a:rPr lang="en-US" dirty="0"/>
              <a:t>A packet including a beneficiary form will be mailed to your home directly from TRS</a:t>
            </a:r>
          </a:p>
        </p:txBody>
      </p:sp>
    </p:spTree>
    <p:extLst>
      <p:ext uri="{BB962C8B-B14F-4D97-AF65-F5344CB8AC3E}">
        <p14:creationId xmlns:p14="http://schemas.microsoft.com/office/powerpoint/2010/main" val="1034092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E6569-5C35-F28A-B992-D7F31056DA44}"/>
              </a:ext>
            </a:extLst>
          </p:cNvPr>
          <p:cNvSpPr>
            <a:spLocks noGrp="1"/>
          </p:cNvSpPr>
          <p:nvPr>
            <p:ph type="title"/>
          </p:nvPr>
        </p:nvSpPr>
        <p:spPr/>
        <p:txBody>
          <a:bodyPr/>
          <a:lstStyle/>
          <a:p>
            <a:r>
              <a:rPr lang="en-US" dirty="0"/>
              <a:t>Optional Retirement Program (ORP)</a:t>
            </a:r>
          </a:p>
        </p:txBody>
      </p:sp>
      <p:sp>
        <p:nvSpPr>
          <p:cNvPr id="3" name="Content Placeholder 2">
            <a:extLst>
              <a:ext uri="{FF2B5EF4-FFF2-40B4-BE49-F238E27FC236}">
                <a16:creationId xmlns:a16="http://schemas.microsoft.com/office/drawing/2014/main" id="{42CD66A5-6D17-BCB9-68A1-8C3FE37D0849}"/>
              </a:ext>
            </a:extLst>
          </p:cNvPr>
          <p:cNvSpPr>
            <a:spLocks noGrp="1"/>
          </p:cNvSpPr>
          <p:nvPr>
            <p:ph idx="1"/>
          </p:nvPr>
        </p:nvSpPr>
        <p:spPr>
          <a:xfrm>
            <a:off x="1143000" y="2057399"/>
            <a:ext cx="9872871" cy="4531407"/>
          </a:xfrm>
        </p:spPr>
        <p:txBody>
          <a:bodyPr>
            <a:normAutofit lnSpcReduction="10000"/>
          </a:bodyPr>
          <a:lstStyle/>
          <a:p>
            <a:r>
              <a:rPr lang="en-US" dirty="0"/>
              <a:t>ORP is a retirement plan that full-time faculty can enroll in as an </a:t>
            </a:r>
            <a:r>
              <a:rPr lang="en-US" b="1" i="1" u="sng" dirty="0"/>
              <a:t>alternative to TRS</a:t>
            </a:r>
          </a:p>
          <a:p>
            <a:pPr lvl="1"/>
            <a:r>
              <a:rPr lang="en-US" dirty="0"/>
              <a:t>It is similar to a 401(k)</a:t>
            </a:r>
          </a:p>
          <a:p>
            <a:r>
              <a:rPr lang="en-US" dirty="0"/>
              <a:t>You contribute 6.65% of your gross salary and TWU contributes 6.6%</a:t>
            </a:r>
            <a:endParaRPr lang="en-US" b="1" i="1" u="sng" dirty="0"/>
          </a:p>
          <a:p>
            <a:r>
              <a:rPr lang="en-US" dirty="0"/>
              <a:t>You have 90 days from your date of hire in an ORP-eligible position to make a one-time irrevocable election of ORP in lieu of TRS</a:t>
            </a:r>
          </a:p>
          <a:p>
            <a:r>
              <a:rPr lang="en-US" dirty="0"/>
              <a:t>If you do not sign up for ORP, you will stay in TRS for the remainder of your benefits-eligible career in Texas public higher education and will never be eligible for ORP again</a:t>
            </a:r>
          </a:p>
          <a:p>
            <a:r>
              <a:rPr lang="en-US" dirty="0"/>
              <a:t>TRS and ORP are suitable to different individual needs, so the decision should be made very carefully after considering your personal circumstances because your retirement program choice </a:t>
            </a:r>
            <a:r>
              <a:rPr lang="en-US" b="1" i="1" u="sng" dirty="0"/>
              <a:t>cannot be changed</a:t>
            </a:r>
          </a:p>
          <a:p>
            <a:endParaRPr lang="en-US" dirty="0"/>
          </a:p>
          <a:p>
            <a:endParaRPr lang="en-US" dirty="0"/>
          </a:p>
        </p:txBody>
      </p:sp>
    </p:spTree>
    <p:extLst>
      <p:ext uri="{BB962C8B-B14F-4D97-AF65-F5344CB8AC3E}">
        <p14:creationId xmlns:p14="http://schemas.microsoft.com/office/powerpoint/2010/main" val="1370149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C4222-A092-0969-7BB0-AD8DE13DD04F}"/>
              </a:ext>
            </a:extLst>
          </p:cNvPr>
          <p:cNvSpPr>
            <a:spLocks noGrp="1"/>
          </p:cNvSpPr>
          <p:nvPr>
            <p:ph type="title"/>
          </p:nvPr>
        </p:nvSpPr>
        <p:spPr/>
        <p:txBody>
          <a:bodyPr/>
          <a:lstStyle/>
          <a:p>
            <a:r>
              <a:rPr lang="en-US" dirty="0"/>
              <a:t>403(b) and 457 Retirement Plans</a:t>
            </a:r>
          </a:p>
        </p:txBody>
      </p:sp>
      <p:sp>
        <p:nvSpPr>
          <p:cNvPr id="3" name="Content Placeholder 2">
            <a:extLst>
              <a:ext uri="{FF2B5EF4-FFF2-40B4-BE49-F238E27FC236}">
                <a16:creationId xmlns:a16="http://schemas.microsoft.com/office/drawing/2014/main" id="{A12A4610-AD88-94B9-6999-AA0982F10A47}"/>
              </a:ext>
            </a:extLst>
          </p:cNvPr>
          <p:cNvSpPr>
            <a:spLocks noGrp="1"/>
          </p:cNvSpPr>
          <p:nvPr>
            <p:ph idx="1"/>
          </p:nvPr>
        </p:nvSpPr>
        <p:spPr>
          <a:xfrm>
            <a:off x="1143000" y="2057400"/>
            <a:ext cx="9872871" cy="4599774"/>
          </a:xfrm>
        </p:spPr>
        <p:txBody>
          <a:bodyPr>
            <a:normAutofit lnSpcReduction="10000"/>
          </a:bodyPr>
          <a:lstStyle/>
          <a:p>
            <a:r>
              <a:rPr lang="en-US" dirty="0"/>
              <a:t>Both plans take a portion of money from your monthly paycheck and saves it for your retirement nest egg</a:t>
            </a:r>
          </a:p>
          <a:p>
            <a:r>
              <a:rPr lang="en-US" dirty="0"/>
              <a:t>All employees are eligible to contribute to a 403(b)</a:t>
            </a:r>
          </a:p>
          <a:p>
            <a:r>
              <a:rPr lang="en-US" dirty="0"/>
              <a:t>Only benefits eligible employees can contribute to a 457</a:t>
            </a:r>
          </a:p>
          <a:p>
            <a:r>
              <a:rPr lang="en-US" dirty="0"/>
              <a:t>No waiting period or deadline to enroll</a:t>
            </a:r>
          </a:p>
          <a:p>
            <a:r>
              <a:rPr lang="en-US" dirty="0"/>
              <a:t>You can update your elections anytime throughout the year. All updates are effective the first of the month following the election date</a:t>
            </a:r>
          </a:p>
          <a:p>
            <a:r>
              <a:rPr lang="en-US" dirty="0"/>
              <a:t>Minimum contribution amount of $20 a month</a:t>
            </a:r>
          </a:p>
          <a:p>
            <a:r>
              <a:rPr lang="en-US" dirty="0"/>
              <a:t>Contribution limit for 2026 is $24,500</a:t>
            </a:r>
          </a:p>
          <a:p>
            <a:pPr lvl="1"/>
            <a:r>
              <a:rPr lang="en-US" dirty="0"/>
              <a:t>Employees that are 50 years old and over can contribute an additional $8,000 in catch-up contributions</a:t>
            </a:r>
          </a:p>
          <a:p>
            <a:r>
              <a:rPr lang="en-US" dirty="0"/>
              <a:t>No employer matching</a:t>
            </a:r>
          </a:p>
          <a:p>
            <a:pPr lvl="1"/>
            <a:endParaRPr lang="en-US" dirty="0"/>
          </a:p>
        </p:txBody>
      </p:sp>
      <p:pic>
        <p:nvPicPr>
          <p:cNvPr id="7170" name="Picture 2" descr="Piggy Bank With 403 Retirement Account Written On The Side Stock  Illustration - Download Image Now - iStock">
            <a:extLst>
              <a:ext uri="{FF2B5EF4-FFF2-40B4-BE49-F238E27FC236}">
                <a16:creationId xmlns:a16="http://schemas.microsoft.com/office/drawing/2014/main" id="{98CBA945-A623-CEA2-265D-E4999F2A6F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554" t="5961" r="19652" b="10238"/>
          <a:stretch/>
        </p:blipFill>
        <p:spPr bwMode="auto">
          <a:xfrm>
            <a:off x="9784935" y="260964"/>
            <a:ext cx="1631074" cy="1796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7970431"/>
      </p:ext>
    </p:extLst>
  </p:cSld>
  <p:clrMapOvr>
    <a:masterClrMapping/>
  </p:clrMapOvr>
</p:sld>
</file>

<file path=ppt/theme/theme1.xml><?xml version="1.0" encoding="utf-8"?>
<a:theme xmlns:a="http://schemas.openxmlformats.org/drawingml/2006/main" name="Basis">
  <a:themeElements>
    <a:clrScheme name="Custom 1">
      <a:dk1>
        <a:sysClr val="windowText" lastClr="000000"/>
      </a:dk1>
      <a:lt1>
        <a:sysClr val="window" lastClr="FFFFFF"/>
      </a:lt1>
      <a:dk2>
        <a:srgbClr val="323232"/>
      </a:dk2>
      <a:lt2>
        <a:srgbClr val="E5C243"/>
      </a:lt2>
      <a:accent1>
        <a:srgbClr val="87293B"/>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TM03457444[[fn=Basis]]</Template>
  <TotalTime>2300</TotalTime>
  <Words>1234</Words>
  <Application>Microsoft Office PowerPoint</Application>
  <PresentationFormat>Widescreen</PresentationFormat>
  <Paragraphs>133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Corbel</vt:lpstr>
      <vt:lpstr>Trebuchet MS</vt:lpstr>
      <vt:lpstr>Basis</vt:lpstr>
      <vt:lpstr>TWU New Faculty orientation – Benefits </vt:lpstr>
      <vt:lpstr>Health Insurance</vt:lpstr>
      <vt:lpstr>Optional Insurances</vt:lpstr>
      <vt:lpstr>Evidence of Insurability and Dependent Eligibility Audit</vt:lpstr>
      <vt:lpstr>How to Enroll in Insurance</vt:lpstr>
      <vt:lpstr>TWU Pioneer Extra Benefits</vt:lpstr>
      <vt:lpstr>Teacher Retirement System of Texas (TRS)</vt:lpstr>
      <vt:lpstr>Optional Retirement Program (ORP)</vt:lpstr>
      <vt:lpstr>403(b) and 457 Retirement Plans</vt:lpstr>
      <vt:lpstr>How to Enroll in a 403(b) or 457</vt:lpstr>
      <vt:lpstr>Alliance Work Partners</vt:lpstr>
      <vt:lpstr>Additional Services</vt:lpstr>
      <vt:lpstr>Required Action and Deadlines</vt:lpstr>
      <vt:lpstr>Required Benefit Forms</vt:lpstr>
      <vt:lpstr>Important Contact Info &amp; Websites</vt:lpstr>
      <vt:lpstr>New Employee Guide to Benefits</vt:lpstr>
    </vt:vector>
  </TitlesOfParts>
  <Company>Texas Woman's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SHRM Study</dc:title>
  <dc:creator>Rogish, Paul</dc:creator>
  <cp:lastModifiedBy>Walker, Lori</cp:lastModifiedBy>
  <cp:revision>58</cp:revision>
  <cp:lastPrinted>2025-05-29T20:08:16Z</cp:lastPrinted>
  <dcterms:created xsi:type="dcterms:W3CDTF">2024-12-19T15:15:13Z</dcterms:created>
  <dcterms:modified xsi:type="dcterms:W3CDTF">2026-08-17T21:52:30Z</dcterms:modified>
</cp:coreProperties>
</file>