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3"/>
    <p:restoredTop sz="86438"/>
  </p:normalViewPr>
  <p:slideViewPr>
    <p:cSldViewPr snapToGrid="0" snapToObjects="1">
      <p:cViewPr varScale="1">
        <p:scale>
          <a:sx n="83" d="100"/>
          <a:sy n="83" d="100"/>
        </p:scale>
        <p:origin x="240" y="7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Ever compensated</c:v>
                </c:pt>
              </c:strCache>
            </c:strRef>
          </c:tx>
          <c:spPr>
            <a:solidFill>
              <a:srgbClr val="7A2231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Health Sciences</c:v>
                </c:pt>
                <c:pt idx="1">
                  <c:v>Arts &amp; Sciences</c:v>
                </c:pt>
                <c:pt idx="2">
                  <c:v>COPE</c:v>
                </c:pt>
                <c:pt idx="3">
                  <c:v>Nursing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15.2</c:v>
                </c:pt>
                <c:pt idx="1">
                  <c:v>27.6</c:v>
                </c:pt>
                <c:pt idx="2">
                  <c:v>30.8</c:v>
                </c:pt>
                <c:pt idx="3">
                  <c:v>31.8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3-904A-BD48-6E9F2C8BB6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5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0"/>
        </c:scaling>
        <c:delete val="0"/>
        <c:axPos val="b"/>
        <c:majorGridlines>
          <c:spPr>
            <a:ln w="12700" cap="flat">
              <a:solidFill>
                <a:srgbClr val="E4E7E9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0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receiving a release</c:v>
                </c:pt>
              </c:strCache>
            </c:strRef>
          </c:tx>
          <c:spPr>
            <a:solidFill>
              <a:srgbClr val="44515C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Administrative role</c:v>
                </c:pt>
                <c:pt idx="1">
                  <c:v>Research or creative activity</c:v>
                </c:pt>
                <c:pt idx="2">
                  <c:v>Grant or sponsored project</c:v>
                </c:pt>
                <c:pt idx="3">
                  <c:v>Other institutional service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28.5</c:v>
                </c:pt>
                <c:pt idx="1">
                  <c:v>11.4</c:v>
                </c:pt>
                <c:pt idx="2">
                  <c:v>8.4</c:v>
                </c:pt>
                <c:pt idx="3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F3-CB4E-B21F-E493C4124C2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5"/>
        </c:scaling>
        <c:delete val="0"/>
        <c:axPos val="b"/>
        <c:majorGridlines>
          <c:spPr>
            <a:ln w="12700" cap="flat">
              <a:solidFill>
                <a:srgbClr val="E4E7E9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0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Receives research workload credit</c:v>
                </c:pt>
              </c:strCache>
            </c:strRef>
          </c:tx>
          <c:spPr>
            <a:solidFill>
              <a:srgbClr val="7A2231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COPE</c:v>
                </c:pt>
                <c:pt idx="1">
                  <c:v>Business</c:v>
                </c:pt>
                <c:pt idx="2">
                  <c:v>Arts &amp; Sciences</c:v>
                </c:pt>
                <c:pt idx="3">
                  <c:v>Nursing</c:v>
                </c:pt>
                <c:pt idx="4">
                  <c:v>Health Sciences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7.3</c:v>
                </c:pt>
                <c:pt idx="1">
                  <c:v>15.4</c:v>
                </c:pt>
                <c:pt idx="2">
                  <c:v>17.899999999999999</c:v>
                </c:pt>
                <c:pt idx="3">
                  <c:v>23.1</c:v>
                </c:pt>
                <c:pt idx="4">
                  <c:v>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B3-3645-92F9-965355E11F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0"/>
        </c:scaling>
        <c:delete val="0"/>
        <c:axPos val="b"/>
        <c:majorGridlines>
          <c:spPr>
            <a:ln w="12700" cap="flat">
              <a:solidFill>
                <a:srgbClr val="E4E7E9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0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44515C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Say the policy is accurate</c:v>
                </c:pt>
              </c:strCache>
            </c:strRef>
          </c:tx>
          <c:spPr>
            <a:solidFill>
              <a:srgbClr val="44515C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11E-084D-8881-F60191A2CCFB}"/>
              </c:ext>
            </c:extLst>
          </c:dPt>
          <c:dPt>
            <c:idx val="1"/>
            <c:invertIfNegative val="0"/>
            <c:bubble3D val="0"/>
            <c:spPr>
              <a:solidFill>
                <a:srgbClr val="7A223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11E-084D-8881-F60191A2CCF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F11E-084D-8881-F60191A2CCFB}"/>
              </c:ext>
            </c:extLst>
          </c:dPt>
          <c:dPt>
            <c:idx val="3"/>
            <c:invertIfNegative val="0"/>
            <c:bubble3D val="0"/>
            <c:spPr>
              <a:solidFill>
                <a:srgbClr val="7A223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F11E-084D-8881-F60191A2CCFB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Receives research credit</c:v>
                </c:pt>
                <c:pt idx="1">
                  <c:v>Receives none</c:v>
                </c:pt>
                <c:pt idx="2">
                  <c:v>Never carried overload</c:v>
                </c:pt>
                <c:pt idx="3">
                  <c:v>Has carried overload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39.1</c:v>
                </c:pt>
                <c:pt idx="1">
                  <c:v>10.6</c:v>
                </c:pt>
                <c:pt idx="2">
                  <c:v>62</c:v>
                </c:pt>
                <c:pt idx="3">
                  <c:v>28.6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1E-084D-8881-F60191A2CCF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0"/>
        </c:scaling>
        <c:delete val="0"/>
        <c:axPos val="b"/>
        <c:majorGridlines>
          <c:spPr>
            <a:ln w="12700" cap="flat">
              <a:solidFill>
                <a:srgbClr val="E4E7E9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0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Expect negative impact</c:v>
                </c:pt>
              </c:strCache>
            </c:strRef>
          </c:tx>
          <c:spPr>
            <a:solidFill>
              <a:srgbClr val="7A2231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5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COPE</c:v>
                </c:pt>
                <c:pt idx="1">
                  <c:v>Nursing</c:v>
                </c:pt>
                <c:pt idx="2">
                  <c:v>Health Sciences</c:v>
                </c:pt>
                <c:pt idx="3">
                  <c:v>Arts &amp; Sciences</c:v>
                </c:pt>
                <c:pt idx="4">
                  <c:v>Business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78.7</c:v>
                </c:pt>
                <c:pt idx="1">
                  <c:v>71</c:v>
                </c:pt>
                <c:pt idx="2">
                  <c:v>71</c:v>
                </c:pt>
                <c:pt idx="3">
                  <c:v>70.3</c:v>
                </c:pt>
                <c:pt idx="4">
                  <c:v>58.8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29-8E44-B29C-B44E430846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90"/>
        </c:scaling>
        <c:delete val="0"/>
        <c:axPos val="b"/>
        <c:majorGridlines>
          <c:spPr>
            <a:ln w="12700" cap="flat">
              <a:solidFill>
                <a:srgbClr val="E4E7E9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0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Undergraduate minimum of 17</c:v>
                </c:pt>
              </c:strCache>
            </c:strRef>
          </c:tx>
          <c:spPr>
            <a:solidFill>
              <a:srgbClr val="44515C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Arts &amp; Sciences</c:v>
                </c:pt>
                <c:pt idx="1">
                  <c:v>COPE</c:v>
                </c:pt>
                <c:pt idx="2">
                  <c:v>Health Sciences</c:v>
                </c:pt>
                <c:pt idx="3">
                  <c:v>Nursing</c:v>
                </c:pt>
                <c:pt idx="4">
                  <c:v>Business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66.400000000000006</c:v>
                </c:pt>
                <c:pt idx="1">
                  <c:v>26.1</c:v>
                </c:pt>
                <c:pt idx="2">
                  <c:v>23.2</c:v>
                </c:pt>
                <c:pt idx="3">
                  <c:v>26.4</c:v>
                </c:pt>
                <c:pt idx="4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8F-614C-84F4-61A0F243BC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Graduate minimum of 12</c:v>
                </c:pt>
              </c:strCache>
            </c:strRef>
          </c:tx>
          <c:spPr>
            <a:solidFill>
              <a:srgbClr val="7A2231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Arts &amp; Sciences</c:v>
                </c:pt>
                <c:pt idx="1">
                  <c:v>COPE</c:v>
                </c:pt>
                <c:pt idx="2">
                  <c:v>Health Sciences</c:v>
                </c:pt>
                <c:pt idx="3">
                  <c:v>Nursing</c:v>
                </c:pt>
                <c:pt idx="4">
                  <c:v>Business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66.099999999999994</c:v>
                </c:pt>
                <c:pt idx="1">
                  <c:v>60</c:v>
                </c:pt>
                <c:pt idx="2">
                  <c:v>50</c:v>
                </c:pt>
                <c:pt idx="3">
                  <c:v>29.2</c:v>
                </c:pt>
                <c:pt idx="4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8F-614C-84F4-61A0F243BC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"/>
        </c:scaling>
        <c:delete val="0"/>
        <c:axPos val="b"/>
        <c:majorGridlines>
          <c:spPr>
            <a:ln w="12700" cap="flat">
              <a:solidFill>
                <a:srgbClr val="E4E7E9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0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44515C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667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 fielded April 16-30, 2026, ahead of the AY 2026-27 review of URP 02.305. Instrument designed by Faculty Senate officers with the Hanover Group. This deck reports four findings: overload prevalence and compensation, workload credit for research, enrollment caps, and minimum course enrollments.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Response rate is high for a faculty survey, which limits the usual self-selection objection.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12-15 band is where the overload happens and where compensation almost never follows. This is the single most actionable number in the survey: 151 named respondents.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Health Sciences is roughly half the rate of Nursing. Rank gradient runs the opposite direction from seniority.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Independent confirmation: 70% of faculty who received a research release report research workload credit, against 10% of those who did not. The two measures agree.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independently worded questions produce the same ranking and the same outlier, which is strong internal validation. The underlying relationship still replicates within colleges: faculty who receive research credit are more likely to say the policy describes them in every college where the sample supports a test, significant in Arts and Sciences, Health Sciences, and Nursing. The mechanism is universal; the input is not. Note also that Health Sciences awards research credit at the highest rate and compensates overload at the lowest rate, 15%. These are separate discretionary levers, exercised independently, with no policy language governing either.</a:t>
            </a:r>
          </a:p>
          <a:p>
            <a:endParaRPr lang="en-US" dirty="0"/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Teaching a full 12 work units while also being expected to conduct scholarship and service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Heavy laboratory teaching loads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 and service expectations occurring “on top of” assigned teaching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Scholarship continuing without being reflected in workload reports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Reduced time and capacity for publishing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Difficulty balancing administrative duties, teaching, service, and scholarship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that ties the deck together. The overload finding and the research-credit finding are two views of the same mechanism.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universality is the point. Opposition runs 59% to 79% with no significant difference among colleges.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class-size proposals separate. Bundling them lets a skeptic answer the weakest item and appear to have answered all three.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226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1965960"/>
            <a:ext cx="9601200" cy="8686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Workload Survey Results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288036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9C0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 experience with URP 02.305, Faculty Workloads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685800" y="5394959"/>
            <a:ext cx="9601200" cy="766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B94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Wouter van Erve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8B949B"/>
                </a:solidFill>
                <a:latin typeface="Arial" pitchFamily="34" charset="0"/>
                <a:cs typeface="Arial" pitchFamily="34" charset="-120"/>
              </a:rPr>
              <a:t>Faculty Senate Executive Committee Retreat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8B949B"/>
                </a:solidFill>
                <a:latin typeface="Arial" pitchFamily="34" charset="0"/>
                <a:cs typeface="Arial" pitchFamily="34" charset="-120"/>
              </a:rPr>
              <a:t>July 31, 2026</a:t>
            </a:r>
            <a:endParaRPr lang="en-US" sz="13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0" y="1965960"/>
            <a:ext cx="2359152" cy="1783080"/>
          </a:xfrm>
          <a:prstGeom prst="roundRect">
            <a:avLst>
              <a:gd name="adj" fmla="val 3077"/>
            </a:avLst>
          </a:prstGeom>
          <a:solidFill>
            <a:srgbClr val="7A2231"/>
          </a:solidFill>
          <a:ln w="12700">
            <a:solidFill>
              <a:srgbClr val="7A223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308592" y="2148840"/>
            <a:ext cx="2011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353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9308592" y="292608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0D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0DD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61.2% of full-time faculty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411480"/>
            <a:ext cx="10817352" cy="5669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About the survey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996696"/>
            <a:ext cx="10817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Fielded April 16-30, 2026, ahead of the AY 2026-27 review of URP 02.305</a:t>
            </a:r>
            <a:endParaRPr lang="en-US" sz="1400" dirty="0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00200"/>
            <a:ext cx="2148840" cy="1371600"/>
          </a:xfrm>
          <a:prstGeom prst="roundRect">
            <a:avLst>
              <a:gd name="adj" fmla="val 4000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50392" y="1746504"/>
            <a:ext cx="18196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539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50392" y="2377440"/>
            <a:ext cx="181965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full-time faculty at TWU</a:t>
            </a:r>
            <a:endParaRPr lang="en-US" sz="1200" dirty="0"/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1528" y="1600200"/>
            <a:ext cx="2148840" cy="1371600"/>
          </a:xfrm>
          <a:prstGeom prst="roundRect">
            <a:avLst>
              <a:gd name="adj" fmla="val 4000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46120" y="1746504"/>
            <a:ext cx="18196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246120" y="2377440"/>
            <a:ext cx="181965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full-time faculty responded</a:t>
            </a:r>
            <a:endParaRPr lang="en-US" sz="12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77256" y="1600200"/>
            <a:ext cx="2148840" cy="1371600"/>
          </a:xfrm>
          <a:prstGeom prst="roundRect">
            <a:avLst>
              <a:gd name="adj" fmla="val 4000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641848" y="1746504"/>
            <a:ext cx="18196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61.2%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5641848" y="2377440"/>
            <a:ext cx="1819656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rate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01000" y="1600200"/>
            <a:ext cx="3502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and purpose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001000" y="1965960"/>
            <a:ext cx="350215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 designed by Faculty Senate officers in cooperation with the Hanover Group.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353 total responses, including part-time faculty.</a:t>
            </a:r>
            <a:endParaRPr lang="en-US" sz="12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Purpose: identify pain points ahead of the policy revision process</a:t>
            </a:r>
            <a:endParaRPr lang="en-US" sz="1250" dirty="0"/>
          </a:p>
        </p:txBody>
      </p:sp>
      <p:sp>
        <p:nvSpPr>
          <p:cNvPr id="15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602736"/>
            <a:ext cx="10817352" cy="2404872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D6D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005840" y="3770960"/>
            <a:ext cx="10149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policy says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05840" y="4136720"/>
            <a:ext cx="10149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Twelve work units per fall and spring semester constitutes full-time employment. For research-active tenure-line faculty, that standard is typically met by teaching six to nine credit hours of organized classes plus research, scholarship, creative activity, or service at a level warranting three to six units.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1005840" y="505112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survey asked whether that description matches faculty experience. 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substantial share of respondents, it does not.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5800" y="63276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URP 02.305, Faculty Workloads; TWU Fact Sheet, Fall 2025.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411480"/>
            <a:ext cx="10817352" cy="5669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 Compensation No Man’s Land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996696"/>
            <a:ext cx="10817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Full-time employment consists of 12 workload units, but additional compensation is only triggered if faculty exceed 15 workload units. </a:t>
            </a:r>
            <a:endParaRPr lang="en-US" sz="1400" dirty="0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148840"/>
            <a:ext cx="10817352" cy="65836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148840"/>
            <a:ext cx="7211568" cy="658368"/>
          </a:xfrm>
          <a:prstGeom prst="rect">
            <a:avLst/>
          </a:prstGeom>
          <a:solidFill>
            <a:srgbClr val="44515C"/>
          </a:solidFill>
          <a:ln w="12700">
            <a:solidFill>
              <a:srgbClr val="4451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97368" y="2148840"/>
            <a:ext cx="1802892" cy="658368"/>
          </a:xfrm>
          <a:prstGeom prst="rect">
            <a:avLst/>
          </a:prstGeom>
          <a:solidFill>
            <a:srgbClr val="7A2231"/>
          </a:solidFill>
          <a:ln w="12700">
            <a:solidFill>
              <a:srgbClr val="7A223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2148840"/>
            <a:ext cx="68458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0-12 units: full-time workload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97368" y="2148840"/>
            <a:ext cx="18028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12-15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837420" y="2148840"/>
            <a:ext cx="15285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15+ units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897368" y="2898648"/>
            <a:ext cx="20432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79% of faculty here report no compensation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00742" y="2898648"/>
            <a:ext cx="150241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Overload compensation begins</a:t>
            </a:r>
            <a:endParaRPr lang="en-US" sz="1100" dirty="0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3456432"/>
            <a:ext cx="3429000" cy="1463040"/>
          </a:xfrm>
          <a:prstGeom prst="roundRect">
            <a:avLst>
              <a:gd name="adj" fmla="val 3750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50392" y="3602736"/>
            <a:ext cx="30998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850392" y="4279392"/>
            <a:ext cx="3099816" cy="61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respondents report that they have been assigned more than twelve units.</a:t>
            </a:r>
            <a:endParaRPr lang="en-US" sz="1200" dirty="0"/>
          </a:p>
        </p:txBody>
      </p:sp>
      <p:sp>
        <p:nvSpPr>
          <p:cNvPr id="15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9976" y="3456432"/>
            <a:ext cx="3429000" cy="1463040"/>
          </a:xfrm>
          <a:prstGeom prst="roundRect">
            <a:avLst>
              <a:gd name="adj" fmla="val 3750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44568" y="3602736"/>
            <a:ext cx="30998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79%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4544568" y="4279392"/>
            <a:ext cx="3099816" cy="61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those carrying 12-15 units received no compensation and no future course reductions.</a:t>
            </a:r>
            <a:endParaRPr lang="en-US" sz="1200" dirty="0"/>
          </a:p>
        </p:txBody>
      </p:sp>
      <p:sp>
        <p:nvSpPr>
          <p:cNvPr id="18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74152" y="3456432"/>
            <a:ext cx="3429000" cy="1463040"/>
          </a:xfrm>
          <a:prstGeom prst="roundRect">
            <a:avLst>
              <a:gd name="adj" fmla="val 3750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38744" y="3602736"/>
            <a:ext cx="30998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8238744" y="4279392"/>
            <a:ext cx="3099816" cy="61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 report carrying 12-15 units with nothing in return.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85800" y="5074920"/>
            <a:ext cx="10817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Compensation becomes more likely above 15 units: 31% of faculty at 15+ units report being compensated, against 21% in the 12-15 band. The 15-credit threshold works, but it sits above the range where most if not all overload actually occurs.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85800" y="63276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Q5.2 (n = 305); Q5.3 (n = 208 reporting specifics; 176 in the 12-15 band, 70 at 15+).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411480"/>
            <a:ext cx="10817352" cy="5669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Whether overload is paid depends on where you work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996696"/>
            <a:ext cx="10817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faculty reporting overload who were ever compensated or given a future reduction</a:t>
            </a:r>
            <a:endParaRPr lang="en-US" sz="1400" dirty="0"/>
          </a:p>
        </p:txBody>
      </p:sp>
      <p:graphicFrame>
        <p:nvGraphicFramePr>
          <p:cNvPr id="4" name="Chart 0" descr="Bar graph of faculty reporting overload by top departments in this order: Nursing, COPE, Arts &amp; Sciences, and Health Sciences"/>
          <p:cNvGraphicFramePr/>
          <p:nvPr>
            <p:extLst>
              <p:ext uri="{D42A27DB-BD31-4B8C-83A1-F6EECF244321}">
                <p14:modId xmlns:p14="http://schemas.microsoft.com/office/powerpoint/2010/main" val="99049595"/>
              </p:ext>
            </p:extLst>
          </p:nvPr>
        </p:nvGraphicFramePr>
        <p:xfrm>
          <a:off x="685800" y="1691640"/>
          <a:ext cx="6400800" cy="379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7452360" y="1783080"/>
            <a:ext cx="4050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rank</a:t>
            </a:r>
            <a:endParaRPr lang="en-US" sz="16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2360" y="2194560"/>
            <a:ext cx="4050792" cy="530352"/>
          </a:xfrm>
          <a:prstGeom prst="roundRect">
            <a:avLst>
              <a:gd name="adj" fmla="val 8621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35240" y="2194560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Lecturer / senior lecturer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0424160" y="2194560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700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2360" y="2852928"/>
            <a:ext cx="4050792" cy="530352"/>
          </a:xfrm>
          <a:prstGeom prst="roundRect">
            <a:avLst>
              <a:gd name="adj" fmla="val 8621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635240" y="2852928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/ practice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10424160" y="285292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</a:t>
            </a:r>
            <a:endParaRPr lang="en-US" sz="1700" dirty="0"/>
          </a:p>
        </p:txBody>
      </p:sp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2360" y="3511296"/>
            <a:ext cx="4050792" cy="530352"/>
          </a:xfrm>
          <a:prstGeom prst="roundRect">
            <a:avLst>
              <a:gd name="adj" fmla="val 8621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635240" y="3511296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Tenured or tenure-track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0424160" y="3511296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24%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7452360" y="4343400"/>
            <a:ext cx="40507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policy is ambivalent on overload. Written responses attribute the variation to that ambivalence/gap, which leaves the question to college and academic unit discretion.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685800" y="63276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Q5.3 among respondents reporting overload specifics. Business omitted (n = 5).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411480"/>
            <a:ext cx="10817352" cy="5669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Research is largely not accounted for in workload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996696"/>
            <a:ext cx="10817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Article 1(E)(1) reaches twelve units by crediting three to six for research, scholarship, or creative activity</a:t>
            </a:r>
            <a:endParaRPr lang="en-US" sz="1400" dirty="0"/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91640"/>
            <a:ext cx="3291840" cy="1554480"/>
          </a:xfrm>
          <a:prstGeom prst="roundRect">
            <a:avLst>
              <a:gd name="adj" fmla="val 3529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50392" y="1837944"/>
            <a:ext cx="29626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in 5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50392" y="2560320"/>
            <a:ext cx="2962656" cy="652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tenure-line respondents receive workload credit for research</a:t>
            </a:r>
            <a:endParaRPr lang="en-US" sz="1200" dirty="0"/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51960" y="1691640"/>
            <a:ext cx="3291840" cy="1554480"/>
          </a:xfrm>
          <a:prstGeom prst="roundRect">
            <a:avLst>
              <a:gd name="adj" fmla="val 3529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416552" y="1837944"/>
            <a:ext cx="29626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83%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4416552" y="2560320"/>
            <a:ext cx="2962656" cy="652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tenure-line faculty who say the policy misdescribes them receive no research credit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85800" y="356616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Course releases granted this semester</a:t>
            </a:r>
            <a:endParaRPr lang="en-US" sz="1500" dirty="0"/>
          </a:p>
        </p:txBody>
      </p:sp>
      <p:graphicFrame>
        <p:nvGraphicFramePr>
          <p:cNvPr id="11" name="Chart 0" descr="Bar graph of course releases granted ranked by administrative role, research/creative activity, grant or sponsored project, and other institutional service"/>
          <p:cNvGraphicFramePr/>
          <p:nvPr>
            <p:extLst>
              <p:ext uri="{D42A27DB-BD31-4B8C-83A1-F6EECF244321}">
                <p14:modId xmlns:p14="http://schemas.microsoft.com/office/powerpoint/2010/main" val="282298714"/>
              </p:ext>
            </p:extLst>
          </p:nvPr>
        </p:nvGraphicFramePr>
        <p:xfrm>
          <a:off x="594360" y="3840480"/>
          <a:ext cx="6949440" cy="233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52360" y="1691640"/>
            <a:ext cx="4050792" cy="4480560"/>
          </a:xfrm>
          <a:prstGeom prst="roundRect">
            <a:avLst>
              <a:gd name="adj" fmla="val 1354"/>
            </a:avLst>
          </a:prstGeom>
          <a:solidFill>
            <a:srgbClr val="FFFFFF"/>
          </a:solidFill>
          <a:ln w="12700">
            <a:solidFill>
              <a:srgbClr val="D6DA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726680" y="1920240"/>
            <a:ext cx="3502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and service are not substitutes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7726680" y="2514600"/>
            <a:ext cx="350215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policy treats research and service as interchangeable routes to the same three to six units.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or not a respondent perceives the policy to accurately describe their average semester tracks the award of research credit closely and shows no relationship to service or administrative credit at all.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Release time follows the same pattern: administrative work draws releases at 2.5 times the rate of scholarship.</a:t>
            </a:r>
          </a:p>
          <a:p>
            <a:pPr marL="0" indent="0">
              <a:buNone/>
            </a:pPr>
            <a:endParaRPr lang="en-US" sz="1250" dirty="0">
              <a:solidFill>
                <a:srgbClr val="44515C"/>
              </a:solidFill>
              <a:latin typeface="Arial" pitchFamily="34" charset="0"/>
              <a:cs typeface="Arial" pitchFamily="34" charset="-120"/>
            </a:endParaRPr>
          </a:p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cs typeface="Arial" pitchFamily="34" charset="-120"/>
              </a:rPr>
              <a:t>This discrepancy is notable: both research and service are promotion and tenure criteria, but research is rarely accounted for in workload calculations.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685800" y="63276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Q4.2 and Q4.6, tenure-line respondents (n = 219); Q6.5 (n = 263).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411480"/>
            <a:ext cx="11101192" cy="5669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Significant variation between colleges on research credit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996696"/>
            <a:ext cx="10817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graph only includes tenure-line faculty to not confound these findings with additional rank effects. (Nursing faculty is often clinical.)</a:t>
            </a:r>
            <a:endParaRPr lang="en-US" sz="1400" dirty="0"/>
          </a:p>
        </p:txBody>
      </p:sp>
      <p:graphicFrame>
        <p:nvGraphicFramePr>
          <p:cNvPr id="4" name="Chart 0" descr="Bar graph showing amount of research credit by department: Health Sciences (greatest), Nursing, Arts &amp; Sciences, Business, and COPE (least)"/>
          <p:cNvGraphicFramePr/>
          <p:nvPr>
            <p:extLst>
              <p:ext uri="{D42A27DB-BD31-4B8C-83A1-F6EECF244321}">
                <p14:modId xmlns:p14="http://schemas.microsoft.com/office/powerpoint/2010/main" val="3272631017"/>
              </p:ext>
            </p:extLst>
          </p:nvPr>
        </p:nvGraphicFramePr>
        <p:xfrm>
          <a:off x="685800" y="1737360"/>
          <a:ext cx="685800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0" y="1737360"/>
            <a:ext cx="3639312" cy="1234440"/>
          </a:xfrm>
          <a:prstGeom prst="roundRect">
            <a:avLst>
              <a:gd name="adj" fmla="val 4444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028432" y="1883664"/>
            <a:ext cx="3310128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6x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8028432" y="2446020"/>
            <a:ext cx="3310128" cy="518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gap between Health Sciences and Professional Education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863840" y="3154680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not explain it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863840" y="3520440"/>
            <a:ext cx="363931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Grant funding. Nursing has the highest rate of grant-related releases and one of the lowest rates of research credit.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Seniority. Health Sciences has the least senior tenure-line group among the large colleges.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863840" y="4983480"/>
            <a:ext cx="36393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and administrative credit shows no significant variation among colleges. The disparity is specific to research.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63276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Q4.6, tenure-line respondents (n = 219): chi-square = 20.6, p = 0.0004. Q6.5, tenure-line (n = 190). Q4.7 across colleges: p = 0.33.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411480"/>
            <a:ext cx="10817352" cy="5669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Two sides of the same coin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996696"/>
            <a:ext cx="10817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Tenure-line faculty who say the policy describes their average semester </a:t>
            </a:r>
            <a:r>
              <a:rPr lang="en-US" sz="140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accurately.</a:t>
            </a:r>
            <a:endParaRPr lang="en-US" sz="1400" i="1" dirty="0"/>
          </a:p>
        </p:txBody>
      </p:sp>
      <p:graphicFrame>
        <p:nvGraphicFramePr>
          <p:cNvPr id="4" name="Chart 0" descr="Bar graph showing differences between faculty who have (29%) and have never (62%) carried overload, and those who do (39%) and do not (11%) receive research credit."/>
          <p:cNvGraphicFramePr/>
          <p:nvPr>
            <p:extLst>
              <p:ext uri="{D42A27DB-BD31-4B8C-83A1-F6EECF244321}">
                <p14:modId xmlns:p14="http://schemas.microsoft.com/office/powerpoint/2010/main" val="1814106704"/>
              </p:ext>
            </p:extLst>
          </p:nvPr>
        </p:nvGraphicFramePr>
        <p:xfrm>
          <a:off x="685800" y="1737360"/>
          <a:ext cx="694944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7818120" y="1783080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connects them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818120" y="2194560"/>
            <a:ext cx="3685032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3 to 6 units the policy assigns to research are, for a large share of tenure-line faculty, being filled with additional teaching instead.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teaching goes uncompensated, because the compensation trigger sits above the 12-15 unit range where it occurs.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 who report both conditions are the same faculty who say the policy does not describe their average semester accurately.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85800" y="63276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Q4.2 by Q4.6 and by Q5.2, tenure-line respondents. Both differences significant at p &lt; 0.001.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411480"/>
            <a:ext cx="10817352" cy="5669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Raising large course caps draws opposition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996696"/>
            <a:ext cx="10817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impact of raising caps on large courses, by college</a:t>
            </a:r>
            <a:endParaRPr lang="en-US" sz="1400" dirty="0"/>
          </a:p>
        </p:txBody>
      </p:sp>
      <p:graphicFrame>
        <p:nvGraphicFramePr>
          <p:cNvPr id="4" name="Chart 0" descr="Bar graph of expected impact of raising caps on large courses by college: Business (least), Arts &amp; Sciences, Health Sciences, Nursing, and COPE (greatest)"/>
          <p:cNvGraphicFramePr/>
          <p:nvPr>
            <p:extLst>
              <p:ext uri="{D42A27DB-BD31-4B8C-83A1-F6EECF244321}">
                <p14:modId xmlns:p14="http://schemas.microsoft.com/office/powerpoint/2010/main" val="4282041896"/>
              </p:ext>
            </p:extLst>
          </p:nvPr>
        </p:nvGraphicFramePr>
        <p:xfrm>
          <a:off x="685800" y="1737360"/>
          <a:ext cx="6675120" cy="370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80960" y="1737360"/>
            <a:ext cx="3822192" cy="1371600"/>
          </a:xfrm>
          <a:prstGeom prst="roundRect">
            <a:avLst>
              <a:gd name="adj" fmla="val 4000"/>
            </a:avLst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845552" y="1883664"/>
            <a:ext cx="34930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7845552" y="2514600"/>
            <a:ext cx="349300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a negative impact overall; 3% expect a positive one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680960" y="3291840"/>
            <a:ext cx="382219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statistically significant variation among colleges. This is not a single-college concern.</a:t>
            </a:r>
            <a:endParaRPr lang="en-US" sz="12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driven by faculty already teaching large sections: those with 60 or more students are no more opposed than those with fewer.</a:t>
            </a:r>
            <a:endParaRPr lang="en-US" sz="12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Two-thirds of faculty who said the proposed minimums would not affect them still expect a cap increase to.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85800" y="63276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Q3.3 (n = 320). Chi-square across colleges: p = 0.62.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685800" y="411480"/>
            <a:ext cx="10817352" cy="5669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Minimum enrollments fall unevenly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85800" y="996696"/>
            <a:ext cx="10817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faculty expecting a negative impact from proposed floors of 17 undergraduate and 12 graduate students</a:t>
            </a:r>
            <a:endParaRPr lang="en-US" sz="1400" dirty="0"/>
          </a:p>
        </p:txBody>
      </p:sp>
      <p:graphicFrame>
        <p:nvGraphicFramePr>
          <p:cNvPr id="4" name="Chart 0" descr="Bar graph of faculty expecting a negative impact from proposed uniform floors of enrollment by department: Business (least), Nursing, Health Sciences, COPE, and Arts &amp; Sciences (greatest)"/>
          <p:cNvGraphicFramePr/>
          <p:nvPr>
            <p:extLst>
              <p:ext uri="{D42A27DB-BD31-4B8C-83A1-F6EECF244321}">
                <p14:modId xmlns:p14="http://schemas.microsoft.com/office/powerpoint/2010/main" val="993255952"/>
              </p:ext>
            </p:extLst>
          </p:nvPr>
        </p:nvGraphicFramePr>
        <p:xfrm>
          <a:off x="685800" y="1737360"/>
          <a:ext cx="6858000" cy="370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7863840" y="1783080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Formats respondents named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863840" y="2194560"/>
            <a:ext cx="363931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Studio and performance courses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Laboratory and clinical sections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Developmental writing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instruction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445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abroad offerings, which presently require twelve students to run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7863840" y="4526280"/>
            <a:ext cx="36393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7A223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Unlike the cap proposal, these differences are large and college-specific. A uniform floor does not affect faculty opinions uniformly.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85800" y="63276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0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Q3.2_1 (n = 323) and Q3.2_2 (n = 320). Both chi-square tests across colleges: p &lt; 0.001.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3018</TotalTime>
  <Words>1433</Words>
  <Application>Microsoft Macintosh PowerPoint</Application>
  <PresentationFormat>Widescreen</PresentationFormat>
  <Paragraphs>128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Workload Survey Results</vt:lpstr>
      <vt:lpstr>About the survey</vt:lpstr>
      <vt:lpstr>No Compensation No Man’s Land</vt:lpstr>
      <vt:lpstr>Whether overload is paid depends on where you work</vt:lpstr>
      <vt:lpstr>Research is largely not accounted for in workload</vt:lpstr>
      <vt:lpstr>Significant variation between colleges on research credit</vt:lpstr>
      <vt:lpstr>Two sides of the same coin</vt:lpstr>
      <vt:lpstr>Raising large course caps draws opposition</vt:lpstr>
      <vt:lpstr>Minimum enrollments fall unevenly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Workload Survey Results</dc:title>
  <dc:subject>PptxGenJS Presentation</dc:subject>
  <dc:creator>TWU Faculty Senate</dc:creator>
  <cp:lastModifiedBy>Stewart, Elizabeth</cp:lastModifiedBy>
  <cp:revision>6</cp:revision>
  <cp:lastPrinted>2026-07-30T21:35:51Z</cp:lastPrinted>
  <dcterms:created xsi:type="dcterms:W3CDTF">2026-07-30T21:00:35Z</dcterms:created>
  <dcterms:modified xsi:type="dcterms:W3CDTF">2026-10-28T14:35:59Z</dcterms:modified>
</cp:coreProperties>
</file>