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30"/>
  </p:notesMasterIdLst>
  <p:handoutMasterIdLst>
    <p:handoutMasterId r:id="rId31"/>
  </p:handoutMasterIdLst>
  <p:sldIdLst>
    <p:sldId id="257" r:id="rId2"/>
    <p:sldId id="282" r:id="rId3"/>
    <p:sldId id="301" r:id="rId4"/>
    <p:sldId id="284" r:id="rId5"/>
    <p:sldId id="265" r:id="rId6"/>
    <p:sldId id="277" r:id="rId7"/>
    <p:sldId id="256" r:id="rId8"/>
    <p:sldId id="268" r:id="rId9"/>
    <p:sldId id="278" r:id="rId10"/>
    <p:sldId id="279" r:id="rId11"/>
    <p:sldId id="280" r:id="rId12"/>
    <p:sldId id="281" r:id="rId13"/>
    <p:sldId id="294" r:id="rId14"/>
    <p:sldId id="286" r:id="rId15"/>
    <p:sldId id="287" r:id="rId16"/>
    <p:sldId id="288" r:id="rId17"/>
    <p:sldId id="289" r:id="rId18"/>
    <p:sldId id="297" r:id="rId19"/>
    <p:sldId id="298" r:id="rId20"/>
    <p:sldId id="295" r:id="rId21"/>
    <p:sldId id="296" r:id="rId22"/>
    <p:sldId id="299" r:id="rId23"/>
    <p:sldId id="266" r:id="rId24"/>
    <p:sldId id="267" r:id="rId25"/>
    <p:sldId id="300" r:id="rId26"/>
    <p:sldId id="269" r:id="rId27"/>
    <p:sldId id="270" r:id="rId28"/>
    <p:sldId id="261" r:id="rId29"/>
  </p:sldIdLst>
  <p:sldSz cx="12192000" cy="6858000"/>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09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13" autoAdjust="0"/>
    <p:restoredTop sz="96301"/>
  </p:normalViewPr>
  <p:slideViewPr>
    <p:cSldViewPr snapToGrid="0" snapToObjects="1">
      <p:cViewPr varScale="1">
        <p:scale>
          <a:sx n="122" d="100"/>
          <a:sy n="122" d="100"/>
        </p:scale>
        <p:origin x="664" y="200"/>
      </p:cViewPr>
      <p:guideLst/>
    </p:cSldViewPr>
  </p:slideViewPr>
  <p:outlineViewPr>
    <p:cViewPr>
      <p:scale>
        <a:sx n="33" d="100"/>
        <a:sy n="33" d="100"/>
      </p:scale>
      <p:origin x="0" y="-328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5" d="100"/>
          <a:sy n="95" d="100"/>
        </p:scale>
        <p:origin x="4360"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375F4FA-E612-CD47-B222-987FC875F65B}"/>
              </a:ext>
            </a:extLst>
          </p:cNvPr>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a:extLst>
              <a:ext uri="{FF2B5EF4-FFF2-40B4-BE49-F238E27FC236}">
                <a16:creationId xmlns:a16="http://schemas.microsoft.com/office/drawing/2014/main" id="{73D5A260-870E-E840-8D41-C1B3864BACD9}"/>
              </a:ext>
            </a:extLst>
          </p:cNvPr>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E28D3861-DC29-3A40-AF6B-93307D4556B9}" type="datetimeFigureOut">
              <a:rPr lang="en-US" smtClean="0"/>
              <a:t>10/28/26</a:t>
            </a:fld>
            <a:endParaRPr lang="en-US"/>
          </a:p>
        </p:txBody>
      </p:sp>
      <p:sp>
        <p:nvSpPr>
          <p:cNvPr id="4" name="Footer Placeholder 3">
            <a:extLst>
              <a:ext uri="{FF2B5EF4-FFF2-40B4-BE49-F238E27FC236}">
                <a16:creationId xmlns:a16="http://schemas.microsoft.com/office/drawing/2014/main" id="{962E85F1-6C39-7A4A-87A3-C824DA798F44}"/>
              </a:ext>
            </a:extLst>
          </p:cNvPr>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47BC8E1-37D2-D147-AF9F-F7A37E861371}"/>
              </a:ext>
            </a:extLst>
          </p:cNvPr>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7426D562-A08B-7D4C-BE0F-9CCA1C691E65}" type="slidenum">
              <a:rPr lang="en-US" smtClean="0"/>
              <a:t>‹#›</a:t>
            </a:fld>
            <a:endParaRPr lang="en-US"/>
          </a:p>
        </p:txBody>
      </p:sp>
    </p:spTree>
    <p:extLst>
      <p:ext uri="{BB962C8B-B14F-4D97-AF65-F5344CB8AC3E}">
        <p14:creationId xmlns:p14="http://schemas.microsoft.com/office/powerpoint/2010/main" val="27162918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EECC2122-147C-6B43-96EB-A51C51CDB0BE}" type="datetimeFigureOut">
              <a:rPr lang="en-US" smtClean="0"/>
              <a:t>10/28/26</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3FC31E69-6F5B-CD4D-95BE-9682C60760D2}" type="slidenum">
              <a:rPr lang="en-US" smtClean="0"/>
              <a:t>‹#›</a:t>
            </a:fld>
            <a:endParaRPr lang="en-US"/>
          </a:p>
        </p:txBody>
      </p:sp>
    </p:spTree>
    <p:extLst>
      <p:ext uri="{BB962C8B-B14F-4D97-AF65-F5344CB8AC3E}">
        <p14:creationId xmlns:p14="http://schemas.microsoft.com/office/powerpoint/2010/main" val="4032605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C31E69-6F5B-CD4D-95BE-9682C60760D2}" type="slidenum">
              <a:rPr lang="en-US" smtClean="0"/>
              <a:t>9</a:t>
            </a:fld>
            <a:endParaRPr lang="en-US"/>
          </a:p>
        </p:txBody>
      </p:sp>
    </p:spTree>
    <p:extLst>
      <p:ext uri="{BB962C8B-B14F-4D97-AF65-F5344CB8AC3E}">
        <p14:creationId xmlns:p14="http://schemas.microsoft.com/office/powerpoint/2010/main" val="3408867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C31E69-6F5B-CD4D-95BE-9682C60760D2}" type="slidenum">
              <a:rPr lang="en-US" smtClean="0"/>
              <a:t>15</a:t>
            </a:fld>
            <a:endParaRPr lang="en-US"/>
          </a:p>
        </p:txBody>
      </p:sp>
    </p:spTree>
    <p:extLst>
      <p:ext uri="{BB962C8B-B14F-4D97-AF65-F5344CB8AC3E}">
        <p14:creationId xmlns:p14="http://schemas.microsoft.com/office/powerpoint/2010/main" val="409122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side: the movement started with small privates but 2026 is the year of state systems — Cal State's all-22-campus approval in May is the biggest signal yet. Note the pattern in subject areas: nearly all are applied, career-entry fields. Nobody is piloting a 90-credit chemistry or pre-med degree. Right side: HLC's shift matters because accreditors were historically the wall this idea hit. For us, the honest caveat is the last card — SACSCOC has not been a first mover here, and Texas would need THECB engagement. Given SB 37's emphasis on efficiency and workforce readiness, this question is likely to reach Texas whether or not we raise it — better for faculty to have thought it through first.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both evidence columns evenhandedly — the employer picture is encouraging but thin; the graduate-admissions picture is the genuine risk, and states like Massachusetts now require students to sign disclosure forms acknowledging it. The fit/poor-fit band is the honest map: this is not an idea for every program, and no one nationally is treating it that way. Close on the discussion questions and stop talking. The second question — what would we refuse to cut — is deliberately the interesting one: it turns the conversation from a threat assessment into a values conversation about what our curriculum is for. Invite Senate to bring this back to departments and return with reactions rather than votes.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C31E69-6F5B-CD4D-95BE-9682C60760D2}" type="slidenum">
              <a:rPr lang="en-US" smtClean="0"/>
              <a:t>23</a:t>
            </a:fld>
            <a:endParaRPr lang="en-US"/>
          </a:p>
        </p:txBody>
      </p:sp>
    </p:spTree>
    <p:extLst>
      <p:ext uri="{BB962C8B-B14F-4D97-AF65-F5344CB8AC3E}">
        <p14:creationId xmlns:p14="http://schemas.microsoft.com/office/powerpoint/2010/main" val="3803965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enroll just 150, our goal, that is less than 2% of those who went nowhere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1983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AFBCAF-61E5-D541-82E3-63E58892AD7A}"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1013454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AFBCAF-61E5-D541-82E3-63E58892AD7A}"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2599779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EAFBCAF-61E5-D541-82E3-63E58892AD7A}"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907216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EAFBCAF-61E5-D541-82E3-63E58892AD7A}"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919094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EAFBCAF-61E5-D541-82E3-63E58892AD7A}" type="datetimeFigureOut">
              <a:rPr lang="en-US" smtClean="0"/>
              <a:t>10/28/26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1237582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EAFBCAF-61E5-D541-82E3-63E58892AD7A}" type="datetimeFigureOut">
              <a:rPr lang="en-US" smtClean="0"/>
              <a:t>10/28/26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1798323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FBCAF-61E5-D541-82E3-63E58892AD7A}" type="datetimeFigureOut">
              <a:rPr lang="en-US" smtClean="0"/>
              <a:t>10/28/26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1645272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AFBCAF-61E5-D541-82E3-63E58892AD7A}"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3879181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EAFBCAF-61E5-D541-82E3-63E58892AD7A}" type="datetimeFigureOut">
              <a:rPr lang="en-US" smtClean="0"/>
              <a:t>10/28/26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4115649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AFBCAF-61E5-D541-82E3-63E58892AD7A}"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3394672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AFBCAF-61E5-D541-82E3-63E58892AD7A}" type="datetimeFigureOut">
              <a:rPr lang="en-US" smtClean="0"/>
              <a:t>10/28/26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5E2069-0039-CB47-8446-E85B6C29B98F}" type="slidenum">
              <a:rPr lang="en-US" smtClean="0"/>
              <a:t>‹#›</a:t>
            </a:fld>
            <a:endParaRPr lang="en-US"/>
          </a:p>
        </p:txBody>
      </p:sp>
    </p:spTree>
    <p:extLst>
      <p:ext uri="{BB962C8B-B14F-4D97-AF65-F5344CB8AC3E}">
        <p14:creationId xmlns:p14="http://schemas.microsoft.com/office/powerpoint/2010/main" val="2287984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908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EAFBCAF-61E5-D541-82E3-63E58892AD7A}" type="datetimeFigureOut">
              <a:rPr lang="en-US" smtClean="0"/>
              <a:t>10/28/26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5E2069-0039-CB47-8446-E85B6C29B98F}" type="slidenum">
              <a:rPr lang="en-US" smtClean="0"/>
              <a:t>‹#›</a:t>
            </a:fld>
            <a:endParaRPr lang="en-US"/>
          </a:p>
        </p:txBody>
      </p:sp>
    </p:spTree>
    <p:extLst>
      <p:ext uri="{BB962C8B-B14F-4D97-AF65-F5344CB8AC3E}">
        <p14:creationId xmlns:p14="http://schemas.microsoft.com/office/powerpoint/2010/main" val="104024785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4D175-05DF-704C-AD4B-4A2A201D95A0}"/>
              </a:ext>
            </a:extLst>
          </p:cNvPr>
          <p:cNvSpPr>
            <a:spLocks noGrp="1"/>
          </p:cNvSpPr>
          <p:nvPr>
            <p:ph type="ctrTitle"/>
          </p:nvPr>
        </p:nvSpPr>
        <p:spPr>
          <a:xfrm>
            <a:off x="2802772" y="3737755"/>
            <a:ext cx="6586451" cy="896785"/>
          </a:xfrm>
        </p:spPr>
        <p:txBody>
          <a:bodyPr>
            <a:normAutofit/>
          </a:bodyPr>
          <a:lstStyle/>
          <a:p>
            <a:r>
              <a:rPr lang="en-US" sz="4400" dirty="0">
                <a:solidFill>
                  <a:srgbClr val="85092A"/>
                </a:solidFill>
                <a:latin typeface="Arial" panose="020B0604020202020204" pitchFamily="34" charset="0"/>
                <a:cs typeface="Arial" panose="020B0604020202020204" pitchFamily="34" charset="0"/>
              </a:rPr>
              <a:t>Faculty Senate Meeting</a:t>
            </a:r>
            <a:endParaRPr lang="en-US" sz="4400" dirty="0"/>
          </a:p>
        </p:txBody>
      </p:sp>
      <p:sp>
        <p:nvSpPr>
          <p:cNvPr id="3" name="Subtitle 2"/>
          <p:cNvSpPr>
            <a:spLocks noGrp="1"/>
          </p:cNvSpPr>
          <p:nvPr>
            <p:ph type="subTitle" idx="1"/>
          </p:nvPr>
        </p:nvSpPr>
        <p:spPr>
          <a:xfrm>
            <a:off x="177451" y="4797825"/>
            <a:ext cx="11837095" cy="1499457"/>
          </a:xfrm>
        </p:spPr>
        <p:txBody>
          <a:bodyPr/>
          <a:lstStyle/>
          <a:p>
            <a:r>
              <a:rPr lang="en-US" dirty="0"/>
              <a:t>Report from the Provost</a:t>
            </a:r>
          </a:p>
          <a:p>
            <a:r>
              <a:rPr lang="en-US" dirty="0"/>
              <a:t>September 11, 2026</a:t>
            </a:r>
          </a:p>
        </p:txBody>
      </p:sp>
    </p:spTree>
    <p:extLst>
      <p:ext uri="{BB962C8B-B14F-4D97-AF65-F5344CB8AC3E}">
        <p14:creationId xmlns:p14="http://schemas.microsoft.com/office/powerpoint/2010/main" val="969993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BB60E-AFE8-8D4F-E693-9703BAEF6606}"/>
              </a:ext>
            </a:extLst>
          </p:cNvPr>
          <p:cNvSpPr>
            <a:spLocks noGrp="1"/>
          </p:cNvSpPr>
          <p:nvPr>
            <p:ph type="title"/>
          </p:nvPr>
        </p:nvSpPr>
        <p:spPr/>
        <p:txBody>
          <a:bodyPr/>
          <a:lstStyle/>
          <a:p>
            <a:r>
              <a:rPr lang="en-US" b="1" dirty="0">
                <a:solidFill>
                  <a:srgbClr val="85092A"/>
                </a:solidFill>
              </a:rPr>
              <a:t>Agenda</a:t>
            </a:r>
          </a:p>
        </p:txBody>
      </p:sp>
      <p:sp>
        <p:nvSpPr>
          <p:cNvPr id="3" name="Content Placeholder 2">
            <a:extLst>
              <a:ext uri="{FF2B5EF4-FFF2-40B4-BE49-F238E27FC236}">
                <a16:creationId xmlns:a16="http://schemas.microsoft.com/office/drawing/2014/main" id="{13480B3F-8927-AE29-5FD7-DC11B792E38C}"/>
              </a:ext>
            </a:extLst>
          </p:cNvPr>
          <p:cNvSpPr>
            <a:spLocks noGrp="1"/>
          </p:cNvSpPr>
          <p:nvPr>
            <p:ph idx="1"/>
          </p:nvPr>
        </p:nvSpPr>
        <p:spPr/>
        <p:txBody>
          <a:bodyPr/>
          <a:lstStyle/>
          <a:p>
            <a:r>
              <a:rPr lang="en-US" dirty="0"/>
              <a:t>Update on census</a:t>
            </a:r>
          </a:p>
          <a:p>
            <a:r>
              <a:rPr lang="en-US" dirty="0"/>
              <a:t>Next steps for the General Education Review Committee</a:t>
            </a:r>
          </a:p>
          <a:p>
            <a:r>
              <a:rPr lang="en-US" dirty="0"/>
              <a:t>Three-year degrees</a:t>
            </a:r>
          </a:p>
          <a:p>
            <a:r>
              <a:rPr lang="en-US" dirty="0"/>
              <a:t>Project Thrive </a:t>
            </a:r>
          </a:p>
          <a:p>
            <a:r>
              <a:rPr lang="en-US" dirty="0"/>
              <a:t>Come to Believe College</a:t>
            </a:r>
          </a:p>
          <a:p>
            <a:endParaRPr lang="en-US" dirty="0"/>
          </a:p>
          <a:p>
            <a:endParaRPr lang="en-US" dirty="0"/>
          </a:p>
        </p:txBody>
      </p:sp>
    </p:spTree>
    <p:extLst>
      <p:ext uri="{BB962C8B-B14F-4D97-AF65-F5344CB8AC3E}">
        <p14:creationId xmlns:p14="http://schemas.microsoft.com/office/powerpoint/2010/main" val="2764929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Band">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itle Text"/>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TWU Census Data — Fall 2026</a:t>
            </a:r>
          </a:p>
        </p:txBody>
      </p:sp>
      <p:graphicFrame>
        <p:nvGraphicFramePr>
          <p:cNvPr id="4" name="Timeline Table"/>
          <p:cNvGraphicFramePr/>
          <p:nvPr/>
        </p:nvGraphicFramePr>
        <p:xfrm>
          <a:off x="365760" y="1150000"/>
          <a:ext cx="11704320" cy="4680000"/>
        </p:xfrm>
        <a:graphic>
          <a:graphicData uri="http://schemas.openxmlformats.org/drawingml/2006/table">
            <a:tbl>
              <a:tblPr firstRow="1">
                <a:tableStyleId>{5C22544A-7EE6-4342-B048-85BDC9FD1C3A}</a:tableStyleId>
              </a:tblPr>
              <a:tblGrid>
                <a:gridCol w="4700000">
                  <a:extLst>
                    <a:ext uri="{9D8B030D-6E8A-4147-A177-3AD203B41FA5}">
                      <a16:colId xmlns:a16="http://schemas.microsoft.com/office/drawing/2014/main" val="20000"/>
                    </a:ext>
                  </a:extLst>
                </a:gridCol>
                <a:gridCol w="2350000">
                  <a:extLst>
                    <a:ext uri="{9D8B030D-6E8A-4147-A177-3AD203B41FA5}">
                      <a16:colId xmlns:a16="http://schemas.microsoft.com/office/drawing/2014/main" val="20001"/>
                    </a:ext>
                  </a:extLst>
                </a:gridCol>
                <a:gridCol w="2350000">
                  <a:extLst>
                    <a:ext uri="{9D8B030D-6E8A-4147-A177-3AD203B41FA5}">
                      <a16:colId xmlns:a16="http://schemas.microsoft.com/office/drawing/2014/main" val="20002"/>
                    </a:ext>
                  </a:extLst>
                </a:gridCol>
                <a:gridCol w="2304320">
                  <a:extLst>
                    <a:ext uri="{9D8B030D-6E8A-4147-A177-3AD203B41FA5}">
                      <a16:colId xmlns:a16="http://schemas.microsoft.com/office/drawing/2014/main" val="20003"/>
                    </a:ext>
                  </a:extLst>
                </a:gridCol>
              </a:tblGrid>
              <a:tr h="620000">
                <a:tc>
                  <a:txBody>
                    <a:bodyPr/>
                    <a:lstStyle/>
                    <a:p>
                      <a:r>
                        <a:rPr lang="en-US" sz="1900" b="1" i="0" dirty="0">
                          <a:solidFill>
                            <a:srgbClr val="FFFFFF"/>
                          </a:solidFill>
                          <a:latin typeface="Calibri" pitchFamily="34" charset="0"/>
                          <a:ea typeface="Calibri" pitchFamily="34" charset="-122"/>
                          <a:cs typeface="Calibri" pitchFamily="34" charset="-120"/>
                        </a:rPr>
                        <a:t>Measure</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85092A"/>
                    </a:solidFill>
                  </a:tcPr>
                </a:tc>
                <a:tc>
                  <a:txBody>
                    <a:bodyPr/>
                    <a:lstStyle/>
                    <a:p>
                      <a:pPr algn="ctr"/>
                      <a:r>
                        <a:rPr lang="en-US" sz="1900" b="1" i="0" dirty="0">
                          <a:solidFill>
                            <a:srgbClr val="FFFFFF"/>
                          </a:solidFill>
                          <a:latin typeface="Calibri" pitchFamily="34" charset="0"/>
                          <a:ea typeface="Calibri" pitchFamily="34" charset="-122"/>
                          <a:cs typeface="Calibri" pitchFamily="34" charset="-120"/>
                        </a:rPr>
                        <a:t>Fall 2026</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85092A"/>
                    </a:solidFill>
                  </a:tcPr>
                </a:tc>
                <a:tc>
                  <a:txBody>
                    <a:bodyPr/>
                    <a:lstStyle/>
                    <a:p>
                      <a:pPr algn="ctr"/>
                      <a:r>
                        <a:rPr lang="en-US" sz="1900" b="1" i="0" dirty="0">
                          <a:solidFill>
                            <a:srgbClr val="FFFFFF"/>
                          </a:solidFill>
                          <a:latin typeface="Calibri" pitchFamily="34" charset="0"/>
                          <a:ea typeface="Calibri" pitchFamily="34" charset="-122"/>
                          <a:cs typeface="Calibri" pitchFamily="34" charset="-120"/>
                        </a:rPr>
                        <a:t>Fall 2025</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85092A"/>
                    </a:solidFill>
                  </a:tcPr>
                </a:tc>
                <a:tc>
                  <a:txBody>
                    <a:bodyPr/>
                    <a:lstStyle/>
                    <a:p>
                      <a:pPr algn="ctr"/>
                      <a:r>
                        <a:rPr lang="en-US" sz="1900" b="1" i="0" dirty="0">
                          <a:solidFill>
                            <a:srgbClr val="FFFFFF"/>
                          </a:solidFill>
                          <a:latin typeface="Calibri" pitchFamily="34" charset="0"/>
                          <a:ea typeface="Calibri" pitchFamily="34" charset="-122"/>
                          <a:cs typeface="Calibri" pitchFamily="34" charset="-120"/>
                        </a:rPr>
                        <a:t>Change</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85092A"/>
                    </a:solidFill>
                  </a:tcPr>
                </a:tc>
                <a:extLst>
                  <a:ext uri="{0D108BD9-81ED-4DB2-BD59-A6C34878D82A}">
                    <a16:rowId xmlns:a16="http://schemas.microsoft.com/office/drawing/2014/main" val="10000"/>
                  </a:ext>
                </a:extLst>
              </a:tr>
              <a:tr h="480000">
                <a:tc>
                  <a:txBody>
                    <a:bodyPr/>
                    <a:lstStyle/>
                    <a:p>
                      <a:r>
                        <a:rPr lang="en-US" sz="1700" b="1" i="0" dirty="0">
                          <a:solidFill>
                            <a:srgbClr val="85092A"/>
                          </a:solidFill>
                          <a:latin typeface="Calibri" pitchFamily="34" charset="0"/>
                          <a:ea typeface="Calibri" pitchFamily="34" charset="-122"/>
                          <a:cs typeface="Calibri" pitchFamily="34" charset="-120"/>
                        </a:rPr>
                        <a:t>Enrollment</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EDE0E3"/>
                    </a:solidFill>
                  </a:tcPr>
                </a:tc>
                <a:tc>
                  <a:txBody>
                    <a:bodyPr/>
                    <a:lstStyle/>
                    <a:p>
                      <a:endParaRPr lang="en-US" sz="1700"/>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EDE0E3"/>
                    </a:solidFill>
                  </a:tcPr>
                </a:tc>
                <a:tc>
                  <a:txBody>
                    <a:bodyPr/>
                    <a:lstStyle/>
                    <a:p>
                      <a:endParaRPr lang="en-US" sz="1700"/>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EDE0E3"/>
                    </a:solidFill>
                  </a:tcPr>
                </a:tc>
                <a:tc>
                  <a:txBody>
                    <a:bodyPr/>
                    <a:lstStyle/>
                    <a:p>
                      <a:endParaRPr lang="en-US" sz="1700"/>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EDE0E3"/>
                    </a:solidFill>
                  </a:tcPr>
                </a:tc>
                <a:extLst>
                  <a:ext uri="{0D108BD9-81ED-4DB2-BD59-A6C34878D82A}">
                    <a16:rowId xmlns:a16="http://schemas.microsoft.com/office/drawing/2014/main" val="10001"/>
                  </a:ext>
                </a:extLst>
              </a:tr>
              <a:tr h="620000">
                <a:tc>
                  <a:txBody>
                    <a:bodyPr/>
                    <a:lstStyle/>
                    <a:p>
                      <a:r>
                        <a:rPr lang="en-US" sz="1700" b="0" i="0" dirty="0">
                          <a:solidFill>
                            <a:srgbClr val="444444"/>
                          </a:solidFill>
                          <a:latin typeface="Calibri" pitchFamily="34" charset="0"/>
                          <a:ea typeface="Calibri" pitchFamily="34" charset="-122"/>
                          <a:cs typeface="Calibri" pitchFamily="34" charset="-120"/>
                        </a:rPr>
                        <a:t>Total enrollment</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1" i="0" dirty="0">
                          <a:solidFill>
                            <a:srgbClr val="85092A"/>
                          </a:solidFill>
                          <a:latin typeface="Calibri" pitchFamily="34" charset="0"/>
                          <a:ea typeface="Calibri" pitchFamily="34" charset="-122"/>
                          <a:cs typeface="Calibri" pitchFamily="34" charset="-120"/>
                        </a:rPr>
                        <a:t>16,412</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0" i="0" dirty="0">
                          <a:solidFill>
                            <a:srgbClr val="444444"/>
                          </a:solidFill>
                          <a:latin typeface="Calibri" pitchFamily="34" charset="0"/>
                          <a:ea typeface="Calibri" pitchFamily="34" charset="-122"/>
                          <a:cs typeface="Calibri" pitchFamily="34" charset="-120"/>
                        </a:rPr>
                        <a:t>15,495</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1" i="0" dirty="0">
                          <a:solidFill>
                            <a:srgbClr val="85092A"/>
                          </a:solidFill>
                          <a:latin typeface="Calibri" pitchFamily="34" charset="0"/>
                          <a:ea typeface="Calibri" pitchFamily="34" charset="-122"/>
                          <a:cs typeface="Calibri" pitchFamily="34" charset="-120"/>
                        </a:rPr>
                        <a:t>+5.9%</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extLst>
                  <a:ext uri="{0D108BD9-81ED-4DB2-BD59-A6C34878D82A}">
                    <a16:rowId xmlns:a16="http://schemas.microsoft.com/office/drawing/2014/main" val="10002"/>
                  </a:ext>
                </a:extLst>
              </a:tr>
              <a:tr h="620000">
                <a:tc>
                  <a:txBody>
                    <a:bodyPr/>
                    <a:lstStyle/>
                    <a:p>
                      <a:r>
                        <a:rPr lang="en-US" sz="1700" b="0" i="0" dirty="0">
                          <a:solidFill>
                            <a:srgbClr val="444444"/>
                          </a:solidFill>
                          <a:latin typeface="Calibri" pitchFamily="34" charset="0"/>
                          <a:ea typeface="Calibri" pitchFamily="34" charset="-122"/>
                          <a:cs typeface="Calibri" pitchFamily="34" charset="-120"/>
                        </a:rPr>
                        <a:t>Undergraduate</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700" b="1" i="0" dirty="0">
                          <a:solidFill>
                            <a:srgbClr val="85092A"/>
                          </a:solidFill>
                          <a:latin typeface="Calibri" pitchFamily="34" charset="0"/>
                          <a:ea typeface="Calibri" pitchFamily="34" charset="-122"/>
                          <a:cs typeface="Calibri" pitchFamily="34" charset="-120"/>
                        </a:rPr>
                        <a:t>10,765</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700" b="0" i="0" dirty="0">
                          <a:solidFill>
                            <a:srgbClr val="444444"/>
                          </a:solidFill>
                          <a:latin typeface="Calibri" pitchFamily="34" charset="0"/>
                          <a:ea typeface="Calibri" pitchFamily="34" charset="-122"/>
                          <a:cs typeface="Calibri" pitchFamily="34" charset="-120"/>
                        </a:rPr>
                        <a:t>9,958</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700" b="0" i="0" dirty="0">
                          <a:solidFill>
                            <a:srgbClr val="444444"/>
                          </a:solidFill>
                          <a:latin typeface="Calibri" pitchFamily="34" charset="0"/>
                          <a:ea typeface="Calibri" pitchFamily="34" charset="-122"/>
                          <a:cs typeface="Calibri" pitchFamily="34" charset="-120"/>
                        </a:rPr>
                        <a:t>+8.1%</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extLst>
                  <a:ext uri="{0D108BD9-81ED-4DB2-BD59-A6C34878D82A}">
                    <a16:rowId xmlns:a16="http://schemas.microsoft.com/office/drawing/2014/main" val="10003"/>
                  </a:ext>
                </a:extLst>
              </a:tr>
              <a:tr h="620000">
                <a:tc>
                  <a:txBody>
                    <a:bodyPr/>
                    <a:lstStyle/>
                    <a:p>
                      <a:r>
                        <a:rPr lang="en-US" sz="1700" b="0" i="0" dirty="0">
                          <a:solidFill>
                            <a:srgbClr val="444444"/>
                          </a:solidFill>
                          <a:latin typeface="Calibri" pitchFamily="34" charset="0"/>
                          <a:ea typeface="Calibri" pitchFamily="34" charset="-122"/>
                          <a:cs typeface="Calibri" pitchFamily="34" charset="-120"/>
                        </a:rPr>
                        <a:t>Graduate</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1" i="0" dirty="0">
                          <a:solidFill>
                            <a:srgbClr val="85092A"/>
                          </a:solidFill>
                          <a:latin typeface="Calibri" pitchFamily="34" charset="0"/>
                          <a:ea typeface="Calibri" pitchFamily="34" charset="-122"/>
                          <a:cs typeface="Calibri" pitchFamily="34" charset="-120"/>
                        </a:rPr>
                        <a:t>5,647</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0" i="0" dirty="0">
                          <a:solidFill>
                            <a:srgbClr val="444444"/>
                          </a:solidFill>
                          <a:latin typeface="Calibri" pitchFamily="34" charset="0"/>
                          <a:ea typeface="Calibri" pitchFamily="34" charset="-122"/>
                          <a:cs typeface="Calibri" pitchFamily="34" charset="-120"/>
                        </a:rPr>
                        <a:t>5,537</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0" i="0" dirty="0">
                          <a:solidFill>
                            <a:srgbClr val="444444"/>
                          </a:solidFill>
                          <a:latin typeface="Calibri" pitchFamily="34" charset="0"/>
                          <a:ea typeface="Calibri" pitchFamily="34" charset="-122"/>
                          <a:cs typeface="Calibri" pitchFamily="34" charset="-120"/>
                        </a:rPr>
                        <a:t>+1.9%</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extLst>
                  <a:ext uri="{0D108BD9-81ED-4DB2-BD59-A6C34878D82A}">
                    <a16:rowId xmlns:a16="http://schemas.microsoft.com/office/drawing/2014/main" val="10004"/>
                  </a:ext>
                </a:extLst>
              </a:tr>
              <a:tr h="480000">
                <a:tc>
                  <a:txBody>
                    <a:bodyPr/>
                    <a:lstStyle/>
                    <a:p>
                      <a:r>
                        <a:rPr lang="en-US" sz="1700" b="1" i="0" dirty="0">
                          <a:solidFill>
                            <a:srgbClr val="85092A"/>
                          </a:solidFill>
                          <a:latin typeface="Calibri" pitchFamily="34" charset="0"/>
                          <a:ea typeface="Calibri" pitchFamily="34" charset="-122"/>
                          <a:cs typeface="Calibri" pitchFamily="34" charset="-120"/>
                        </a:rPr>
                        <a:t>Retention</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EDE0E3"/>
                    </a:solidFill>
                  </a:tcPr>
                </a:tc>
                <a:tc>
                  <a:txBody>
                    <a:bodyPr/>
                    <a:lstStyle/>
                    <a:p>
                      <a:endParaRPr lang="en-US" sz="1700"/>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EDE0E3"/>
                    </a:solidFill>
                  </a:tcPr>
                </a:tc>
                <a:tc>
                  <a:txBody>
                    <a:bodyPr/>
                    <a:lstStyle/>
                    <a:p>
                      <a:endParaRPr lang="en-US" sz="1700"/>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EDE0E3"/>
                    </a:solidFill>
                  </a:tcPr>
                </a:tc>
                <a:tc>
                  <a:txBody>
                    <a:bodyPr/>
                    <a:lstStyle/>
                    <a:p>
                      <a:endParaRPr lang="en-US" sz="1700"/>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EDE0E3"/>
                    </a:solidFill>
                  </a:tcPr>
                </a:tc>
                <a:extLst>
                  <a:ext uri="{0D108BD9-81ED-4DB2-BD59-A6C34878D82A}">
                    <a16:rowId xmlns:a16="http://schemas.microsoft.com/office/drawing/2014/main" val="10005"/>
                  </a:ext>
                </a:extLst>
              </a:tr>
              <a:tr h="620000">
                <a:tc>
                  <a:txBody>
                    <a:bodyPr/>
                    <a:lstStyle/>
                    <a:p>
                      <a:r>
                        <a:rPr lang="en-US" sz="1700" b="0" i="0" dirty="0">
                          <a:solidFill>
                            <a:srgbClr val="444444"/>
                          </a:solidFill>
                          <a:latin typeface="Calibri" pitchFamily="34" charset="0"/>
                          <a:ea typeface="Calibri" pitchFamily="34" charset="-122"/>
                          <a:cs typeface="Calibri" pitchFamily="34" charset="-120"/>
                        </a:rPr>
                        <a:t>First-time-in-college (FTIC)</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1" i="0" dirty="0">
                          <a:solidFill>
                            <a:srgbClr val="85092A"/>
                          </a:solidFill>
                          <a:latin typeface="Calibri" pitchFamily="34" charset="0"/>
                          <a:ea typeface="Calibri" pitchFamily="34" charset="-122"/>
                          <a:cs typeface="Calibri" pitchFamily="34" charset="-120"/>
                        </a:rPr>
                        <a:t>72.2%</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0" i="0" dirty="0">
                          <a:solidFill>
                            <a:srgbClr val="444444"/>
                          </a:solidFill>
                          <a:latin typeface="Calibri" pitchFamily="34" charset="0"/>
                          <a:ea typeface="Calibri" pitchFamily="34" charset="-122"/>
                          <a:cs typeface="Calibri" pitchFamily="34" charset="-120"/>
                        </a:rPr>
                        <a:t>76.3%</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700" b="0" i="0" dirty="0">
                          <a:solidFill>
                            <a:srgbClr val="444444"/>
                          </a:solidFill>
                          <a:latin typeface="Calibri" pitchFamily="34" charset="0"/>
                          <a:ea typeface="Calibri" pitchFamily="34" charset="-122"/>
                          <a:cs typeface="Calibri" pitchFamily="34" charset="-120"/>
                        </a:rPr>
                        <a:t>– 4.1 pts</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extLst>
                  <a:ext uri="{0D108BD9-81ED-4DB2-BD59-A6C34878D82A}">
                    <a16:rowId xmlns:a16="http://schemas.microsoft.com/office/drawing/2014/main" val="10006"/>
                  </a:ext>
                </a:extLst>
              </a:tr>
              <a:tr h="620000">
                <a:tc>
                  <a:txBody>
                    <a:bodyPr/>
                    <a:lstStyle/>
                    <a:p>
                      <a:r>
                        <a:rPr lang="en-US" sz="1700" b="0" i="0" dirty="0">
                          <a:solidFill>
                            <a:srgbClr val="444444"/>
                          </a:solidFill>
                          <a:latin typeface="Calibri" pitchFamily="34" charset="0"/>
                          <a:ea typeface="Calibri" pitchFamily="34" charset="-122"/>
                          <a:cs typeface="Calibri" pitchFamily="34" charset="-120"/>
                        </a:rPr>
                        <a:t>Sophomore</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700" b="1" i="0" dirty="0">
                          <a:solidFill>
                            <a:srgbClr val="85092A"/>
                          </a:solidFill>
                          <a:latin typeface="Calibri" pitchFamily="34" charset="0"/>
                          <a:ea typeface="Calibri" pitchFamily="34" charset="-122"/>
                          <a:cs typeface="Calibri" pitchFamily="34" charset="-120"/>
                        </a:rPr>
                        <a:t>63.3%</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700" b="0" i="0" dirty="0">
                          <a:solidFill>
                            <a:srgbClr val="444444"/>
                          </a:solidFill>
                          <a:latin typeface="Calibri" pitchFamily="34" charset="0"/>
                          <a:ea typeface="Calibri" pitchFamily="34" charset="-122"/>
                          <a:cs typeface="Calibri" pitchFamily="34" charset="-120"/>
                        </a:rPr>
                        <a:t>59.1%</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700" b="1" i="0" dirty="0">
                          <a:solidFill>
                            <a:srgbClr val="85092A"/>
                          </a:solidFill>
                          <a:latin typeface="Calibri" pitchFamily="34" charset="0"/>
                          <a:ea typeface="Calibri" pitchFamily="34" charset="-122"/>
                          <a:cs typeface="Calibri" pitchFamily="34" charset="-120"/>
                        </a:rPr>
                        <a:t>+ 4.2 pts</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extLst>
                  <a:ext uri="{0D108BD9-81ED-4DB2-BD59-A6C34878D82A}">
                    <a16:rowId xmlns:a16="http://schemas.microsoft.com/office/drawing/2014/main" val="10007"/>
                  </a:ext>
                </a:extLst>
              </a:tr>
            </a:tbl>
          </a:graphicData>
        </a:graphic>
      </p:graphicFrame>
      <p:sp>
        <p:nvSpPr>
          <p:cNvPr id="90" name="Note"/>
          <p:cNvSpPr/>
          <p:nvPr/>
        </p:nvSpPr>
        <p:spPr>
          <a:xfrm>
            <a:off x="365760" y="5980000"/>
            <a:ext cx="11704320" cy="500000"/>
          </a:xfrm>
          <a:prstGeom prst="rect">
            <a:avLst/>
          </a:prstGeom>
          <a:noFill/>
          <a:ln/>
        </p:spPr>
        <p:txBody>
          <a:bodyPr wrap="square" lIns="0" tIns="0" rIns="0" bIns="0" rtlCol="0" anchor="t"/>
          <a:lstStyle/>
          <a:p>
            <a:r>
              <a:rPr lang="en-US" sz="1400" i="1" dirty="0">
                <a:solidFill>
                  <a:srgbClr val="444444"/>
                </a:solidFill>
                <a:latin typeface="Calibri" pitchFamily="34" charset="0"/>
                <a:ea typeface="Calibri" pitchFamily="34" charset="-122"/>
                <a:cs typeface="Calibri" pitchFamily="34" charset="-120"/>
              </a:rPr>
              <a:t>Total enrollment of 16,412 is the highest in university history, as is the 63.3% sophomore retention rate.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F7C2C092-2286-58E2-D10A-389710D747F4}"/>
              </a:ext>
            </a:extLst>
          </p:cNvPr>
          <p:cNvSpPr txBox="1">
            <a:spLocks noGrp="1"/>
          </p:cNvSpPr>
          <p:nvPr>
            <p:ph type="title" idx="4294967295"/>
          </p:nvPr>
        </p:nvSpPr>
        <p:spPr>
          <a:xfrm>
            <a:off x="838200" y="2766218"/>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85092A"/>
                </a:solidFill>
                <a:effectLst/>
                <a:uLnTx/>
                <a:uFillTx/>
                <a:latin typeface="+mj-lt"/>
                <a:ea typeface="+mj-ea"/>
                <a:cs typeface="+mj-cs"/>
              </a:rPr>
              <a:t>Next Steps for the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85092A"/>
                </a:solidFill>
                <a:effectLst/>
                <a:uLnTx/>
                <a:uFillTx/>
                <a:latin typeface="+mj-lt"/>
                <a:ea typeface="+mj-ea"/>
                <a:cs typeface="+mj-cs"/>
              </a:rPr>
              <a:t>General Education Review Committee</a:t>
            </a:r>
          </a:p>
        </p:txBody>
      </p:sp>
    </p:spTree>
    <p:extLst>
      <p:ext uri="{BB962C8B-B14F-4D97-AF65-F5344CB8AC3E}">
        <p14:creationId xmlns:p14="http://schemas.microsoft.com/office/powerpoint/2010/main" val="145567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ext 1"/>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SB 37: Governing Board Responsibilities for General Education</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2"/>
          <p:cNvSpPr/>
          <p:nvPr/>
        </p:nvSpPr>
        <p:spPr>
          <a:xfrm>
            <a:off x="487680" y="1072896"/>
            <a:ext cx="11216640" cy="463296"/>
          </a:xfrm>
          <a:prstGeom prst="rect">
            <a:avLst/>
          </a:prstGeom>
          <a:noFill/>
          <a:ln/>
        </p:spPr>
        <p:txBody>
          <a:bodyPr wrap="square" rtlCol="0" anchor="ctr"/>
          <a:lstStyle/>
          <a:p>
            <a:r>
              <a:rPr lang="en-US" sz="2400" b="1" i="1" dirty="0">
                <a:latin typeface="Calibri" pitchFamily="34" charset="0"/>
                <a:ea typeface="Calibri" pitchFamily="34" charset="-122"/>
                <a:cs typeface="Calibri" pitchFamily="34" charset="-120"/>
              </a:rPr>
              <a:t>In reviewing an institution’s general education curriculum, the governing board shall ensure courses in the curriculum:</a:t>
            </a:r>
            <a:endParaRPr lang="en-US" sz="2400" b="1" dirty="0"/>
          </a:p>
        </p:txBody>
      </p:sp>
      <p:sp>
        <p:nvSpPr>
          <p:cNvPr id="5" name="Shape 3">
            <a:extLst>
              <a:ext uri="{C183D7F6-B498-43B3-948B-1728B52AA6E4}">
                <adec:decorative xmlns:adec="http://schemas.microsoft.com/office/drawing/2017/decorative" val="1"/>
              </a:ext>
            </a:extLst>
          </p:cNvPr>
          <p:cNvSpPr/>
          <p:nvPr/>
        </p:nvSpPr>
        <p:spPr>
          <a:xfrm>
            <a:off x="365760" y="1731264"/>
            <a:ext cx="11460480" cy="999744"/>
          </a:xfrm>
          <a:prstGeom prst="rect">
            <a:avLst/>
          </a:prstGeom>
          <a:solidFill>
            <a:srgbClr val="F7F3F4"/>
          </a:solidFill>
          <a:ln w="6350">
            <a:solidFill>
              <a:srgbClr val="CCCCCC"/>
            </a:solidFill>
            <a:prstDash val="solid"/>
          </a:ln>
        </p:spPr>
        <p:txBody>
          <a:bodyPr/>
          <a:lstStyle/>
          <a:p>
            <a:endParaRPr lang="en-US" sz="2400" b="1" dirty="0"/>
          </a:p>
        </p:txBody>
      </p:sp>
      <p:sp>
        <p:nvSpPr>
          <p:cNvPr id="6" name="Shape 4">
            <a:extLst>
              <a:ext uri="{C183D7F6-B498-43B3-948B-1728B52AA6E4}">
                <adec:decorative xmlns:adec="http://schemas.microsoft.com/office/drawing/2017/decorative" val="1"/>
              </a:ext>
            </a:extLst>
          </p:cNvPr>
          <p:cNvSpPr/>
          <p:nvPr/>
        </p:nvSpPr>
        <p:spPr>
          <a:xfrm>
            <a:off x="365760" y="1731264"/>
            <a:ext cx="85344" cy="999744"/>
          </a:xfrm>
          <a:prstGeom prst="rect">
            <a:avLst/>
          </a:prstGeom>
          <a:solidFill>
            <a:srgbClr val="85092A"/>
          </a:solidFill>
          <a:ln w="12700">
            <a:solidFill>
              <a:srgbClr val="4A0C1C"/>
            </a:solidFill>
            <a:prstDash val="solid"/>
          </a:ln>
        </p:spPr>
        <p:txBody>
          <a:bodyPr/>
          <a:lstStyle/>
          <a:p>
            <a:endParaRPr lang="en-US" sz="2400"/>
          </a:p>
        </p:txBody>
      </p:sp>
      <p:sp>
        <p:nvSpPr>
          <p:cNvPr id="7" name="Shape 5">
            <a:extLst>
              <a:ext uri="{C183D7F6-B498-43B3-948B-1728B52AA6E4}">
                <adec:decorative xmlns:adec="http://schemas.microsoft.com/office/drawing/2017/decorative" val="1"/>
              </a:ext>
            </a:extLst>
          </p:cNvPr>
          <p:cNvSpPr/>
          <p:nvPr/>
        </p:nvSpPr>
        <p:spPr>
          <a:xfrm>
            <a:off x="585216" y="1975104"/>
            <a:ext cx="487680" cy="487680"/>
          </a:xfrm>
          <a:prstGeom prst="ellipse">
            <a:avLst/>
          </a:prstGeom>
          <a:solidFill>
            <a:srgbClr val="85092A"/>
          </a:solidFill>
          <a:ln w="12700">
            <a:solidFill>
              <a:srgbClr val="4A0C1C"/>
            </a:solidFill>
            <a:prstDash val="solid"/>
          </a:ln>
        </p:spPr>
        <p:txBody>
          <a:bodyPr/>
          <a:lstStyle/>
          <a:p>
            <a:endParaRPr lang="en-US" sz="2400"/>
          </a:p>
        </p:txBody>
      </p:sp>
      <p:sp>
        <p:nvSpPr>
          <p:cNvPr id="8" name="Text 6"/>
          <p:cNvSpPr/>
          <p:nvPr/>
        </p:nvSpPr>
        <p:spPr>
          <a:xfrm>
            <a:off x="585216" y="1975104"/>
            <a:ext cx="487680" cy="48768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Text 7"/>
          <p:cNvSpPr/>
          <p:nvPr/>
        </p:nvSpPr>
        <p:spPr>
          <a:xfrm>
            <a:off x="1280160" y="1731264"/>
            <a:ext cx="10363200" cy="999744"/>
          </a:xfrm>
          <a:prstGeom prst="rect">
            <a:avLst/>
          </a:prstGeom>
          <a:noFill/>
          <a:ln/>
        </p:spPr>
        <p:txBody>
          <a:bodyPr wrap="square" rtlCol="0" anchor="ctr"/>
          <a:lstStyle/>
          <a:p>
            <a:r>
              <a:rPr lang="en-US" sz="2400" b="1" dirty="0">
                <a:solidFill>
                  <a:srgbClr val="444444"/>
                </a:solidFill>
                <a:latin typeface="Calibri" pitchFamily="34" charset="0"/>
                <a:ea typeface="Calibri" pitchFamily="34" charset="-122"/>
                <a:cs typeface="Calibri" pitchFamily="34" charset="-120"/>
              </a:rPr>
              <a:t>Are foundational and fundamental to a sound postsecondary education</a:t>
            </a:r>
            <a:endParaRPr lang="en-US" sz="2400" b="1" dirty="0"/>
          </a:p>
        </p:txBody>
      </p:sp>
      <p:sp>
        <p:nvSpPr>
          <p:cNvPr id="10" name="Shape 8">
            <a:extLst>
              <a:ext uri="{C183D7F6-B498-43B3-948B-1728B52AA6E4}">
                <adec:decorative xmlns:adec="http://schemas.microsoft.com/office/drawing/2017/decorative" val="1"/>
              </a:ext>
            </a:extLst>
          </p:cNvPr>
          <p:cNvSpPr/>
          <p:nvPr/>
        </p:nvSpPr>
        <p:spPr>
          <a:xfrm>
            <a:off x="365760" y="2926080"/>
            <a:ext cx="11460480" cy="999744"/>
          </a:xfrm>
          <a:prstGeom prst="rect">
            <a:avLst/>
          </a:prstGeom>
          <a:solidFill>
            <a:srgbClr val="FFFFFF"/>
          </a:solidFill>
          <a:ln w="6350">
            <a:solidFill>
              <a:srgbClr val="CCCCCC"/>
            </a:solidFill>
            <a:prstDash val="solid"/>
          </a:ln>
        </p:spPr>
        <p:txBody>
          <a:bodyPr/>
          <a:lstStyle/>
          <a:p>
            <a:endParaRPr lang="en-US" sz="2400"/>
          </a:p>
        </p:txBody>
      </p:sp>
      <p:sp>
        <p:nvSpPr>
          <p:cNvPr id="11" name="Shape 9">
            <a:extLst>
              <a:ext uri="{C183D7F6-B498-43B3-948B-1728B52AA6E4}">
                <adec:decorative xmlns:adec="http://schemas.microsoft.com/office/drawing/2017/decorative" val="1"/>
              </a:ext>
            </a:extLst>
          </p:cNvPr>
          <p:cNvSpPr/>
          <p:nvPr/>
        </p:nvSpPr>
        <p:spPr>
          <a:xfrm>
            <a:off x="365760" y="2926080"/>
            <a:ext cx="85344" cy="999744"/>
          </a:xfrm>
          <a:prstGeom prst="rect">
            <a:avLst/>
          </a:prstGeom>
          <a:solidFill>
            <a:srgbClr val="85092A"/>
          </a:solidFill>
          <a:ln w="12700">
            <a:solidFill>
              <a:srgbClr val="4A0C1C"/>
            </a:solidFill>
            <a:prstDash val="solid"/>
          </a:ln>
        </p:spPr>
        <p:txBody>
          <a:bodyPr/>
          <a:lstStyle/>
          <a:p>
            <a:endParaRPr lang="en-US" sz="2400"/>
          </a:p>
        </p:txBody>
      </p:sp>
      <p:sp>
        <p:nvSpPr>
          <p:cNvPr id="12" name="Shape 10">
            <a:extLst>
              <a:ext uri="{C183D7F6-B498-43B3-948B-1728B52AA6E4}">
                <adec:decorative xmlns:adec="http://schemas.microsoft.com/office/drawing/2017/decorative" val="1"/>
              </a:ext>
            </a:extLst>
          </p:cNvPr>
          <p:cNvSpPr/>
          <p:nvPr/>
        </p:nvSpPr>
        <p:spPr>
          <a:xfrm>
            <a:off x="585216" y="3169920"/>
            <a:ext cx="487680" cy="487680"/>
          </a:xfrm>
          <a:prstGeom prst="ellipse">
            <a:avLst/>
          </a:prstGeom>
          <a:solidFill>
            <a:srgbClr val="85092A"/>
          </a:solidFill>
          <a:ln w="12700">
            <a:solidFill>
              <a:srgbClr val="4A0C1C"/>
            </a:solidFill>
            <a:prstDash val="solid"/>
          </a:ln>
        </p:spPr>
        <p:txBody>
          <a:bodyPr/>
          <a:lstStyle/>
          <a:p>
            <a:endParaRPr lang="en-US" sz="2400"/>
          </a:p>
        </p:txBody>
      </p:sp>
      <p:sp>
        <p:nvSpPr>
          <p:cNvPr id="13" name="Text 11"/>
          <p:cNvSpPr/>
          <p:nvPr/>
        </p:nvSpPr>
        <p:spPr>
          <a:xfrm>
            <a:off x="585216" y="3169920"/>
            <a:ext cx="487680" cy="48768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4" name="Text 12"/>
          <p:cNvSpPr/>
          <p:nvPr/>
        </p:nvSpPr>
        <p:spPr>
          <a:xfrm>
            <a:off x="1280160" y="2926080"/>
            <a:ext cx="10363200" cy="999744"/>
          </a:xfrm>
          <a:prstGeom prst="rect">
            <a:avLst/>
          </a:prstGeom>
          <a:noFill/>
          <a:ln/>
        </p:spPr>
        <p:txBody>
          <a:bodyPr wrap="square" rtlCol="0" anchor="ctr"/>
          <a:lstStyle/>
          <a:p>
            <a:r>
              <a:rPr lang="en-US" sz="2400" b="1" dirty="0">
                <a:latin typeface="Calibri" pitchFamily="34" charset="0"/>
                <a:ea typeface="Calibri" pitchFamily="34" charset="-122"/>
                <a:cs typeface="Calibri" pitchFamily="34" charset="-120"/>
              </a:rPr>
              <a:t>Are necessary to prepare students for civic and professional life</a:t>
            </a:r>
            <a:endParaRPr lang="en-US" sz="2400" b="1" dirty="0"/>
          </a:p>
        </p:txBody>
      </p:sp>
      <p:sp>
        <p:nvSpPr>
          <p:cNvPr id="15" name="Shape 13">
            <a:extLst>
              <a:ext uri="{C183D7F6-B498-43B3-948B-1728B52AA6E4}">
                <adec:decorative xmlns:adec="http://schemas.microsoft.com/office/drawing/2017/decorative" val="1"/>
              </a:ext>
            </a:extLst>
          </p:cNvPr>
          <p:cNvSpPr/>
          <p:nvPr/>
        </p:nvSpPr>
        <p:spPr>
          <a:xfrm>
            <a:off x="365760" y="4120896"/>
            <a:ext cx="11460480" cy="999744"/>
          </a:xfrm>
          <a:prstGeom prst="rect">
            <a:avLst/>
          </a:prstGeom>
          <a:solidFill>
            <a:srgbClr val="F7F3F4"/>
          </a:solidFill>
          <a:ln w="6350">
            <a:solidFill>
              <a:srgbClr val="CCCCCC"/>
            </a:solidFill>
            <a:prstDash val="solid"/>
          </a:ln>
        </p:spPr>
        <p:txBody>
          <a:bodyPr/>
          <a:lstStyle/>
          <a:p>
            <a:endParaRPr lang="en-US" sz="2400"/>
          </a:p>
        </p:txBody>
      </p:sp>
      <p:sp>
        <p:nvSpPr>
          <p:cNvPr id="16" name="Shape 14">
            <a:extLst>
              <a:ext uri="{C183D7F6-B498-43B3-948B-1728B52AA6E4}">
                <adec:decorative xmlns:adec="http://schemas.microsoft.com/office/drawing/2017/decorative" val="1"/>
              </a:ext>
            </a:extLst>
          </p:cNvPr>
          <p:cNvSpPr/>
          <p:nvPr/>
        </p:nvSpPr>
        <p:spPr>
          <a:xfrm>
            <a:off x="365760" y="4120896"/>
            <a:ext cx="85344" cy="999744"/>
          </a:xfrm>
          <a:prstGeom prst="rect">
            <a:avLst/>
          </a:prstGeom>
          <a:solidFill>
            <a:srgbClr val="85092A"/>
          </a:solidFill>
          <a:ln w="12700">
            <a:solidFill>
              <a:srgbClr val="4A0C1C"/>
            </a:solidFill>
            <a:prstDash val="solid"/>
          </a:ln>
        </p:spPr>
        <p:txBody>
          <a:bodyPr/>
          <a:lstStyle/>
          <a:p>
            <a:endParaRPr lang="en-US" sz="2400"/>
          </a:p>
        </p:txBody>
      </p:sp>
      <p:sp>
        <p:nvSpPr>
          <p:cNvPr id="17" name="Shape 15">
            <a:extLst>
              <a:ext uri="{C183D7F6-B498-43B3-948B-1728B52AA6E4}">
                <adec:decorative xmlns:adec="http://schemas.microsoft.com/office/drawing/2017/decorative" val="1"/>
              </a:ext>
            </a:extLst>
          </p:cNvPr>
          <p:cNvSpPr/>
          <p:nvPr/>
        </p:nvSpPr>
        <p:spPr>
          <a:xfrm>
            <a:off x="585216" y="4364736"/>
            <a:ext cx="487680" cy="487680"/>
          </a:xfrm>
          <a:prstGeom prst="ellipse">
            <a:avLst/>
          </a:prstGeom>
          <a:solidFill>
            <a:srgbClr val="85092A"/>
          </a:solidFill>
          <a:ln w="12700">
            <a:solidFill>
              <a:srgbClr val="4A0C1C"/>
            </a:solidFill>
            <a:prstDash val="solid"/>
          </a:ln>
        </p:spPr>
        <p:txBody>
          <a:bodyPr/>
          <a:lstStyle/>
          <a:p>
            <a:endParaRPr lang="en-US" sz="2400"/>
          </a:p>
        </p:txBody>
      </p:sp>
      <p:sp>
        <p:nvSpPr>
          <p:cNvPr id="18" name="Text 16"/>
          <p:cNvSpPr/>
          <p:nvPr/>
        </p:nvSpPr>
        <p:spPr>
          <a:xfrm>
            <a:off x="585216" y="4364736"/>
            <a:ext cx="487680" cy="48768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9" name="Text 17"/>
          <p:cNvSpPr/>
          <p:nvPr/>
        </p:nvSpPr>
        <p:spPr>
          <a:xfrm>
            <a:off x="1280160" y="4120896"/>
            <a:ext cx="10363200" cy="999744"/>
          </a:xfrm>
          <a:prstGeom prst="rect">
            <a:avLst/>
          </a:prstGeom>
          <a:noFill/>
          <a:ln/>
        </p:spPr>
        <p:txBody>
          <a:bodyPr wrap="square" rtlCol="0" anchor="ctr"/>
          <a:lstStyle/>
          <a:p>
            <a:r>
              <a:rPr lang="en-US" sz="2400" b="1" dirty="0">
                <a:latin typeface="Calibri" pitchFamily="34" charset="0"/>
                <a:ea typeface="Calibri" pitchFamily="34" charset="-122"/>
                <a:cs typeface="Calibri" pitchFamily="34" charset="-120"/>
              </a:rPr>
              <a:t>Equip students for participation in the workforce and in the betterment of society</a:t>
            </a:r>
            <a:endParaRPr lang="en-US" sz="2400" b="1" dirty="0"/>
          </a:p>
        </p:txBody>
      </p:sp>
      <p:sp>
        <p:nvSpPr>
          <p:cNvPr id="20" name="Shape 18">
            <a:extLst>
              <a:ext uri="{C183D7F6-B498-43B3-948B-1728B52AA6E4}">
                <adec:decorative xmlns:adec="http://schemas.microsoft.com/office/drawing/2017/decorative" val="1"/>
              </a:ext>
            </a:extLst>
          </p:cNvPr>
          <p:cNvSpPr/>
          <p:nvPr/>
        </p:nvSpPr>
        <p:spPr>
          <a:xfrm>
            <a:off x="365760" y="5315712"/>
            <a:ext cx="11460480" cy="999744"/>
          </a:xfrm>
          <a:prstGeom prst="rect">
            <a:avLst/>
          </a:prstGeom>
          <a:solidFill>
            <a:srgbClr val="FFFFFF"/>
          </a:solidFill>
          <a:ln w="6350">
            <a:solidFill>
              <a:srgbClr val="CCCCCC"/>
            </a:solidFill>
            <a:prstDash val="solid"/>
          </a:ln>
        </p:spPr>
        <p:txBody>
          <a:bodyPr/>
          <a:lstStyle/>
          <a:p>
            <a:endParaRPr lang="en-US" sz="2400"/>
          </a:p>
        </p:txBody>
      </p:sp>
      <p:sp>
        <p:nvSpPr>
          <p:cNvPr id="21" name="Shape 19">
            <a:extLst>
              <a:ext uri="{C183D7F6-B498-43B3-948B-1728B52AA6E4}">
                <adec:decorative xmlns:adec="http://schemas.microsoft.com/office/drawing/2017/decorative" val="1"/>
              </a:ext>
            </a:extLst>
          </p:cNvPr>
          <p:cNvSpPr/>
          <p:nvPr/>
        </p:nvSpPr>
        <p:spPr>
          <a:xfrm>
            <a:off x="365760" y="5315712"/>
            <a:ext cx="85344" cy="999744"/>
          </a:xfrm>
          <a:prstGeom prst="rect">
            <a:avLst/>
          </a:prstGeom>
          <a:solidFill>
            <a:srgbClr val="4A0C1C"/>
          </a:solidFill>
          <a:ln w="12700">
            <a:solidFill>
              <a:srgbClr val="4A0C1C"/>
            </a:solidFill>
            <a:prstDash val="solid"/>
          </a:ln>
        </p:spPr>
        <p:txBody>
          <a:bodyPr/>
          <a:lstStyle/>
          <a:p>
            <a:endParaRPr lang="en-US" sz="2400"/>
          </a:p>
        </p:txBody>
      </p:sp>
      <p:sp>
        <p:nvSpPr>
          <p:cNvPr id="22" name="Shape 20">
            <a:extLst>
              <a:ext uri="{C183D7F6-B498-43B3-948B-1728B52AA6E4}">
                <adec:decorative xmlns:adec="http://schemas.microsoft.com/office/drawing/2017/decorative" val="1"/>
              </a:ext>
            </a:extLst>
          </p:cNvPr>
          <p:cNvSpPr/>
          <p:nvPr/>
        </p:nvSpPr>
        <p:spPr>
          <a:xfrm>
            <a:off x="585216" y="5559552"/>
            <a:ext cx="487680" cy="487680"/>
          </a:xfrm>
          <a:prstGeom prst="ellipse">
            <a:avLst/>
          </a:prstGeom>
          <a:solidFill>
            <a:srgbClr val="85092A"/>
          </a:solidFill>
          <a:ln w="12700">
            <a:solidFill>
              <a:srgbClr val="4A0C1C"/>
            </a:solidFill>
            <a:prstDash val="solid"/>
          </a:ln>
        </p:spPr>
        <p:txBody>
          <a:bodyPr/>
          <a:lstStyle/>
          <a:p>
            <a:endParaRPr lang="en-US" sz="2400"/>
          </a:p>
        </p:txBody>
      </p:sp>
      <p:sp>
        <p:nvSpPr>
          <p:cNvPr id="23" name="Text 21"/>
          <p:cNvSpPr/>
          <p:nvPr/>
        </p:nvSpPr>
        <p:spPr>
          <a:xfrm>
            <a:off x="585216" y="5559552"/>
            <a:ext cx="487680" cy="48768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4" name="Text 22"/>
          <p:cNvSpPr/>
          <p:nvPr/>
        </p:nvSpPr>
        <p:spPr>
          <a:xfrm>
            <a:off x="1280160" y="5315712"/>
            <a:ext cx="10363200" cy="999744"/>
          </a:xfrm>
          <a:prstGeom prst="rect">
            <a:avLst/>
          </a:prstGeom>
          <a:noFill/>
          <a:ln/>
        </p:spPr>
        <p:txBody>
          <a:bodyPr wrap="square" rtlCol="0" anchor="ctr"/>
          <a:lstStyle/>
          <a:p>
            <a:r>
              <a:rPr lang="en-US" sz="2400" b="1" dirty="0">
                <a:latin typeface="Calibri" pitchFamily="34" charset="0"/>
                <a:ea typeface="Calibri" pitchFamily="34" charset="-122"/>
                <a:cs typeface="Calibri" pitchFamily="34" charset="-120"/>
              </a:rPr>
              <a:t>Ensure a breadth of knowledge in compliance with applicable accreditation standards</a:t>
            </a:r>
            <a:endParaRPr lang="en-US" sz="2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EF561EB0-C383-9F1C-0795-F2A42327961B}"/>
              </a:ex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ext 1">
            <a:extLst>
              <a:ext uri="{FF2B5EF4-FFF2-40B4-BE49-F238E27FC236}">
                <a16:creationId xmlns:a16="http://schemas.microsoft.com/office/drawing/2014/main" id="{82F7C90E-EEB3-C245-B930-BC9E3831CC14}"/>
              </a:ext>
            </a:extLst>
          </p:cNvPr>
          <p:cNvSpPr>
            <a:spLocks noGrp="1"/>
          </p:cNvSpPr>
          <p:nvPr>
            <p:ph type="title" idx="4294967295"/>
          </p:nvPr>
        </p:nvSpPr>
        <p:spPr>
          <a:xfrm>
            <a:off x="1669709"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itchFamily="34" charset="0"/>
                <a:ea typeface="+mn-ea"/>
                <a:cs typeface="Calibri" pitchFamily="34" charset="-120"/>
              </a:rPr>
              <a:t>General Education Review Committee Members</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4" name="Table 3">
            <a:extLst>
              <a:ext uri="{FF2B5EF4-FFF2-40B4-BE49-F238E27FC236}">
                <a16:creationId xmlns:a16="http://schemas.microsoft.com/office/drawing/2014/main" id="{B119489C-A4F7-0865-8B09-9ADBD31EF685}"/>
              </a:ext>
            </a:extLst>
          </p:cNvPr>
          <p:cNvGraphicFramePr>
            <a:graphicFrameLocks noGrp="1"/>
          </p:cNvGraphicFramePr>
          <p:nvPr>
            <p:extLst>
              <p:ext uri="{D42A27DB-BD31-4B8C-83A1-F6EECF244321}">
                <p14:modId xmlns:p14="http://schemas.microsoft.com/office/powerpoint/2010/main" val="667319239"/>
              </p:ext>
            </p:extLst>
          </p:nvPr>
        </p:nvGraphicFramePr>
        <p:xfrm>
          <a:off x="1931639" y="987295"/>
          <a:ext cx="8128000" cy="5628640"/>
        </p:xfrm>
        <a:graphic>
          <a:graphicData uri="http://schemas.openxmlformats.org/drawingml/2006/table">
            <a:tbl>
              <a:tblPr firstRow="1" bandRow="1">
                <a:tableStyleId>{073A0DAA-6AF3-43AB-8588-CEC1D06C72B9}</a:tableStyleId>
              </a:tblPr>
              <a:tblGrid>
                <a:gridCol w="4064000">
                  <a:extLst>
                    <a:ext uri="{9D8B030D-6E8A-4147-A177-3AD203B41FA5}">
                      <a16:colId xmlns:a16="http://schemas.microsoft.com/office/drawing/2014/main" val="2644199726"/>
                    </a:ext>
                  </a:extLst>
                </a:gridCol>
                <a:gridCol w="4064000">
                  <a:extLst>
                    <a:ext uri="{9D8B030D-6E8A-4147-A177-3AD203B41FA5}">
                      <a16:colId xmlns:a16="http://schemas.microsoft.com/office/drawing/2014/main" val="2644512780"/>
                    </a:ext>
                  </a:extLst>
                </a:gridCol>
              </a:tblGrid>
              <a:tr h="370840">
                <a:tc>
                  <a:txBody>
                    <a:bodyPr/>
                    <a:lstStyle/>
                    <a:p>
                      <a:r>
                        <a:rPr lang="en-US" dirty="0"/>
                        <a:t>Committee Member</a:t>
                      </a:r>
                    </a:p>
                  </a:txBody>
                  <a:tcPr/>
                </a:tc>
                <a:tc>
                  <a:txBody>
                    <a:bodyPr/>
                    <a:lstStyle/>
                    <a:p>
                      <a:r>
                        <a:rPr lang="en-US" dirty="0"/>
                        <a:t>Representation</a:t>
                      </a:r>
                    </a:p>
                  </a:txBody>
                  <a:tcPr/>
                </a:tc>
                <a:extLst>
                  <a:ext uri="{0D108BD9-81ED-4DB2-BD59-A6C34878D82A}">
                    <a16:rowId xmlns:a16="http://schemas.microsoft.com/office/drawing/2014/main" val="4270028672"/>
                  </a:ext>
                </a:extLst>
              </a:tr>
              <a:tr h="370840">
                <a:tc>
                  <a:txBody>
                    <a:bodyPr/>
                    <a:lstStyle/>
                    <a:p>
                      <a:r>
                        <a:rPr lang="en-US"/>
                        <a:t>Brian </a:t>
                      </a:r>
                      <a:r>
                        <a:rPr lang="en-US" dirty="0"/>
                        <a:t>Fehler</a:t>
                      </a:r>
                    </a:p>
                  </a:txBody>
                  <a:tcPr/>
                </a:tc>
                <a:tc>
                  <a:txBody>
                    <a:bodyPr/>
                    <a:lstStyle/>
                    <a:p>
                      <a:r>
                        <a:rPr lang="en-US" dirty="0"/>
                        <a:t>College of Arts and Sciences</a:t>
                      </a:r>
                    </a:p>
                  </a:txBody>
                  <a:tcPr/>
                </a:tc>
                <a:extLst>
                  <a:ext uri="{0D108BD9-81ED-4DB2-BD59-A6C34878D82A}">
                    <a16:rowId xmlns:a16="http://schemas.microsoft.com/office/drawing/2014/main" val="525863633"/>
                  </a:ext>
                </a:extLst>
              </a:tr>
              <a:tr h="370840">
                <a:tc>
                  <a:txBody>
                    <a:bodyPr/>
                    <a:lstStyle/>
                    <a:p>
                      <a:r>
                        <a:rPr lang="en-US" dirty="0"/>
                        <a:t>Ann Wheeler</a:t>
                      </a:r>
                    </a:p>
                  </a:txBody>
                  <a:tcPr/>
                </a:tc>
                <a:tc>
                  <a:txBody>
                    <a:bodyPr/>
                    <a:lstStyle/>
                    <a:p>
                      <a:r>
                        <a:rPr lang="en-US" dirty="0"/>
                        <a:t>College of Arts and Sciences</a:t>
                      </a:r>
                    </a:p>
                  </a:txBody>
                  <a:tcPr/>
                </a:tc>
                <a:extLst>
                  <a:ext uri="{0D108BD9-81ED-4DB2-BD59-A6C34878D82A}">
                    <a16:rowId xmlns:a16="http://schemas.microsoft.com/office/drawing/2014/main" val="3892553724"/>
                  </a:ext>
                </a:extLst>
              </a:tr>
              <a:tr h="370840">
                <a:tc>
                  <a:txBody>
                    <a:bodyPr/>
                    <a:lstStyle/>
                    <a:p>
                      <a:r>
                        <a:rPr lang="en-US" dirty="0"/>
                        <a:t>Joy </a:t>
                      </a:r>
                      <a:r>
                        <a:rPr lang="en-US" dirty="0" err="1"/>
                        <a:t>Spadachene</a:t>
                      </a:r>
                      <a:endParaRPr lang="en-US" dirty="0"/>
                    </a:p>
                  </a:txBody>
                  <a:tcPr/>
                </a:tc>
                <a:tc>
                  <a:txBody>
                    <a:bodyPr/>
                    <a:lstStyle/>
                    <a:p>
                      <a:r>
                        <a:rPr lang="en-US" dirty="0"/>
                        <a:t>College of Nursing</a:t>
                      </a:r>
                    </a:p>
                  </a:txBody>
                  <a:tcPr/>
                </a:tc>
                <a:extLst>
                  <a:ext uri="{0D108BD9-81ED-4DB2-BD59-A6C34878D82A}">
                    <a16:rowId xmlns:a16="http://schemas.microsoft.com/office/drawing/2014/main" val="2357616385"/>
                  </a:ext>
                </a:extLst>
              </a:tr>
              <a:tr h="370840">
                <a:tc>
                  <a:txBody>
                    <a:bodyPr/>
                    <a:lstStyle/>
                    <a:p>
                      <a:r>
                        <a:rPr lang="en-US" dirty="0"/>
                        <a:t>Angela Griffin</a:t>
                      </a:r>
                    </a:p>
                  </a:txBody>
                  <a:tcPr/>
                </a:tc>
                <a:tc>
                  <a:txBody>
                    <a:bodyPr/>
                    <a:lstStyle/>
                    <a:p>
                      <a:r>
                        <a:rPr lang="en-US" dirty="0"/>
                        <a:t>College of Health Sciences</a:t>
                      </a:r>
                    </a:p>
                  </a:txBody>
                  <a:tcPr/>
                </a:tc>
                <a:extLst>
                  <a:ext uri="{0D108BD9-81ED-4DB2-BD59-A6C34878D82A}">
                    <a16:rowId xmlns:a16="http://schemas.microsoft.com/office/drawing/2014/main" val="243661501"/>
                  </a:ext>
                </a:extLst>
              </a:tr>
              <a:tr h="370840">
                <a:tc>
                  <a:txBody>
                    <a:bodyPr/>
                    <a:lstStyle/>
                    <a:p>
                      <a:r>
                        <a:rPr lang="en-US" dirty="0"/>
                        <a:t>Ken Boonme</a:t>
                      </a:r>
                    </a:p>
                  </a:txBody>
                  <a:tcPr/>
                </a:tc>
                <a:tc>
                  <a:txBody>
                    <a:bodyPr/>
                    <a:lstStyle/>
                    <a:p>
                      <a:r>
                        <a:rPr lang="en-US" dirty="0"/>
                        <a:t>College of Business and Entrepreneurship</a:t>
                      </a:r>
                    </a:p>
                  </a:txBody>
                  <a:tcPr/>
                </a:tc>
                <a:extLst>
                  <a:ext uri="{0D108BD9-81ED-4DB2-BD59-A6C34878D82A}">
                    <a16:rowId xmlns:a16="http://schemas.microsoft.com/office/drawing/2014/main" val="952398870"/>
                  </a:ext>
                </a:extLst>
              </a:tr>
              <a:tr h="370840">
                <a:tc>
                  <a:txBody>
                    <a:bodyPr/>
                    <a:lstStyle/>
                    <a:p>
                      <a:r>
                        <a:rPr lang="en-US" dirty="0"/>
                        <a:t>Sarah McMahan</a:t>
                      </a:r>
                    </a:p>
                  </a:txBody>
                  <a:tcPr/>
                </a:tc>
                <a:tc>
                  <a:txBody>
                    <a:bodyPr/>
                    <a:lstStyle/>
                    <a:p>
                      <a:r>
                        <a:rPr lang="en-US" dirty="0"/>
                        <a:t>College of Professional Education</a:t>
                      </a:r>
                    </a:p>
                  </a:txBody>
                  <a:tcPr/>
                </a:tc>
                <a:extLst>
                  <a:ext uri="{0D108BD9-81ED-4DB2-BD59-A6C34878D82A}">
                    <a16:rowId xmlns:a16="http://schemas.microsoft.com/office/drawing/2014/main" val="1077314287"/>
                  </a:ext>
                </a:extLst>
              </a:tr>
              <a:tr h="370840">
                <a:tc>
                  <a:txBody>
                    <a:bodyPr/>
                    <a:lstStyle/>
                    <a:p>
                      <a:r>
                        <a:rPr lang="en-US" dirty="0"/>
                        <a:t>Nancy Chick</a:t>
                      </a:r>
                    </a:p>
                  </a:txBody>
                  <a:tcPr/>
                </a:tc>
                <a:tc>
                  <a:txBody>
                    <a:bodyPr/>
                    <a:lstStyle/>
                    <a:p>
                      <a:r>
                        <a:rPr lang="en-US" dirty="0"/>
                        <a:t>Executive Director of Teaching, Learning and Scholarship</a:t>
                      </a:r>
                    </a:p>
                  </a:txBody>
                  <a:tcPr/>
                </a:tc>
                <a:extLst>
                  <a:ext uri="{0D108BD9-81ED-4DB2-BD59-A6C34878D82A}">
                    <a16:rowId xmlns:a16="http://schemas.microsoft.com/office/drawing/2014/main" val="2879376848"/>
                  </a:ext>
                </a:extLst>
              </a:tr>
              <a:tr h="370840">
                <a:tc>
                  <a:txBody>
                    <a:bodyPr/>
                    <a:lstStyle/>
                    <a:p>
                      <a:r>
                        <a:rPr lang="en-US" dirty="0"/>
                        <a:t>Brandi Falley</a:t>
                      </a:r>
                    </a:p>
                  </a:txBody>
                  <a:tcPr/>
                </a:tc>
                <a:tc>
                  <a:txBody>
                    <a:bodyPr/>
                    <a:lstStyle/>
                    <a:p>
                      <a:r>
                        <a:rPr lang="en-US" dirty="0"/>
                        <a:t>Dean of Undergraduate Studies</a:t>
                      </a:r>
                    </a:p>
                  </a:txBody>
                  <a:tcPr/>
                </a:tc>
                <a:extLst>
                  <a:ext uri="{0D108BD9-81ED-4DB2-BD59-A6C34878D82A}">
                    <a16:rowId xmlns:a16="http://schemas.microsoft.com/office/drawing/2014/main" val="3892227826"/>
                  </a:ext>
                </a:extLst>
              </a:tr>
              <a:tr h="370840">
                <a:tc>
                  <a:txBody>
                    <a:bodyPr/>
                    <a:lstStyle/>
                    <a:p>
                      <a:r>
                        <a:rPr lang="en-US" dirty="0"/>
                        <a:t>Cole Kendrick</a:t>
                      </a:r>
                    </a:p>
                  </a:txBody>
                  <a:tcPr/>
                </a:tc>
                <a:tc>
                  <a:txBody>
                    <a:bodyPr/>
                    <a:lstStyle/>
                    <a:p>
                      <a:r>
                        <a:rPr lang="en-US" dirty="0"/>
                        <a:t>COO of Medical City, Denton</a:t>
                      </a:r>
                    </a:p>
                  </a:txBody>
                  <a:tcPr/>
                </a:tc>
                <a:extLst>
                  <a:ext uri="{0D108BD9-81ED-4DB2-BD59-A6C34878D82A}">
                    <a16:rowId xmlns:a16="http://schemas.microsoft.com/office/drawing/2014/main" val="2133061456"/>
                  </a:ext>
                </a:extLst>
              </a:tr>
              <a:tr h="370840">
                <a:tc>
                  <a:txBody>
                    <a:bodyPr/>
                    <a:lstStyle/>
                    <a:p>
                      <a:r>
                        <a:rPr lang="en-US" dirty="0"/>
                        <a:t>Anna Meade</a:t>
                      </a:r>
                    </a:p>
                  </a:txBody>
                  <a:tcPr/>
                </a:tc>
                <a:tc>
                  <a:txBody>
                    <a:bodyPr/>
                    <a:lstStyle/>
                    <a:p>
                      <a:r>
                        <a:rPr lang="en-US" dirty="0"/>
                        <a:t>Vice President of Sustainability, Toyota</a:t>
                      </a:r>
                    </a:p>
                  </a:txBody>
                  <a:tcPr/>
                </a:tc>
                <a:extLst>
                  <a:ext uri="{0D108BD9-81ED-4DB2-BD59-A6C34878D82A}">
                    <a16:rowId xmlns:a16="http://schemas.microsoft.com/office/drawing/2014/main" val="114038592"/>
                  </a:ext>
                </a:extLst>
              </a:tr>
              <a:tr h="370840">
                <a:tc>
                  <a:txBody>
                    <a:bodyPr/>
                    <a:lstStyle/>
                    <a:p>
                      <a:r>
                        <a:rPr lang="en-US" dirty="0"/>
                        <a:t>Jill Jester</a:t>
                      </a:r>
                    </a:p>
                  </a:txBody>
                  <a:tcPr/>
                </a:tc>
                <a:tc>
                  <a:txBody>
                    <a:bodyPr/>
                    <a:lstStyle/>
                    <a:p>
                      <a:r>
                        <a:rPr lang="en-US" dirty="0"/>
                        <a:t>Attorney, Business Owner, Former Regent</a:t>
                      </a:r>
                    </a:p>
                  </a:txBody>
                  <a:tcPr/>
                </a:tc>
                <a:extLst>
                  <a:ext uri="{0D108BD9-81ED-4DB2-BD59-A6C34878D82A}">
                    <a16:rowId xmlns:a16="http://schemas.microsoft.com/office/drawing/2014/main" val="2836722814"/>
                  </a:ext>
                </a:extLst>
              </a:tr>
              <a:tr h="370840">
                <a:tc>
                  <a:txBody>
                    <a:bodyPr/>
                    <a:lstStyle/>
                    <a:p>
                      <a:r>
                        <a:rPr lang="en-US" dirty="0"/>
                        <a:t>Angela Bauer</a:t>
                      </a:r>
                    </a:p>
                  </a:txBody>
                  <a:tcPr/>
                </a:tc>
                <a:tc>
                  <a:txBody>
                    <a:bodyPr/>
                    <a:lstStyle/>
                    <a:p>
                      <a:r>
                        <a:rPr lang="en-US" dirty="0"/>
                        <a:t>Provost and Committee Chair</a:t>
                      </a:r>
                    </a:p>
                  </a:txBody>
                  <a:tcPr/>
                </a:tc>
                <a:extLst>
                  <a:ext uri="{0D108BD9-81ED-4DB2-BD59-A6C34878D82A}">
                    <a16:rowId xmlns:a16="http://schemas.microsoft.com/office/drawing/2014/main" val="3171430384"/>
                  </a:ext>
                </a:extLst>
              </a:tr>
            </a:tbl>
          </a:graphicData>
        </a:graphic>
      </p:graphicFrame>
    </p:spTree>
    <p:extLst>
      <p:ext uri="{BB962C8B-B14F-4D97-AF65-F5344CB8AC3E}">
        <p14:creationId xmlns:p14="http://schemas.microsoft.com/office/powerpoint/2010/main" val="2105693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09600" y="50800"/>
            <a:ext cx="10972800" cy="7315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85092A"/>
                </a:solidFill>
                <a:effectLst/>
                <a:uLnTx/>
                <a:uFillTx/>
                <a:latin typeface="Calibri" pitchFamily="34" charset="0"/>
                <a:ea typeface="Calibri" pitchFamily="34" charset="-122"/>
                <a:cs typeface="Calibri" pitchFamily="34" charset="-120"/>
              </a:rPr>
              <a:t>Current TWU Core Curriculum</a:t>
            </a:r>
            <a:endParaRPr kumimoji="0" lang="en-US" sz="4000" b="0" i="0" u="none" strike="noStrike" kern="1200" cap="none" spc="0" normalizeH="0" baseline="0" noProof="0" dirty="0">
              <a:ln>
                <a:noFill/>
              </a:ln>
              <a:solidFill>
                <a:srgbClr val="85092A"/>
              </a:solidFill>
              <a:effectLst/>
              <a:uLnTx/>
              <a:uFillTx/>
              <a:latin typeface="+mn-lt"/>
              <a:ea typeface="+mn-ea"/>
              <a:cs typeface="+mn-cs"/>
            </a:endParaRPr>
          </a:p>
        </p:txBody>
      </p:sp>
      <p:graphicFrame>
        <p:nvGraphicFramePr>
          <p:cNvPr id="3" name="Table 0"/>
          <p:cNvGraphicFramePr>
            <a:graphicFrameLocks noGrp="1"/>
          </p:cNvGraphicFramePr>
          <p:nvPr>
            <p:extLst>
              <p:ext uri="{D42A27DB-BD31-4B8C-83A1-F6EECF244321}">
                <p14:modId xmlns:p14="http://schemas.microsoft.com/office/powerpoint/2010/main" val="2573767532"/>
              </p:ext>
            </p:extLst>
          </p:nvPr>
        </p:nvGraphicFramePr>
        <p:xfrm>
          <a:off x="1463040" y="975360"/>
          <a:ext cx="9265920" cy="5831840"/>
        </p:xfrm>
        <a:graphic>
          <a:graphicData uri="http://schemas.openxmlformats.org/drawingml/2006/table">
            <a:tbl>
              <a:tblPr firstRow="1"/>
              <a:tblGrid>
                <a:gridCol w="707136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tblGrid>
              <a:tr h="650240">
                <a:tc>
                  <a:txBody>
                    <a:bodyPr/>
                    <a:lstStyle/>
                    <a:p>
                      <a:pPr marL="0" indent="0">
                        <a:buNone/>
                      </a:pPr>
                      <a:r>
                        <a:rPr lang="en-US" sz="2800" b="1" dirty="0">
                          <a:solidFill>
                            <a:srgbClr val="FFFFFF"/>
                          </a:solidFill>
                          <a:latin typeface="Calibri" pitchFamily="34" charset="0"/>
                          <a:ea typeface="Calibri" pitchFamily="34" charset="-122"/>
                          <a:cs typeface="Calibri" pitchFamily="34" charset="-120"/>
                        </a:rPr>
                        <a:t>Component Area</a:t>
                      </a:r>
                      <a:endParaRPr lang="en-US" sz="28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85092A"/>
                    </a:solidFill>
                  </a:tcPr>
                </a:tc>
                <a:tc>
                  <a:txBody>
                    <a:bodyPr/>
                    <a:lstStyle/>
                    <a:p>
                      <a:pPr marL="0" indent="0" algn="ctr">
                        <a:buNone/>
                      </a:pPr>
                      <a:r>
                        <a:rPr lang="en-US" sz="2800" b="1" dirty="0">
                          <a:solidFill>
                            <a:srgbClr val="FFFFFF"/>
                          </a:solidFill>
                          <a:latin typeface="Calibri" pitchFamily="34" charset="0"/>
                          <a:ea typeface="Calibri" pitchFamily="34" charset="-122"/>
                          <a:cs typeface="Calibri" pitchFamily="34" charset="-120"/>
                        </a:rPr>
                        <a:t>Credit Hours</a:t>
                      </a:r>
                      <a:endParaRPr lang="en-US" sz="28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85092A"/>
                    </a:solidFill>
                  </a:tcPr>
                </a:tc>
                <a:extLst>
                  <a:ext uri="{0D108BD9-81ED-4DB2-BD59-A6C34878D82A}">
                    <a16:rowId xmlns:a16="http://schemas.microsoft.com/office/drawing/2014/main" val="10000"/>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Communication</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6</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extLst>
                  <a:ext uri="{0D108BD9-81ED-4DB2-BD59-A6C34878D82A}">
                    <a16:rowId xmlns:a16="http://schemas.microsoft.com/office/drawing/2014/main" val="10001"/>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Mathematics</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3</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Life &amp; Physical Sciences</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6</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extLst>
                  <a:ext uri="{0D108BD9-81ED-4DB2-BD59-A6C34878D82A}">
                    <a16:rowId xmlns:a16="http://schemas.microsoft.com/office/drawing/2014/main" val="10003"/>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Language, Philosophy &amp; Culture</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3</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Creative Arts</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3</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extLst>
                  <a:ext uri="{0D108BD9-81ED-4DB2-BD59-A6C34878D82A}">
                    <a16:rowId xmlns:a16="http://schemas.microsoft.com/office/drawing/2014/main" val="10005"/>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American History</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6</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Government/Political Science</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6</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extLst>
                  <a:ext uri="{0D108BD9-81ED-4DB2-BD59-A6C34878D82A}">
                    <a16:rowId xmlns:a16="http://schemas.microsoft.com/office/drawing/2014/main" val="10007"/>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Social &amp; Behavioral Sciences</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3</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extLst>
                  <a:ext uri="{0D108BD9-81ED-4DB2-BD59-A6C34878D82A}">
                    <a16:rowId xmlns:a16="http://schemas.microsoft.com/office/drawing/2014/main" val="10008"/>
                  </a:ext>
                </a:extLst>
              </a:tr>
              <a:tr h="402336">
                <a:tc>
                  <a:txBody>
                    <a:bodyPr/>
                    <a:lstStyle/>
                    <a:p>
                      <a:pPr marL="0" indent="0">
                        <a:buNone/>
                      </a:pPr>
                      <a:r>
                        <a:rPr lang="en-US" sz="2000" b="1" dirty="0">
                          <a:solidFill>
                            <a:srgbClr val="000000"/>
                          </a:solidFill>
                          <a:latin typeface="Calibri" pitchFamily="34" charset="0"/>
                          <a:ea typeface="Calibri" pitchFamily="34" charset="-122"/>
                          <a:cs typeface="Calibri" pitchFamily="34" charset="-120"/>
                        </a:rPr>
                        <a:t>Component Area Options</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tc>
                  <a:txBody>
                    <a:bodyPr/>
                    <a:lstStyle/>
                    <a:p>
                      <a:pPr marL="0" indent="0" algn="ctr">
                        <a:buNone/>
                      </a:pPr>
                      <a:r>
                        <a:rPr lang="en-US" sz="2000" b="1" dirty="0">
                          <a:solidFill>
                            <a:srgbClr val="000000"/>
                          </a:solidFill>
                          <a:latin typeface="Calibri" pitchFamily="34" charset="0"/>
                          <a:ea typeface="Calibri" pitchFamily="34" charset="-122"/>
                          <a:cs typeface="Calibri" pitchFamily="34" charset="-120"/>
                        </a:rPr>
                        <a:t>6</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extLst>
                  <a:ext uri="{0D108BD9-81ED-4DB2-BD59-A6C34878D82A}">
                    <a16:rowId xmlns:a16="http://schemas.microsoft.com/office/drawing/2014/main" val="10009"/>
                  </a:ext>
                </a:extLst>
              </a:tr>
              <a:tr h="402336">
                <a:tc>
                  <a:txBody>
                    <a:bodyPr/>
                    <a:lstStyle/>
                    <a:p>
                      <a:pPr marL="0" indent="0">
                        <a:buNone/>
                      </a:pPr>
                      <a:r>
                        <a:rPr lang="en-US" sz="2000" b="1" i="1" dirty="0">
                          <a:solidFill>
                            <a:srgbClr val="000000"/>
                          </a:solidFill>
                          <a:latin typeface="Calibri" pitchFamily="34" charset="0"/>
                          <a:ea typeface="Calibri" pitchFamily="34" charset="-122"/>
                          <a:cs typeface="Calibri" pitchFamily="34" charset="-120"/>
                        </a:rPr>
                        <a:t>     Multicultural Women's &amp; Gender Studies</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tc>
                  <a:txBody>
                    <a:bodyPr/>
                    <a:lstStyle/>
                    <a:p>
                      <a:pPr marL="0" indent="0" algn="ctr">
                        <a:buNone/>
                      </a:pPr>
                      <a:r>
                        <a:rPr lang="en-US" sz="2000" b="1" i="1" dirty="0">
                          <a:solidFill>
                            <a:srgbClr val="000000"/>
                          </a:solidFill>
                          <a:latin typeface="Calibri" pitchFamily="34" charset="0"/>
                          <a:ea typeface="Calibri" pitchFamily="34" charset="-122"/>
                          <a:cs typeface="Calibri" pitchFamily="34" charset="-120"/>
                        </a:rPr>
                        <a:t>3</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F2F2F2"/>
                    </a:solidFill>
                  </a:tcPr>
                </a:tc>
                <a:extLst>
                  <a:ext uri="{0D108BD9-81ED-4DB2-BD59-A6C34878D82A}">
                    <a16:rowId xmlns:a16="http://schemas.microsoft.com/office/drawing/2014/main" val="10010"/>
                  </a:ext>
                </a:extLst>
              </a:tr>
              <a:tr h="402336">
                <a:tc>
                  <a:txBody>
                    <a:bodyPr/>
                    <a:lstStyle/>
                    <a:p>
                      <a:pPr marL="0" indent="0">
                        <a:buNone/>
                      </a:pPr>
                      <a:r>
                        <a:rPr lang="en-US" sz="2000" b="1" i="1" dirty="0">
                          <a:solidFill>
                            <a:srgbClr val="000000"/>
                          </a:solidFill>
                          <a:latin typeface="Calibri" pitchFamily="34" charset="0"/>
                          <a:ea typeface="Calibri" pitchFamily="34" charset="-122"/>
                          <a:cs typeface="Calibri" pitchFamily="34" charset="-120"/>
                        </a:rPr>
                        <a:t>     First-Year Seminar, Mathematics, or Wellness</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tc>
                  <a:txBody>
                    <a:bodyPr/>
                    <a:lstStyle/>
                    <a:p>
                      <a:pPr marL="0" indent="0" algn="ctr">
                        <a:buNone/>
                      </a:pPr>
                      <a:r>
                        <a:rPr lang="en-US" sz="2000" b="1" i="1" dirty="0">
                          <a:solidFill>
                            <a:srgbClr val="000000"/>
                          </a:solidFill>
                          <a:latin typeface="Calibri" pitchFamily="34" charset="0"/>
                          <a:ea typeface="Calibri" pitchFamily="34" charset="-122"/>
                          <a:cs typeface="Calibri" pitchFamily="34" charset="-120"/>
                        </a:rPr>
                        <a:t>3</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tcPr>
                </a:tc>
                <a:extLst>
                  <a:ext uri="{0D108BD9-81ED-4DB2-BD59-A6C34878D82A}">
                    <a16:rowId xmlns:a16="http://schemas.microsoft.com/office/drawing/2014/main" val="10011"/>
                  </a:ext>
                </a:extLst>
              </a:tr>
              <a:tr h="402336">
                <a:tc>
                  <a:txBody>
                    <a:bodyPr/>
                    <a:lstStyle/>
                    <a:p>
                      <a:pPr marL="0" indent="0">
                        <a:buNone/>
                      </a:pPr>
                      <a:r>
                        <a:rPr lang="en-US" sz="2400" b="1" dirty="0">
                          <a:solidFill>
                            <a:srgbClr val="FFFFFF"/>
                          </a:solidFill>
                          <a:latin typeface="Calibri" pitchFamily="34" charset="0"/>
                          <a:ea typeface="Calibri" pitchFamily="34" charset="-122"/>
                          <a:cs typeface="Calibri" pitchFamily="34" charset="-120"/>
                        </a:rPr>
                        <a:t>Total</a:t>
                      </a:r>
                      <a:endParaRPr lang="en-US" sz="24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85092A"/>
                    </a:solidFill>
                  </a:tcPr>
                </a:tc>
                <a:tc>
                  <a:txBody>
                    <a:bodyPr/>
                    <a:lstStyle/>
                    <a:p>
                      <a:pPr marL="0" indent="0" algn="ctr">
                        <a:buNone/>
                      </a:pPr>
                      <a:r>
                        <a:rPr lang="en-US" sz="2000" b="1" dirty="0">
                          <a:solidFill>
                            <a:srgbClr val="FFFFFF"/>
                          </a:solidFill>
                          <a:latin typeface="Calibri" pitchFamily="34" charset="0"/>
                          <a:ea typeface="Calibri" pitchFamily="34" charset="-122"/>
                          <a:cs typeface="Calibri" pitchFamily="34" charset="-120"/>
                        </a:rPr>
                        <a:t>42</a:t>
                      </a:r>
                      <a:endParaRPr lang="en-US" sz="2000" b="1" dirty="0">
                        <a:latin typeface="Calibri" charset="0"/>
                        <a:ea typeface="Calibri" charset="0"/>
                        <a:cs typeface="Calibri" charset="0"/>
                      </a:endParaRPr>
                    </a:p>
                  </a:txBody>
                  <a:tcPr marL="121920" marR="121920" marT="60960" marB="60960">
                    <a:lnL w="6350" cap="flat" cmpd="sng" algn="ctr">
                      <a:solidFill>
                        <a:srgbClr val="BBBBBB"/>
                      </a:solidFill>
                      <a:prstDash val="solid"/>
                      <a:round/>
                      <a:headEnd type="none" w="med" len="med"/>
                      <a:tailEnd type="none" w="med" len="med"/>
                    </a:lnL>
                    <a:lnR w="6350" cap="flat" cmpd="sng" algn="ctr">
                      <a:solidFill>
                        <a:srgbClr val="BBBBBB"/>
                      </a:solidFill>
                      <a:prstDash val="solid"/>
                      <a:round/>
                      <a:headEnd type="none" w="med" len="med"/>
                      <a:tailEnd type="none" w="med" len="med"/>
                    </a:lnR>
                    <a:lnT w="6350" cap="flat" cmpd="sng" algn="ctr">
                      <a:solidFill>
                        <a:srgbClr val="BBBBBB"/>
                      </a:solidFill>
                      <a:prstDash val="solid"/>
                      <a:round/>
                      <a:headEnd type="none" w="med" len="med"/>
                      <a:tailEnd type="none" w="med" len="med"/>
                    </a:lnT>
                    <a:lnB w="6350" cap="flat" cmpd="sng" algn="ctr">
                      <a:solidFill>
                        <a:srgbClr val="BBBBBB"/>
                      </a:solidFill>
                      <a:prstDash val="solid"/>
                      <a:round/>
                      <a:headEnd type="none" w="med" len="med"/>
                      <a:tailEnd type="none" w="med" len="med"/>
                    </a:lnB>
                    <a:solidFill>
                      <a:srgbClr val="85092A"/>
                    </a:solidFill>
                  </a:tcPr>
                </a:tc>
                <a:extLst>
                  <a:ext uri="{0D108BD9-81ED-4DB2-BD59-A6C34878D82A}">
                    <a16:rowId xmlns:a16="http://schemas.microsoft.com/office/drawing/2014/main" val="10012"/>
                  </a:ext>
                </a:extLst>
              </a:tr>
            </a:tbl>
          </a:graphicData>
        </a:graphic>
      </p:graphicFrame>
      <p:sp>
        <p:nvSpPr>
          <p:cNvPr id="4" name="Rounded Rectangle 3">
            <a:extLst>
              <a:ext uri="{FF2B5EF4-FFF2-40B4-BE49-F238E27FC236}">
                <a16:creationId xmlns:a16="http://schemas.microsoft.com/office/drawing/2014/main" id="{04B0A180-6740-49CF-510B-D8793F1A1AF2}"/>
              </a:ext>
              <a:ext uri="{C183D7F6-B498-43B3-948B-1728B52AA6E4}">
                <adec:decorative xmlns:adec="http://schemas.microsoft.com/office/drawing/2017/decorative" val="1"/>
              </a:ext>
            </a:extLst>
          </p:cNvPr>
          <p:cNvSpPr/>
          <p:nvPr/>
        </p:nvSpPr>
        <p:spPr>
          <a:xfrm>
            <a:off x="1463040" y="5114925"/>
            <a:ext cx="8909685" cy="1157288"/>
          </a:xfrm>
          <a:prstGeom prst="roundRect">
            <a:avLst/>
          </a:prstGeom>
          <a:solidFill>
            <a:schemeClr val="accent1">
              <a:alpha val="0"/>
            </a:schemeClr>
          </a:solidFill>
          <a:ln w="60325">
            <a:solidFill>
              <a:srgbClr val="8509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DD3CD-AE5D-CB3A-A2F0-1C9D33321722}"/>
              </a:ext>
            </a:extLst>
          </p:cNvPr>
          <p:cNvSpPr>
            <a:spLocks noGrp="1"/>
          </p:cNvSpPr>
          <p:nvPr>
            <p:ph type="title"/>
          </p:nvPr>
        </p:nvSpPr>
        <p:spPr>
          <a:xfrm>
            <a:off x="442912" y="481012"/>
            <a:ext cx="11630025" cy="1271589"/>
          </a:xfrm>
        </p:spPr>
        <p:txBody>
          <a:bodyPr>
            <a:normAutofit fontScale="90000"/>
          </a:bodyPr>
          <a:lstStyle/>
          <a:p>
            <a:r>
              <a:rPr lang="en-US" b="1" dirty="0">
                <a:solidFill>
                  <a:srgbClr val="85092A"/>
                </a:solidFill>
                <a:latin typeface="Calibri" panose="020F0502020204030204" pitchFamily="34" charset="0"/>
                <a:cs typeface="Calibri" panose="020F0502020204030204" pitchFamily="34" charset="0"/>
              </a:rPr>
              <a:t>Current discretionary areas within general education </a:t>
            </a:r>
          </a:p>
        </p:txBody>
      </p:sp>
      <p:sp>
        <p:nvSpPr>
          <p:cNvPr id="3" name="Content Placeholder 2">
            <a:extLst>
              <a:ext uri="{FF2B5EF4-FFF2-40B4-BE49-F238E27FC236}">
                <a16:creationId xmlns:a16="http://schemas.microsoft.com/office/drawing/2014/main" id="{8F6AFD6A-2A37-6752-4A36-5022811FE6B9}"/>
              </a:ext>
            </a:extLst>
          </p:cNvPr>
          <p:cNvSpPr>
            <a:spLocks noGrp="1"/>
          </p:cNvSpPr>
          <p:nvPr>
            <p:ph idx="1"/>
          </p:nvPr>
        </p:nvSpPr>
        <p:spPr>
          <a:xfrm>
            <a:off x="966787" y="2025650"/>
            <a:ext cx="10515600" cy="4351338"/>
          </a:xfrm>
        </p:spPr>
        <p:txBody>
          <a:bodyPr>
            <a:normAutofit/>
          </a:bodyPr>
          <a:lstStyle/>
          <a:p>
            <a:r>
              <a:rPr lang="en-US" sz="3200" dirty="0">
                <a:latin typeface="Calibri" panose="020F0502020204030204" pitchFamily="34" charset="0"/>
                <a:cs typeface="Calibri" panose="020F0502020204030204" pitchFamily="34" charset="0"/>
              </a:rPr>
              <a:t>Global Perspectives Course (3 credits)</a:t>
            </a:r>
          </a:p>
          <a:p>
            <a:r>
              <a:rPr lang="en-US" sz="3200" dirty="0">
                <a:latin typeface="Calibri" panose="020F0502020204030204" pitchFamily="34" charset="0"/>
                <a:cs typeface="Calibri" panose="020F0502020204030204" pitchFamily="34" charset="0"/>
              </a:rPr>
              <a:t>Course mapping and assessment of THECB-mandated workforce readiness skills (e.g., communication; teamwork; critical thinking)</a:t>
            </a:r>
          </a:p>
          <a:p>
            <a:endParaRPr lang="en-US"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8352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Band">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itle Text"/>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Recommendation 1: “Women in Society” Course Requirement (CA 90)</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Recommendation Statement"/>
          <p:cNvSpPr/>
          <p:nvPr/>
        </p:nvSpPr>
        <p:spPr>
          <a:xfrm>
            <a:off x="487680" y="1030000"/>
            <a:ext cx="11216640" cy="820000"/>
          </a:xfrm>
          <a:prstGeom prst="rect">
            <a:avLst/>
          </a:prstGeom>
          <a:noFill/>
          <a:ln/>
        </p:spPr>
        <p:txBody>
          <a:bodyPr wrap="square" lIns="0" tIns="0" rIns="0" bIns="0" rtlCol="0" anchor="ctr">
            <a:normAutofit/>
          </a:bodyPr>
          <a:lstStyle/>
          <a:p>
            <a:r>
              <a:rPr lang="en-US" sz="1900" b="1" i="1" dirty="0">
                <a:solidFill>
                  <a:srgbClr val="4A0C1C"/>
                </a:solidFill>
                <a:latin typeface="Calibri" pitchFamily="34" charset="0"/>
                <a:ea typeface="Calibri" pitchFamily="34" charset="-122"/>
                <a:cs typeface="Calibri" pitchFamily="34" charset="-120"/>
              </a:rPr>
              <a:t>Retain the MWGS requirement, retitled “Women in Society,” with a revised description aligned to TWU’s mission, history, and future as a woman-focused institution.</a:t>
            </a:r>
            <a:endParaRPr lang="en-US" sz="1900" b="1" i="1" dirty="0"/>
          </a:p>
        </p:txBody>
      </p:sp>
      <p:sp>
        <p:nvSpPr>
          <p:cNvPr id="5" name="Card 1">
            <a:extLst>
              <a:ext uri="{C183D7F6-B498-43B3-948B-1728B52AA6E4}">
                <adec:decorative xmlns:adec="http://schemas.microsoft.com/office/drawing/2017/decorative" val="1"/>
              </a:ext>
            </a:extLst>
          </p:cNvPr>
          <p:cNvSpPr/>
          <p:nvPr/>
        </p:nvSpPr>
        <p:spPr>
          <a:xfrm>
            <a:off x="365760" y="2080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6" name="Strip 1">
            <a:extLst>
              <a:ext uri="{C183D7F6-B498-43B3-948B-1728B52AA6E4}">
                <adec:decorative xmlns:adec="http://schemas.microsoft.com/office/drawing/2017/decorative" val="1"/>
              </a:ext>
            </a:extLst>
          </p:cNvPr>
          <p:cNvSpPr/>
          <p:nvPr/>
        </p:nvSpPr>
        <p:spPr>
          <a:xfrm>
            <a:off x="365760" y="2080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7" name="Card Text 1"/>
          <p:cNvSpPr/>
          <p:nvPr/>
        </p:nvSpPr>
        <p:spPr>
          <a:xfrm>
            <a:off x="700000" y="2180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Strong, unequivocal support  |  </a:t>
            </a:r>
            <a:r>
              <a:rPr lang="en-US" sz="1600" dirty="0">
                <a:solidFill>
                  <a:srgbClr val="444444"/>
                </a:solidFill>
                <a:latin typeface="Calibri" pitchFamily="34" charset="0"/>
                <a:ea typeface="Calibri" pitchFamily="34" charset="-122"/>
                <a:cs typeface="Calibri" pitchFamily="34" charset="-120"/>
              </a:rPr>
              <a:t>Faculty, students, and Committee members — including business and community representatives — endorsed retaining this requirement. No message from the review emerged more clearly.</a:t>
            </a:r>
            <a:endParaRPr lang="en-US" sz="1600" dirty="0"/>
          </a:p>
        </p:txBody>
      </p:sp>
      <p:sp>
        <p:nvSpPr>
          <p:cNvPr id="8" name="Card 2">
            <a:extLst>
              <a:ext uri="{C183D7F6-B498-43B3-948B-1728B52AA6E4}">
                <adec:decorative xmlns:adec="http://schemas.microsoft.com/office/drawing/2017/decorative" val="1"/>
              </a:ext>
            </a:extLst>
          </p:cNvPr>
          <p:cNvSpPr/>
          <p:nvPr/>
        </p:nvSpPr>
        <p:spPr>
          <a:xfrm>
            <a:off x="365760" y="3545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9" name="Strip 2">
            <a:extLst>
              <a:ext uri="{C183D7F6-B498-43B3-948B-1728B52AA6E4}">
                <adec:decorative xmlns:adec="http://schemas.microsoft.com/office/drawing/2017/decorative" val="1"/>
              </a:ext>
            </a:extLst>
          </p:cNvPr>
          <p:cNvSpPr/>
          <p:nvPr/>
        </p:nvSpPr>
        <p:spPr>
          <a:xfrm>
            <a:off x="365760" y="3545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10" name="Card Text 2"/>
          <p:cNvSpPr/>
          <p:nvPr/>
        </p:nvSpPr>
        <p:spPr>
          <a:xfrm>
            <a:off x="700000" y="3645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Mission alignment  |  </a:t>
            </a:r>
            <a:r>
              <a:rPr lang="en-US" sz="1600" dirty="0">
                <a:solidFill>
                  <a:srgbClr val="444444"/>
                </a:solidFill>
                <a:latin typeface="Calibri" pitchFamily="34" charset="0"/>
                <a:ea typeface="Calibri" pitchFamily="34" charset="-122"/>
                <a:cs typeface="Calibri" pitchFamily="34" charset="-120"/>
              </a:rPr>
              <a:t>The revised component area equips 21st-century students to lead in civic and professional capacities, developing perspective taking, self-efficacy, and engaged citizenship.</a:t>
            </a:r>
            <a:endParaRPr lang="en-US" sz="1600" dirty="0"/>
          </a:p>
        </p:txBody>
      </p:sp>
      <p:sp>
        <p:nvSpPr>
          <p:cNvPr id="11" name="Card 3">
            <a:extLst>
              <a:ext uri="{C183D7F6-B498-43B3-948B-1728B52AA6E4}">
                <adec:decorative xmlns:adec="http://schemas.microsoft.com/office/drawing/2017/decorative" val="1"/>
              </a:ext>
            </a:extLst>
          </p:cNvPr>
          <p:cNvSpPr/>
          <p:nvPr/>
        </p:nvSpPr>
        <p:spPr>
          <a:xfrm>
            <a:off x="365760" y="5010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12" name="Strip 3">
            <a:extLst>
              <a:ext uri="{C183D7F6-B498-43B3-948B-1728B52AA6E4}">
                <adec:decorative xmlns:adec="http://schemas.microsoft.com/office/drawing/2017/decorative" val="1"/>
              </a:ext>
            </a:extLst>
          </p:cNvPr>
          <p:cNvSpPr/>
          <p:nvPr/>
        </p:nvSpPr>
        <p:spPr>
          <a:xfrm>
            <a:off x="365760" y="5010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13" name="Card Text 3"/>
          <p:cNvSpPr/>
          <p:nvPr/>
        </p:nvSpPr>
        <p:spPr>
          <a:xfrm>
            <a:off x="700000" y="5110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THECB Core Objectives  |  </a:t>
            </a:r>
            <a:r>
              <a:rPr lang="en-US" sz="1600" dirty="0">
                <a:solidFill>
                  <a:srgbClr val="444444"/>
                </a:solidFill>
                <a:latin typeface="Calibri" pitchFamily="34" charset="0"/>
                <a:ea typeface="Calibri" pitchFamily="34" charset="-122"/>
                <a:cs typeface="Calibri" pitchFamily="34" charset="-120"/>
              </a:rPr>
              <a:t>All approved courses will align with Critical Thinking, Communication, Personal Responsibility, and Social Responsibility.</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Band">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itle Text"/>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Recommendation 2: Traditional First Year Seminar Requirement (CA 91)</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Recommendation Statement"/>
          <p:cNvSpPr/>
          <p:nvPr/>
        </p:nvSpPr>
        <p:spPr>
          <a:xfrm>
            <a:off x="487680" y="1030000"/>
            <a:ext cx="11216640" cy="820000"/>
          </a:xfrm>
          <a:prstGeom prst="rect">
            <a:avLst/>
          </a:prstGeom>
          <a:noFill/>
          <a:ln/>
        </p:spPr>
        <p:txBody>
          <a:bodyPr wrap="square" lIns="0" tIns="0" rIns="0" bIns="0" rtlCol="0" anchor="ctr">
            <a:normAutofit/>
          </a:bodyPr>
          <a:lstStyle/>
          <a:p>
            <a:r>
              <a:rPr lang="en-US" sz="1900" b="1" i="1" dirty="0">
                <a:solidFill>
                  <a:srgbClr val="4A0C1C"/>
                </a:solidFill>
                <a:latin typeface="Calibri" pitchFamily="34" charset="0"/>
                <a:ea typeface="Calibri" pitchFamily="34" charset="-122"/>
                <a:cs typeface="Calibri" pitchFamily="34" charset="-120"/>
              </a:rPr>
              <a:t>Restructure this component area as a single three-credit UNIV First-Year Seminar, replacing the two credits of Mathematics or Wellness coursework.</a:t>
            </a:r>
            <a:endParaRPr lang="en-US" sz="1900" b="1" i="1" dirty="0"/>
          </a:p>
        </p:txBody>
      </p:sp>
      <p:sp>
        <p:nvSpPr>
          <p:cNvPr id="5" name="Card 1">
            <a:extLst>
              <a:ext uri="{C183D7F6-B498-43B3-948B-1728B52AA6E4}">
                <adec:decorative xmlns:adec="http://schemas.microsoft.com/office/drawing/2017/decorative" val="1"/>
              </a:ext>
            </a:extLst>
          </p:cNvPr>
          <p:cNvSpPr/>
          <p:nvPr/>
        </p:nvSpPr>
        <p:spPr>
          <a:xfrm>
            <a:off x="365760" y="2080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6" name="Strip 1">
            <a:extLst>
              <a:ext uri="{C183D7F6-B498-43B3-948B-1728B52AA6E4}">
                <adec:decorative xmlns:adec="http://schemas.microsoft.com/office/drawing/2017/decorative" val="1"/>
              </a:ext>
            </a:extLst>
          </p:cNvPr>
          <p:cNvSpPr/>
          <p:nvPr/>
        </p:nvSpPr>
        <p:spPr>
          <a:xfrm>
            <a:off x="365760" y="2080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7" name="Card Text 1"/>
          <p:cNvSpPr/>
          <p:nvPr/>
        </p:nvSpPr>
        <p:spPr>
          <a:xfrm>
            <a:off x="700000" y="2180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Unclear purpose today  |  </a:t>
            </a:r>
            <a:r>
              <a:rPr lang="en-US" sz="1600" dirty="0">
                <a:solidFill>
                  <a:srgbClr val="444444"/>
                </a:solidFill>
                <a:latin typeface="Calibri" pitchFamily="34" charset="0"/>
                <a:ea typeface="Calibri" pitchFamily="34" charset="-122"/>
                <a:cs typeface="Calibri" pitchFamily="34" charset="-120"/>
              </a:rPr>
              <a:t>All constituencies found the pairing of a one-credit seminar with two credits of Mathematics or Wellness incoherent; the one-credit format dilutes the seminar’s impact.</a:t>
            </a:r>
            <a:endParaRPr lang="en-US" sz="1600" dirty="0"/>
          </a:p>
        </p:txBody>
      </p:sp>
      <p:sp>
        <p:nvSpPr>
          <p:cNvPr id="8" name="Card 2">
            <a:extLst>
              <a:ext uri="{C183D7F6-B498-43B3-948B-1728B52AA6E4}">
                <adec:decorative xmlns:adec="http://schemas.microsoft.com/office/drawing/2017/decorative" val="1"/>
              </a:ext>
            </a:extLst>
          </p:cNvPr>
          <p:cNvSpPr/>
          <p:nvPr/>
        </p:nvSpPr>
        <p:spPr>
          <a:xfrm>
            <a:off x="365760" y="3545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9" name="Strip 2">
            <a:extLst>
              <a:ext uri="{C183D7F6-B498-43B3-948B-1728B52AA6E4}">
                <adec:decorative xmlns:adec="http://schemas.microsoft.com/office/drawing/2017/decorative" val="1"/>
              </a:ext>
            </a:extLst>
          </p:cNvPr>
          <p:cNvSpPr/>
          <p:nvPr/>
        </p:nvSpPr>
        <p:spPr>
          <a:xfrm>
            <a:off x="365760" y="3545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10" name="Card Text 2"/>
          <p:cNvSpPr/>
          <p:nvPr/>
        </p:nvSpPr>
        <p:spPr>
          <a:xfrm>
            <a:off x="700000" y="3645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Evidence-based model  |  </a:t>
            </a:r>
            <a:r>
              <a:rPr lang="en-US" sz="1600" dirty="0">
                <a:solidFill>
                  <a:srgbClr val="444444"/>
                </a:solidFill>
                <a:latin typeface="Calibri" pitchFamily="34" charset="0"/>
                <a:ea typeface="Calibri" pitchFamily="34" charset="-122"/>
                <a:cs typeface="Calibri" pitchFamily="34" charset="-120"/>
              </a:rPr>
              <a:t>Research on first-year seminars consistently links the three-credit model to stronger student engagement and improved retention.</a:t>
            </a:r>
            <a:endParaRPr lang="en-US" sz="1600" dirty="0"/>
          </a:p>
        </p:txBody>
      </p:sp>
      <p:sp>
        <p:nvSpPr>
          <p:cNvPr id="11" name="Card 3">
            <a:extLst>
              <a:ext uri="{C183D7F6-B498-43B3-948B-1728B52AA6E4}">
                <adec:decorative xmlns:adec="http://schemas.microsoft.com/office/drawing/2017/decorative" val="1"/>
              </a:ext>
            </a:extLst>
          </p:cNvPr>
          <p:cNvSpPr/>
          <p:nvPr/>
        </p:nvSpPr>
        <p:spPr>
          <a:xfrm>
            <a:off x="365760" y="5010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12" name="Strip 3">
            <a:extLst>
              <a:ext uri="{C183D7F6-B498-43B3-948B-1728B52AA6E4}">
                <adec:decorative xmlns:adec="http://schemas.microsoft.com/office/drawing/2017/decorative" val="1"/>
              </a:ext>
            </a:extLst>
          </p:cNvPr>
          <p:cNvSpPr/>
          <p:nvPr/>
        </p:nvSpPr>
        <p:spPr>
          <a:xfrm>
            <a:off x="365760" y="5010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13" name="Card Text 3"/>
          <p:cNvSpPr/>
          <p:nvPr/>
        </p:nvSpPr>
        <p:spPr>
          <a:xfrm>
            <a:off x="700000" y="5110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Implementation underway  |  </a:t>
            </a:r>
            <a:r>
              <a:rPr lang="en-US" sz="1600" dirty="0">
                <a:solidFill>
                  <a:srgbClr val="444444"/>
                </a:solidFill>
                <a:latin typeface="Calibri" pitchFamily="34" charset="0"/>
                <a:ea typeface="Calibri" pitchFamily="34" charset="-122"/>
                <a:cs typeface="Calibri" pitchFamily="34" charset="-120"/>
              </a:rPr>
              <a:t>Two redesigned versions are being piloted — a faculty “passion topic” course and a professional path and identity course — with more full-time faculty engaged. Quantitative and wellness needs remain met through the Mathematics component area and degree requirements.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Band">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itle Text"/>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Recommendation 3: Eliminate the Global Studies Requirement</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Recommendation Statement"/>
          <p:cNvSpPr/>
          <p:nvPr/>
        </p:nvSpPr>
        <p:spPr>
          <a:xfrm>
            <a:off x="487680" y="1030000"/>
            <a:ext cx="11216640" cy="820000"/>
          </a:xfrm>
          <a:prstGeom prst="rect">
            <a:avLst/>
          </a:prstGeom>
          <a:noFill/>
          <a:ln/>
        </p:spPr>
        <p:txBody>
          <a:bodyPr wrap="square" lIns="0" tIns="0" rIns="0" bIns="0" rtlCol="0" anchor="ctr">
            <a:normAutofit/>
          </a:bodyPr>
          <a:lstStyle/>
          <a:p>
            <a:r>
              <a:rPr lang="en-US" sz="1900" b="1" i="1" dirty="0">
                <a:solidFill>
                  <a:srgbClr val="4A0C1C"/>
                </a:solidFill>
                <a:latin typeface="Calibri" pitchFamily="34" charset="0"/>
                <a:ea typeface="Calibri" pitchFamily="34" charset="-122"/>
                <a:cs typeface="Calibri" pitchFamily="34" charset="-120"/>
              </a:rPr>
              <a:t>Eliminate the Global Studies requirement as a stand-alone element of the general education program (majority support within the Committee; not full consensus).</a:t>
            </a:r>
            <a:endParaRPr lang="en-US" sz="1900" b="1" i="1" dirty="0"/>
          </a:p>
        </p:txBody>
      </p:sp>
      <p:sp>
        <p:nvSpPr>
          <p:cNvPr id="5" name="Card 1">
            <a:extLst>
              <a:ext uri="{C183D7F6-B498-43B3-948B-1728B52AA6E4}">
                <adec:decorative xmlns:adec="http://schemas.microsoft.com/office/drawing/2017/decorative" val="1"/>
              </a:ext>
            </a:extLst>
          </p:cNvPr>
          <p:cNvSpPr/>
          <p:nvPr/>
        </p:nvSpPr>
        <p:spPr>
          <a:xfrm>
            <a:off x="365760" y="2080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6" name="Strip 1">
            <a:extLst>
              <a:ext uri="{C183D7F6-B498-43B3-948B-1728B52AA6E4}">
                <adec:decorative xmlns:adec="http://schemas.microsoft.com/office/drawing/2017/decorative" val="1"/>
              </a:ext>
            </a:extLst>
          </p:cNvPr>
          <p:cNvSpPr/>
          <p:nvPr/>
        </p:nvSpPr>
        <p:spPr>
          <a:xfrm>
            <a:off x="365760" y="2080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7" name="Card Text 1"/>
          <p:cNvSpPr/>
          <p:nvPr/>
        </p:nvSpPr>
        <p:spPr>
          <a:xfrm>
            <a:off x="700000" y="2180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Weaker constituent support  |  </a:t>
            </a:r>
            <a:r>
              <a:rPr lang="en-US" sz="1600" dirty="0">
                <a:solidFill>
                  <a:srgbClr val="444444"/>
                </a:solidFill>
                <a:latin typeface="Calibri" pitchFamily="34" charset="0"/>
                <a:ea typeface="Calibri" pitchFamily="34" charset="-122"/>
                <a:cs typeface="Calibri" pitchFamily="34" charset="-120"/>
              </a:rPr>
              <a:t>Survey support for the requirement existed across all constituencies but was notably weaker than the strong endorsement of Component Area 90.</a:t>
            </a:r>
            <a:endParaRPr lang="en-US" sz="1600" dirty="0"/>
          </a:p>
        </p:txBody>
      </p:sp>
      <p:sp>
        <p:nvSpPr>
          <p:cNvPr id="8" name="Card 2">
            <a:extLst>
              <a:ext uri="{C183D7F6-B498-43B3-948B-1728B52AA6E4}">
                <adec:decorative xmlns:adec="http://schemas.microsoft.com/office/drawing/2017/decorative" val="1"/>
              </a:ext>
            </a:extLst>
          </p:cNvPr>
          <p:cNvSpPr/>
          <p:nvPr/>
        </p:nvSpPr>
        <p:spPr>
          <a:xfrm>
            <a:off x="365760" y="3545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9" name="Strip 2">
            <a:extLst>
              <a:ext uri="{C183D7F6-B498-43B3-948B-1728B52AA6E4}">
                <adec:decorative xmlns:adec="http://schemas.microsoft.com/office/drawing/2017/decorative" val="1"/>
              </a:ext>
            </a:extLst>
          </p:cNvPr>
          <p:cNvSpPr/>
          <p:nvPr/>
        </p:nvSpPr>
        <p:spPr>
          <a:xfrm>
            <a:off x="365760" y="3545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10" name="Card Text 2"/>
          <p:cNvSpPr/>
          <p:nvPr/>
        </p:nvSpPr>
        <p:spPr>
          <a:xfrm>
            <a:off x="700000" y="3645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No academic home  |  </a:t>
            </a:r>
            <a:r>
              <a:rPr lang="en-US" sz="1600" dirty="0">
                <a:solidFill>
                  <a:srgbClr val="444444"/>
                </a:solidFill>
                <a:latin typeface="Calibri" pitchFamily="34" charset="0"/>
                <a:ea typeface="Calibri" pitchFamily="34" charset="-122"/>
                <a:cs typeface="Calibri" pitchFamily="34" charset="-120"/>
              </a:rPr>
              <a:t>No unit owns the requirement’s curriculum, staffing, or continuous improvement.</a:t>
            </a:r>
            <a:endParaRPr lang="en-US" sz="1600" dirty="0"/>
          </a:p>
        </p:txBody>
      </p:sp>
      <p:sp>
        <p:nvSpPr>
          <p:cNvPr id="11" name="Card 3">
            <a:extLst>
              <a:ext uri="{C183D7F6-B498-43B3-948B-1728B52AA6E4}">
                <adec:decorative xmlns:adec="http://schemas.microsoft.com/office/drawing/2017/decorative" val="1"/>
              </a:ext>
            </a:extLst>
          </p:cNvPr>
          <p:cNvSpPr/>
          <p:nvPr/>
        </p:nvSpPr>
        <p:spPr>
          <a:xfrm>
            <a:off x="365760" y="5010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12" name="Strip 3">
            <a:extLst>
              <a:ext uri="{C183D7F6-B498-43B3-948B-1728B52AA6E4}">
                <adec:decorative xmlns:adec="http://schemas.microsoft.com/office/drawing/2017/decorative" val="1"/>
              </a:ext>
            </a:extLst>
          </p:cNvPr>
          <p:cNvSpPr/>
          <p:nvPr/>
        </p:nvSpPr>
        <p:spPr>
          <a:xfrm>
            <a:off x="365760" y="5010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13" name="Card Text 3"/>
          <p:cNvSpPr/>
          <p:nvPr/>
        </p:nvSpPr>
        <p:spPr>
          <a:xfrm>
            <a:off x="700000" y="5110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No assessment evidence  |  </a:t>
            </a:r>
            <a:r>
              <a:rPr lang="en-US" sz="1600" dirty="0">
                <a:solidFill>
                  <a:srgbClr val="444444"/>
                </a:solidFill>
                <a:latin typeface="Calibri" pitchFamily="34" charset="0"/>
                <a:ea typeface="Calibri" pitchFamily="34" charset="-122"/>
                <a:cs typeface="Calibri" pitchFamily="34" charset="-120"/>
              </a:rPr>
              <a:t>The requirement has gone years without assessment data, leaving the university unable to demonstrate student learning — untenable in the current accountability environment.</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Band">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itle Text"/>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Recommendation 4: Revise Approaches to Teaching and Assessing Workforce Readiness Outcomes</a:t>
            </a: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Recommendation Statement"/>
          <p:cNvSpPr/>
          <p:nvPr/>
        </p:nvSpPr>
        <p:spPr>
          <a:xfrm>
            <a:off x="487680" y="1030000"/>
            <a:ext cx="11216640" cy="820000"/>
          </a:xfrm>
          <a:prstGeom prst="rect">
            <a:avLst/>
          </a:prstGeom>
          <a:noFill/>
          <a:ln/>
        </p:spPr>
        <p:txBody>
          <a:bodyPr wrap="square" lIns="0" tIns="0" rIns="0" bIns="0" rtlCol="0" anchor="ctr">
            <a:normAutofit/>
          </a:bodyPr>
          <a:lstStyle/>
          <a:p>
            <a:r>
              <a:rPr lang="en-US" sz="1900" b="1" i="1" dirty="0">
                <a:solidFill>
                  <a:srgbClr val="4A0C1C"/>
                </a:solidFill>
                <a:latin typeface="Calibri" pitchFamily="34" charset="0"/>
                <a:ea typeface="Calibri" pitchFamily="34" charset="-122"/>
                <a:cs typeface="Calibri" pitchFamily="34" charset="-120"/>
              </a:rPr>
              <a:t>Make the teaching of THECB-mandated workforce readiness skills intentional and explicit, and revise assessment to measure students’ growth over time (Committee consensus).</a:t>
            </a:r>
            <a:endParaRPr lang="en-US" sz="1900" b="1" i="1" dirty="0"/>
          </a:p>
        </p:txBody>
      </p:sp>
      <p:sp>
        <p:nvSpPr>
          <p:cNvPr id="5" name="Card 1">
            <a:extLst>
              <a:ext uri="{C183D7F6-B498-43B3-948B-1728B52AA6E4}">
                <adec:decorative xmlns:adec="http://schemas.microsoft.com/office/drawing/2017/decorative" val="1"/>
              </a:ext>
            </a:extLst>
          </p:cNvPr>
          <p:cNvSpPr/>
          <p:nvPr/>
        </p:nvSpPr>
        <p:spPr>
          <a:xfrm>
            <a:off x="365760" y="2080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6" name="Strip 1">
            <a:extLst>
              <a:ext uri="{C183D7F6-B498-43B3-948B-1728B52AA6E4}">
                <adec:decorative xmlns:adec="http://schemas.microsoft.com/office/drawing/2017/decorative" val="1"/>
              </a:ext>
            </a:extLst>
          </p:cNvPr>
          <p:cNvSpPr/>
          <p:nvPr/>
        </p:nvSpPr>
        <p:spPr>
          <a:xfrm>
            <a:off x="365760" y="2080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7" name="Card Text 1"/>
          <p:cNvSpPr/>
          <p:nvPr/>
        </p:nvSpPr>
        <p:spPr>
          <a:xfrm>
            <a:off x="700000" y="2180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Intentional teaching  |  </a:t>
            </a:r>
            <a:r>
              <a:rPr lang="en-US" sz="1600" dirty="0">
                <a:solidFill>
                  <a:srgbClr val="444444"/>
                </a:solidFill>
                <a:latin typeface="Calibri" pitchFamily="34" charset="0"/>
                <a:ea typeface="Calibri" pitchFamily="34" charset="-122"/>
                <a:cs typeface="Calibri" pitchFamily="34" charset="-120"/>
              </a:rPr>
              <a:t>Embed career readiness skills — such as critical thinking and teamwork — deliberately into core course design, instruction, and assignments, rather than assuming them as byproducts of content.</a:t>
            </a:r>
            <a:endParaRPr lang="en-US" sz="1600" dirty="0"/>
          </a:p>
        </p:txBody>
      </p:sp>
      <p:sp>
        <p:nvSpPr>
          <p:cNvPr id="8" name="Card 2">
            <a:extLst>
              <a:ext uri="{C183D7F6-B498-43B3-948B-1728B52AA6E4}">
                <adec:decorative xmlns:adec="http://schemas.microsoft.com/office/drawing/2017/decorative" val="1"/>
              </a:ext>
            </a:extLst>
          </p:cNvPr>
          <p:cNvSpPr/>
          <p:nvPr/>
        </p:nvSpPr>
        <p:spPr>
          <a:xfrm>
            <a:off x="365760" y="3545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9" name="Strip 2">
            <a:extLst>
              <a:ext uri="{C183D7F6-B498-43B3-948B-1728B52AA6E4}">
                <adec:decorative xmlns:adec="http://schemas.microsoft.com/office/drawing/2017/decorative" val="1"/>
              </a:ext>
            </a:extLst>
          </p:cNvPr>
          <p:cNvSpPr/>
          <p:nvPr/>
        </p:nvSpPr>
        <p:spPr>
          <a:xfrm>
            <a:off x="365760" y="3545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10" name="Card Text 2"/>
          <p:cNvSpPr/>
          <p:nvPr/>
        </p:nvSpPr>
        <p:spPr>
          <a:xfrm>
            <a:off x="700000" y="3645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Faculty development  |  </a:t>
            </a:r>
            <a:r>
              <a:rPr lang="en-US" sz="1600" dirty="0">
                <a:solidFill>
                  <a:srgbClr val="444444"/>
                </a:solidFill>
                <a:latin typeface="Calibri" pitchFamily="34" charset="0"/>
                <a:ea typeface="Calibri" pitchFamily="34" charset="-122"/>
                <a:cs typeface="Calibri" pitchFamily="34" charset="-120"/>
              </a:rPr>
              <a:t>Invest in professional development, directly requested by faculty in survey results, to strengthen their ability to teach these skills effectively.</a:t>
            </a:r>
            <a:endParaRPr lang="en-US" sz="1600" dirty="0"/>
          </a:p>
        </p:txBody>
      </p:sp>
      <p:sp>
        <p:nvSpPr>
          <p:cNvPr id="11" name="Card 3">
            <a:extLst>
              <a:ext uri="{C183D7F6-B498-43B3-948B-1728B52AA6E4}">
                <adec:decorative xmlns:adec="http://schemas.microsoft.com/office/drawing/2017/decorative" val="1"/>
              </a:ext>
            </a:extLst>
          </p:cNvPr>
          <p:cNvSpPr/>
          <p:nvPr/>
        </p:nvSpPr>
        <p:spPr>
          <a:xfrm>
            <a:off x="365760" y="5010000"/>
            <a:ext cx="11460480" cy="1320000"/>
          </a:xfrm>
          <a:prstGeom prst="rect">
            <a:avLst/>
          </a:prstGeom>
          <a:solidFill>
            <a:srgbClr val="F7F3F4"/>
          </a:solidFill>
          <a:ln w="6350">
            <a:solidFill>
              <a:srgbClr val="CCCCCC"/>
            </a:solidFill>
            <a:prstDash val="solid"/>
          </a:ln>
        </p:spPr>
        <p:txBody>
          <a:bodyPr/>
          <a:lstStyle/>
          <a:p>
            <a:endParaRPr lang="en-US" sz="2400"/>
          </a:p>
        </p:txBody>
      </p:sp>
      <p:sp>
        <p:nvSpPr>
          <p:cNvPr id="12" name="Strip 3">
            <a:extLst>
              <a:ext uri="{C183D7F6-B498-43B3-948B-1728B52AA6E4}">
                <adec:decorative xmlns:adec="http://schemas.microsoft.com/office/drawing/2017/decorative" val="1"/>
              </a:ext>
            </a:extLst>
          </p:cNvPr>
          <p:cNvSpPr/>
          <p:nvPr/>
        </p:nvSpPr>
        <p:spPr>
          <a:xfrm>
            <a:off x="365760" y="5010000"/>
            <a:ext cx="85344" cy="1320000"/>
          </a:xfrm>
          <a:prstGeom prst="rect">
            <a:avLst/>
          </a:prstGeom>
          <a:solidFill>
            <a:srgbClr val="85092A"/>
          </a:solidFill>
          <a:ln w="12700">
            <a:solidFill>
              <a:srgbClr val="4A0C1C"/>
            </a:solidFill>
            <a:prstDash val="solid"/>
          </a:ln>
        </p:spPr>
        <p:txBody>
          <a:bodyPr/>
          <a:lstStyle/>
          <a:p>
            <a:endParaRPr lang="en-US" sz="2400"/>
          </a:p>
        </p:txBody>
      </p:sp>
      <p:sp>
        <p:nvSpPr>
          <p:cNvPr id="13" name="Card Text 3"/>
          <p:cNvSpPr/>
          <p:nvPr/>
        </p:nvSpPr>
        <p:spPr>
          <a:xfrm>
            <a:off x="700000" y="5110000"/>
            <a:ext cx="10950000" cy="1120000"/>
          </a:xfrm>
          <a:prstGeom prst="rect">
            <a:avLst/>
          </a:prstGeom>
          <a:noFill/>
          <a:ln/>
        </p:spPr>
        <p:txBody>
          <a:bodyPr wrap="square" lIns="0" tIns="0" rIns="0" bIns="0" rtlCol="0" anchor="ctr">
            <a:normAutofit/>
          </a:bodyPr>
          <a:lstStyle/>
          <a:p>
            <a:r>
              <a:rPr lang="en-US" sz="1600" b="1" dirty="0">
                <a:solidFill>
                  <a:srgbClr val="85092A"/>
                </a:solidFill>
                <a:latin typeface="Calibri" pitchFamily="34" charset="0"/>
                <a:ea typeface="Calibri" pitchFamily="34" charset="-122"/>
                <a:cs typeface="Calibri" pitchFamily="34" charset="-120"/>
              </a:rPr>
              <a:t>Workplace-relevant assessment  |  </a:t>
            </a:r>
            <a:r>
              <a:rPr lang="en-US" sz="1600" dirty="0">
                <a:solidFill>
                  <a:srgbClr val="444444"/>
                </a:solidFill>
                <a:latin typeface="Calibri" pitchFamily="34" charset="0"/>
                <a:ea typeface="Calibri" pitchFamily="34" charset="-122"/>
                <a:cs typeface="Calibri" pitchFamily="34" charset="-120"/>
              </a:rPr>
              <a:t>Measure growth in mastery over time and report results in employer-relevant language, so students can articulate their gains and TWU can credibly convey graduates’ career readiness.</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FFB3-9E62-5C0C-A9CF-401B3A8A765B}"/>
              </a:ext>
            </a:extLst>
          </p:cNvPr>
          <p:cNvSpPr>
            <a:spLocks noGrp="1"/>
          </p:cNvSpPr>
          <p:nvPr>
            <p:ph type="title"/>
          </p:nvPr>
        </p:nvSpPr>
        <p:spPr/>
        <p:txBody>
          <a:bodyPr/>
          <a:lstStyle/>
          <a:p>
            <a:r>
              <a:rPr lang="en-US" dirty="0">
                <a:solidFill>
                  <a:srgbClr val="85092A"/>
                </a:solidFill>
              </a:rPr>
              <a:t>Next steps</a:t>
            </a:r>
          </a:p>
        </p:txBody>
      </p:sp>
      <p:sp>
        <p:nvSpPr>
          <p:cNvPr id="3" name="Content Placeholder 2">
            <a:extLst>
              <a:ext uri="{FF2B5EF4-FFF2-40B4-BE49-F238E27FC236}">
                <a16:creationId xmlns:a16="http://schemas.microsoft.com/office/drawing/2014/main" id="{A2AF0EB9-344C-729B-1A17-DAFE514CAECB}"/>
              </a:ext>
            </a:extLst>
          </p:cNvPr>
          <p:cNvSpPr>
            <a:spLocks noGrp="1"/>
          </p:cNvSpPr>
          <p:nvPr>
            <p:ph idx="1"/>
          </p:nvPr>
        </p:nvSpPr>
        <p:spPr/>
        <p:txBody>
          <a:bodyPr/>
          <a:lstStyle/>
          <a:p>
            <a:r>
              <a:rPr lang="en-US" dirty="0"/>
              <a:t>Call for proposals for </a:t>
            </a:r>
            <a:r>
              <a:rPr lang="en-US" b="1" dirty="0"/>
              <a:t>Women in Society </a:t>
            </a:r>
            <a:r>
              <a:rPr lang="en-US" dirty="0"/>
              <a:t>courses</a:t>
            </a:r>
          </a:p>
          <a:p>
            <a:r>
              <a:rPr lang="en-US" dirty="0"/>
              <a:t>Call for proposals for </a:t>
            </a:r>
            <a:r>
              <a:rPr lang="en-US" b="1" dirty="0"/>
              <a:t>UNIV</a:t>
            </a:r>
            <a:r>
              <a:rPr lang="en-US" dirty="0"/>
              <a:t> courses:</a:t>
            </a:r>
          </a:p>
          <a:p>
            <a:pPr lvl="1"/>
            <a:r>
              <a:rPr lang="en-US" dirty="0"/>
              <a:t>UNIV 1233: Passion and Purpose</a:t>
            </a:r>
          </a:p>
          <a:p>
            <a:pPr lvl="1"/>
            <a:r>
              <a:rPr lang="en-US" dirty="0"/>
              <a:t>UNIV 1333: Profession and Purpose</a:t>
            </a:r>
          </a:p>
          <a:p>
            <a:r>
              <a:rPr lang="en-US" dirty="0"/>
              <a:t>Recommendations sent to BOR, followed by curriculum approval process</a:t>
            </a:r>
          </a:p>
          <a:p>
            <a:r>
              <a:rPr lang="en-US" dirty="0"/>
              <a:t>Pulse surveys to get input from component areas re: mapping of workforce readiness skills in core courses</a:t>
            </a:r>
          </a:p>
        </p:txBody>
      </p:sp>
    </p:spTree>
    <p:extLst>
      <p:ext uri="{BB962C8B-B14F-4D97-AF65-F5344CB8AC3E}">
        <p14:creationId xmlns:p14="http://schemas.microsoft.com/office/powerpoint/2010/main" val="3907166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6F674-87BD-A6B4-C96B-1608478FFA93}"/>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98151AA8-A74B-A6CB-E13A-C2E221837FE7}"/>
              </a:ext>
            </a:extLst>
          </p:cNvPr>
          <p:cNvSpPr txBox="1">
            <a:spLocks noGrp="1"/>
          </p:cNvSpPr>
          <p:nvPr>
            <p:ph type="title" idx="4294967295"/>
          </p:nvPr>
        </p:nvSpPr>
        <p:spPr>
          <a:xfrm>
            <a:off x="838200" y="2907732"/>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85092A"/>
                </a:solidFill>
                <a:effectLst/>
                <a:uLnTx/>
                <a:uFillTx/>
                <a:latin typeface="+mj-lt"/>
                <a:ea typeface="+mj-ea"/>
                <a:cs typeface="+mj-cs"/>
              </a:rPr>
              <a:t>Three-Year Degree Discussion</a:t>
            </a:r>
          </a:p>
        </p:txBody>
      </p:sp>
    </p:spTree>
    <p:extLst>
      <p:ext uri="{BB962C8B-B14F-4D97-AF65-F5344CB8AC3E}">
        <p14:creationId xmlns:p14="http://schemas.microsoft.com/office/powerpoint/2010/main" val="3475097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0DB32-94E6-96F7-22E0-AA490E52469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The Case for Exploring the Three-Year Bachelor’s Degree</a:t>
            </a:r>
          </a:p>
        </p:txBody>
      </p:sp>
      <p:pic>
        <p:nvPicPr>
          <p:cNvPr id="3" name="Picture 2" descr="The Case for Exploring the Three-Year Bachelor’s Degree cover slide">
            <a:extLst>
              <a:ext uri="{FF2B5EF4-FFF2-40B4-BE49-F238E27FC236}">
                <a16:creationId xmlns:a16="http://schemas.microsoft.com/office/drawing/2014/main" id="{A9E41D4C-B669-2E31-1609-6B8C857A407F}"/>
              </a:ext>
            </a:extLst>
          </p:cNvPr>
          <p:cNvPicPr>
            <a:picLocks noChangeAspect="1"/>
          </p:cNvPicPr>
          <p:nvPr/>
        </p:nvPicPr>
        <p:blipFill>
          <a:blip r:embed="rId3"/>
          <a:stretch>
            <a:fillRect/>
          </a:stretch>
        </p:blipFill>
        <p:spPr>
          <a:xfrm>
            <a:off x="0" y="3731"/>
            <a:ext cx="12293600" cy="6907623"/>
          </a:xfrm>
          <a:prstGeom prst="rect">
            <a:avLst/>
          </a:prstGeom>
        </p:spPr>
      </p:pic>
    </p:spTree>
    <p:extLst>
      <p:ext uri="{BB962C8B-B14F-4D97-AF65-F5344CB8AC3E}">
        <p14:creationId xmlns:p14="http://schemas.microsoft.com/office/powerpoint/2010/main" val="59197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40080" y="457200"/>
            <a:ext cx="10972800" cy="64008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22434"/>
                </a:solidFill>
                <a:effectLst/>
                <a:uLnTx/>
                <a:uFillTx/>
                <a:latin typeface="Cambria" pitchFamily="34" charset="0"/>
                <a:ea typeface="Cambria" pitchFamily="34" charset="-122"/>
                <a:cs typeface="Cambria" pitchFamily="34" charset="-120"/>
              </a:rPr>
              <a:t>Who Is Doing This — and What Accreditors Say</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Text 1"/>
          <p:cNvSpPr/>
          <p:nvPr/>
        </p:nvSpPr>
        <p:spPr>
          <a:xfrm>
            <a:off x="640080" y="1325880"/>
            <a:ext cx="5669280" cy="365760"/>
          </a:xfrm>
          <a:prstGeom prst="rect">
            <a:avLst/>
          </a:prstGeom>
          <a:noFill/>
          <a:ln/>
        </p:spPr>
        <p:txBody>
          <a:bodyPr wrap="square" lIns="0" tIns="0" rIns="0" bIns="0" rtlCol="0" anchor="ctr"/>
          <a:lstStyle/>
          <a:p>
            <a:pPr marL="0" indent="0">
              <a:buNone/>
            </a:pPr>
            <a:r>
              <a:rPr lang="en-US" sz="1700" b="1" dirty="0">
                <a:solidFill>
                  <a:srgbClr val="3A2A2E"/>
                </a:solidFill>
                <a:latin typeface="Calibri" pitchFamily="34" charset="0"/>
                <a:ea typeface="Calibri" pitchFamily="34" charset="-122"/>
                <a:cs typeface="Calibri" pitchFamily="34" charset="-120"/>
              </a:rPr>
              <a:t>The institutional landscape</a:t>
            </a:r>
            <a:endParaRPr lang="en-US" sz="1700" dirty="0"/>
          </a:p>
        </p:txBody>
      </p:sp>
      <p:sp>
        <p:nvSpPr>
          <p:cNvPr id="4" name="Shape 2">
            <a:extLst>
              <a:ext uri="{C183D7F6-B498-43B3-948B-1728B52AA6E4}">
                <adec:decorative xmlns:adec="http://schemas.microsoft.com/office/drawing/2017/decorative" val="1"/>
              </a:ext>
            </a:extLst>
          </p:cNvPr>
          <p:cNvSpPr/>
          <p:nvPr/>
        </p:nvSpPr>
        <p:spPr>
          <a:xfrm>
            <a:off x="640080" y="1783080"/>
            <a:ext cx="5577840" cy="1298448"/>
          </a:xfrm>
          <a:prstGeom prst="roundRect">
            <a:avLst>
              <a:gd name="adj" fmla="val 4930"/>
            </a:avLst>
          </a:prstGeom>
          <a:solidFill>
            <a:srgbClr val="FAF1F0"/>
          </a:solidFill>
          <a:ln/>
        </p:spPr>
        <p:txBody>
          <a:bodyPr/>
          <a:lstStyle/>
          <a:p>
            <a:endParaRPr lang="en-US"/>
          </a:p>
        </p:txBody>
      </p:sp>
      <p:sp>
        <p:nvSpPr>
          <p:cNvPr id="5" name="Text 3"/>
          <p:cNvSpPr/>
          <p:nvPr/>
        </p:nvSpPr>
        <p:spPr>
          <a:xfrm>
            <a:off x="868680" y="1911096"/>
            <a:ext cx="5120640" cy="292608"/>
          </a:xfrm>
          <a:prstGeom prst="rect">
            <a:avLst/>
          </a:prstGeom>
          <a:noFill/>
          <a:ln/>
        </p:spPr>
        <p:txBody>
          <a:bodyPr wrap="square" lIns="0" tIns="0" rIns="0" bIns="0" rtlCol="0" anchor="ctr"/>
          <a:lstStyle/>
          <a:p>
            <a:pPr marL="0" indent="0">
              <a:buNone/>
            </a:pPr>
            <a:r>
              <a:rPr lang="en-US" sz="1350" b="1" dirty="0">
                <a:solidFill>
                  <a:srgbClr val="722434"/>
                </a:solidFill>
                <a:latin typeface="Calibri" pitchFamily="34" charset="0"/>
                <a:ea typeface="Calibri" pitchFamily="34" charset="-122"/>
                <a:cs typeface="Calibri" pitchFamily="34" charset="-120"/>
              </a:rPr>
              <a:t>Private pioneers</a:t>
            </a:r>
            <a:endParaRPr lang="en-US" sz="1350" dirty="0"/>
          </a:p>
        </p:txBody>
      </p:sp>
      <p:sp>
        <p:nvSpPr>
          <p:cNvPr id="6" name="Text 4"/>
          <p:cNvSpPr/>
          <p:nvPr/>
        </p:nvSpPr>
        <p:spPr>
          <a:xfrm>
            <a:off x="868680" y="2221992"/>
            <a:ext cx="5166360" cy="777240"/>
          </a:xfrm>
          <a:prstGeom prst="rect">
            <a:avLst/>
          </a:prstGeom>
          <a:noFill/>
          <a:ln/>
        </p:spPr>
        <p:txBody>
          <a:bodyPr wrap="square" lIns="0" tIns="0" rIns="0" bIns="0" rtlCol="0" anchor="ctr"/>
          <a:lstStyle/>
          <a:p>
            <a:pPr marL="0" indent="0">
              <a:lnSpc>
                <a:spcPts val="1550"/>
              </a:lnSpc>
              <a:buNone/>
            </a:pPr>
            <a:r>
              <a:rPr lang="en-US" sz="1200" dirty="0">
                <a:solidFill>
                  <a:srgbClr val="3A2A2E"/>
                </a:solidFill>
                <a:latin typeface="Calibri" pitchFamily="34" charset="0"/>
                <a:ea typeface="Calibri" pitchFamily="34" charset="-122"/>
                <a:cs typeface="Calibri" pitchFamily="34" charset="-120"/>
              </a:rPr>
              <a:t>Johnson &amp; Wales (CS, criminal justice, design, hospitality); BYU-Idaho &amp; Ensign (fully online); Mount Mary (cybersecurity); Manchester, Goucher, Hartwick</a:t>
            </a:r>
            <a:endParaRPr lang="en-US" sz="1200" dirty="0"/>
          </a:p>
        </p:txBody>
      </p:sp>
      <p:sp>
        <p:nvSpPr>
          <p:cNvPr id="7" name="Shape 5">
            <a:extLst>
              <a:ext uri="{C183D7F6-B498-43B3-948B-1728B52AA6E4}">
                <adec:decorative xmlns:adec="http://schemas.microsoft.com/office/drawing/2017/decorative" val="1"/>
              </a:ext>
            </a:extLst>
          </p:cNvPr>
          <p:cNvSpPr/>
          <p:nvPr/>
        </p:nvSpPr>
        <p:spPr>
          <a:xfrm>
            <a:off x="640080" y="3264408"/>
            <a:ext cx="5577840" cy="1298448"/>
          </a:xfrm>
          <a:prstGeom prst="roundRect">
            <a:avLst>
              <a:gd name="adj" fmla="val 4930"/>
            </a:avLst>
          </a:prstGeom>
          <a:solidFill>
            <a:srgbClr val="FAF1F0"/>
          </a:solidFill>
          <a:ln/>
        </p:spPr>
        <p:txBody>
          <a:bodyPr/>
          <a:lstStyle/>
          <a:p>
            <a:endParaRPr lang="en-US"/>
          </a:p>
        </p:txBody>
      </p:sp>
      <p:sp>
        <p:nvSpPr>
          <p:cNvPr id="8" name="Text 6"/>
          <p:cNvSpPr/>
          <p:nvPr/>
        </p:nvSpPr>
        <p:spPr>
          <a:xfrm>
            <a:off x="868680" y="3392424"/>
            <a:ext cx="5120640" cy="292608"/>
          </a:xfrm>
          <a:prstGeom prst="rect">
            <a:avLst/>
          </a:prstGeom>
          <a:noFill/>
          <a:ln/>
        </p:spPr>
        <p:txBody>
          <a:bodyPr wrap="square" lIns="0" tIns="0" rIns="0" bIns="0" rtlCol="0" anchor="ctr"/>
          <a:lstStyle/>
          <a:p>
            <a:pPr marL="0" indent="0">
              <a:buNone/>
            </a:pPr>
            <a:r>
              <a:rPr lang="en-US" sz="1350" b="1" dirty="0">
                <a:solidFill>
                  <a:srgbClr val="722434"/>
                </a:solidFill>
                <a:latin typeface="Calibri" pitchFamily="34" charset="0"/>
                <a:ea typeface="Calibri" pitchFamily="34" charset="-122"/>
                <a:cs typeface="Calibri" pitchFamily="34" charset="-120"/>
              </a:rPr>
              <a:t>State systems moving in 2026</a:t>
            </a:r>
            <a:endParaRPr lang="en-US" sz="1350" dirty="0"/>
          </a:p>
        </p:txBody>
      </p:sp>
      <p:sp>
        <p:nvSpPr>
          <p:cNvPr id="9" name="Text 7"/>
          <p:cNvSpPr/>
          <p:nvPr/>
        </p:nvSpPr>
        <p:spPr>
          <a:xfrm>
            <a:off x="868680" y="3703320"/>
            <a:ext cx="5166360" cy="777240"/>
          </a:xfrm>
          <a:prstGeom prst="rect">
            <a:avLst/>
          </a:prstGeom>
          <a:noFill/>
          <a:ln/>
        </p:spPr>
        <p:txBody>
          <a:bodyPr wrap="square" lIns="0" tIns="0" rIns="0" bIns="0" rtlCol="0" anchor="ctr"/>
          <a:lstStyle/>
          <a:p>
            <a:pPr marL="0" indent="0">
              <a:lnSpc>
                <a:spcPts val="1550"/>
              </a:lnSpc>
              <a:buNone/>
            </a:pPr>
            <a:r>
              <a:rPr lang="en-US" sz="1200" dirty="0">
                <a:solidFill>
                  <a:srgbClr val="3A2A2E"/>
                </a:solidFill>
                <a:latin typeface="Calibri" pitchFamily="34" charset="0"/>
                <a:ea typeface="Calibri" pitchFamily="34" charset="-122"/>
                <a:cs typeface="Calibri" pitchFamily="34" charset="-120"/>
              </a:rPr>
              <a:t>Cal State — approved across all 22 campuses (May); UNC system — initial approval (May); Massachusetts — first pilots (June); Maine — first public system (2025)</a:t>
            </a:r>
            <a:endParaRPr lang="en-US" sz="1200" dirty="0"/>
          </a:p>
        </p:txBody>
      </p:sp>
      <p:sp>
        <p:nvSpPr>
          <p:cNvPr id="10" name="Shape 8">
            <a:extLst>
              <a:ext uri="{C183D7F6-B498-43B3-948B-1728B52AA6E4}">
                <adec:decorative xmlns:adec="http://schemas.microsoft.com/office/drawing/2017/decorative" val="1"/>
              </a:ext>
            </a:extLst>
          </p:cNvPr>
          <p:cNvSpPr/>
          <p:nvPr/>
        </p:nvSpPr>
        <p:spPr>
          <a:xfrm>
            <a:off x="640080" y="4745736"/>
            <a:ext cx="5577840" cy="1298448"/>
          </a:xfrm>
          <a:prstGeom prst="roundRect">
            <a:avLst>
              <a:gd name="adj" fmla="val 4930"/>
            </a:avLst>
          </a:prstGeom>
          <a:solidFill>
            <a:srgbClr val="FAF1F0"/>
          </a:solidFill>
          <a:ln/>
        </p:spPr>
        <p:txBody>
          <a:bodyPr/>
          <a:lstStyle/>
          <a:p>
            <a:endParaRPr lang="en-US"/>
          </a:p>
        </p:txBody>
      </p:sp>
      <p:sp>
        <p:nvSpPr>
          <p:cNvPr id="11" name="Text 9"/>
          <p:cNvSpPr/>
          <p:nvPr/>
        </p:nvSpPr>
        <p:spPr>
          <a:xfrm>
            <a:off x="868680" y="4873752"/>
            <a:ext cx="5120640" cy="292608"/>
          </a:xfrm>
          <a:prstGeom prst="rect">
            <a:avLst/>
          </a:prstGeom>
          <a:noFill/>
          <a:ln/>
        </p:spPr>
        <p:txBody>
          <a:bodyPr wrap="square" lIns="0" tIns="0" rIns="0" bIns="0" rtlCol="0" anchor="ctr"/>
          <a:lstStyle/>
          <a:p>
            <a:pPr marL="0" indent="0">
              <a:buNone/>
            </a:pPr>
            <a:r>
              <a:rPr lang="en-US" sz="1350" b="1" dirty="0">
                <a:solidFill>
                  <a:srgbClr val="722434"/>
                </a:solidFill>
                <a:latin typeface="Calibri" pitchFamily="34" charset="0"/>
                <a:ea typeface="Calibri" pitchFamily="34" charset="-122"/>
                <a:cs typeface="Calibri" pitchFamily="34" charset="-120"/>
              </a:rPr>
              <a:t>Common thread</a:t>
            </a:r>
            <a:endParaRPr lang="en-US" sz="1350" dirty="0"/>
          </a:p>
        </p:txBody>
      </p:sp>
      <p:sp>
        <p:nvSpPr>
          <p:cNvPr id="12" name="Text 10"/>
          <p:cNvSpPr/>
          <p:nvPr/>
        </p:nvSpPr>
        <p:spPr>
          <a:xfrm>
            <a:off x="868680" y="5184648"/>
            <a:ext cx="5166360" cy="777240"/>
          </a:xfrm>
          <a:prstGeom prst="rect">
            <a:avLst/>
          </a:prstGeom>
          <a:noFill/>
          <a:ln/>
        </p:spPr>
        <p:txBody>
          <a:bodyPr wrap="square" lIns="0" tIns="0" rIns="0" bIns="0" rtlCol="0" anchor="ctr"/>
          <a:lstStyle/>
          <a:p>
            <a:pPr marL="0" indent="0">
              <a:lnSpc>
                <a:spcPts val="1550"/>
              </a:lnSpc>
              <a:buNone/>
            </a:pPr>
            <a:r>
              <a:rPr lang="en-US" sz="1200" dirty="0">
                <a:solidFill>
                  <a:srgbClr val="3A2A2E"/>
                </a:solidFill>
                <a:latin typeface="Calibri" pitchFamily="34" charset="0"/>
                <a:ea typeface="Calibri" pitchFamily="34" charset="-122"/>
                <a:cs typeface="Calibri" pitchFamily="34" charset="-120"/>
              </a:rPr>
              <a:t>Applied, workforce-facing majors: cybersecurity, business, criminal justice, health administration, public administration, psychology</a:t>
            </a:r>
            <a:endParaRPr lang="en-US" sz="1200" dirty="0"/>
          </a:p>
        </p:txBody>
      </p:sp>
      <p:sp>
        <p:nvSpPr>
          <p:cNvPr id="13" name="Text 11"/>
          <p:cNvSpPr/>
          <p:nvPr/>
        </p:nvSpPr>
        <p:spPr>
          <a:xfrm>
            <a:off x="6537960" y="1325880"/>
            <a:ext cx="5029200" cy="365760"/>
          </a:xfrm>
          <a:prstGeom prst="rect">
            <a:avLst/>
          </a:prstGeom>
          <a:noFill/>
          <a:ln/>
        </p:spPr>
        <p:txBody>
          <a:bodyPr wrap="square" lIns="0" tIns="0" rIns="0" bIns="0" rtlCol="0" anchor="ctr"/>
          <a:lstStyle/>
          <a:p>
            <a:pPr marL="0" indent="0">
              <a:buNone/>
            </a:pPr>
            <a:r>
              <a:rPr lang="en-US" sz="1700" b="1" dirty="0">
                <a:solidFill>
                  <a:srgbClr val="3A2A2E"/>
                </a:solidFill>
                <a:latin typeface="Calibri" pitchFamily="34" charset="0"/>
                <a:ea typeface="Calibri" pitchFamily="34" charset="-122"/>
                <a:cs typeface="Calibri" pitchFamily="34" charset="-120"/>
              </a:rPr>
              <a:t>The accreditation picture</a:t>
            </a:r>
            <a:endParaRPr lang="en-US" sz="1700" dirty="0"/>
          </a:p>
        </p:txBody>
      </p:sp>
      <p:sp>
        <p:nvSpPr>
          <p:cNvPr id="14" name="Shape 12">
            <a:extLst>
              <a:ext uri="{C183D7F6-B498-43B3-948B-1728B52AA6E4}">
                <adec:decorative xmlns:adec="http://schemas.microsoft.com/office/drawing/2017/decorative" val="1"/>
              </a:ext>
            </a:extLst>
          </p:cNvPr>
          <p:cNvSpPr/>
          <p:nvPr/>
        </p:nvSpPr>
        <p:spPr>
          <a:xfrm>
            <a:off x="6537960" y="1828800"/>
            <a:ext cx="475488" cy="475488"/>
          </a:xfrm>
          <a:prstGeom prst="ellipse">
            <a:avLst/>
          </a:prstGeom>
          <a:solidFill>
            <a:srgbClr val="722434"/>
          </a:solidFill>
          <a:ln/>
        </p:spPr>
        <p:txBody>
          <a:bodyPr/>
          <a:lstStyle/>
          <a:p>
            <a:endParaRPr lang="en-US"/>
          </a:p>
        </p:txBody>
      </p:sp>
      <p:pic>
        <p:nvPicPr>
          <p:cNvPr id="15"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47688" y="1938528"/>
            <a:ext cx="256032" cy="256032"/>
          </a:xfrm>
          <a:prstGeom prst="rect">
            <a:avLst/>
          </a:prstGeom>
        </p:spPr>
      </p:pic>
      <p:sp>
        <p:nvSpPr>
          <p:cNvPr id="16" name="Text 13"/>
          <p:cNvSpPr/>
          <p:nvPr/>
        </p:nvSpPr>
        <p:spPr>
          <a:xfrm>
            <a:off x="7178040" y="1783080"/>
            <a:ext cx="4389120" cy="292608"/>
          </a:xfrm>
          <a:prstGeom prst="rect">
            <a:avLst/>
          </a:prstGeom>
          <a:noFill/>
          <a:ln/>
        </p:spPr>
        <p:txBody>
          <a:bodyPr wrap="square" lIns="0" tIns="0" rIns="0" bIns="0" rtlCol="0" anchor="ctr"/>
          <a:lstStyle/>
          <a:p>
            <a:pPr marL="0" indent="0">
              <a:buNone/>
            </a:pPr>
            <a:r>
              <a:rPr lang="en-US" sz="1350" b="1" dirty="0">
                <a:solidFill>
                  <a:srgbClr val="722434"/>
                </a:solidFill>
                <a:latin typeface="Calibri" pitchFamily="34" charset="0"/>
                <a:ea typeface="Calibri" pitchFamily="34" charset="-122"/>
                <a:cs typeface="Calibri" pitchFamily="34" charset="-120"/>
              </a:rPr>
              <a:t>Historic barrier removed</a:t>
            </a:r>
            <a:endParaRPr lang="en-US" sz="1350" dirty="0"/>
          </a:p>
        </p:txBody>
      </p:sp>
      <p:sp>
        <p:nvSpPr>
          <p:cNvPr id="17" name="Text 14"/>
          <p:cNvSpPr/>
          <p:nvPr/>
        </p:nvSpPr>
        <p:spPr>
          <a:xfrm>
            <a:off x="7178040" y="2084832"/>
            <a:ext cx="4389120" cy="960120"/>
          </a:xfrm>
          <a:prstGeom prst="rect">
            <a:avLst/>
          </a:prstGeom>
          <a:noFill/>
          <a:ln/>
        </p:spPr>
        <p:txBody>
          <a:bodyPr wrap="square" lIns="0" tIns="0" rIns="0" bIns="0" rtlCol="0" anchor="ctr"/>
          <a:lstStyle/>
          <a:p>
            <a:pPr marL="0" indent="0">
              <a:lnSpc>
                <a:spcPts val="1550"/>
              </a:lnSpc>
              <a:buNone/>
            </a:pPr>
            <a:r>
              <a:rPr lang="en-US" sz="1200" dirty="0">
                <a:solidFill>
                  <a:srgbClr val="3A2A2E"/>
                </a:solidFill>
                <a:latin typeface="Calibri" pitchFamily="34" charset="0"/>
                <a:ea typeface="Calibri" pitchFamily="34" charset="-122"/>
                <a:cs typeface="Calibri" pitchFamily="34" charset="-120"/>
              </a:rPr>
              <a:t>Accreditors were long the biggest obstacle. The Higher Learning Commission now permits reduced-credit degrees and has approved 58 programs at 26 institutions.</a:t>
            </a:r>
            <a:endParaRPr lang="en-US" sz="1200" dirty="0"/>
          </a:p>
        </p:txBody>
      </p:sp>
      <p:sp>
        <p:nvSpPr>
          <p:cNvPr id="18" name="Shape 15">
            <a:extLst>
              <a:ext uri="{C183D7F6-B498-43B3-948B-1728B52AA6E4}">
                <adec:decorative xmlns:adec="http://schemas.microsoft.com/office/drawing/2017/decorative" val="1"/>
              </a:ext>
            </a:extLst>
          </p:cNvPr>
          <p:cNvSpPr/>
          <p:nvPr/>
        </p:nvSpPr>
        <p:spPr>
          <a:xfrm>
            <a:off x="6537960" y="3310128"/>
            <a:ext cx="475488" cy="475488"/>
          </a:xfrm>
          <a:prstGeom prst="ellipse">
            <a:avLst/>
          </a:prstGeom>
          <a:solidFill>
            <a:srgbClr val="722434"/>
          </a:solidFill>
          <a:ln/>
        </p:spPr>
        <p:txBody>
          <a:bodyPr/>
          <a:lstStyle/>
          <a:p>
            <a:endParaRPr lang="en-US"/>
          </a:p>
        </p:txBody>
      </p:sp>
      <p:pic>
        <p:nvPicPr>
          <p:cNvPr id="19"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47688" y="3419856"/>
            <a:ext cx="256032" cy="256032"/>
          </a:xfrm>
          <a:prstGeom prst="rect">
            <a:avLst/>
          </a:prstGeom>
        </p:spPr>
      </p:pic>
      <p:sp>
        <p:nvSpPr>
          <p:cNvPr id="20" name="Text 16"/>
          <p:cNvSpPr/>
          <p:nvPr/>
        </p:nvSpPr>
        <p:spPr>
          <a:xfrm>
            <a:off x="7178040" y="3264408"/>
            <a:ext cx="4389120" cy="292608"/>
          </a:xfrm>
          <a:prstGeom prst="rect">
            <a:avLst/>
          </a:prstGeom>
          <a:noFill/>
          <a:ln/>
        </p:spPr>
        <p:txBody>
          <a:bodyPr wrap="square" lIns="0" tIns="0" rIns="0" bIns="0" rtlCol="0" anchor="ctr"/>
          <a:lstStyle/>
          <a:p>
            <a:pPr marL="0" indent="0">
              <a:buNone/>
            </a:pPr>
            <a:r>
              <a:rPr lang="en-US" sz="1350" b="1" dirty="0">
                <a:solidFill>
                  <a:srgbClr val="722434"/>
                </a:solidFill>
                <a:latin typeface="Calibri" pitchFamily="34" charset="0"/>
                <a:ea typeface="Calibri" pitchFamily="34" charset="-122"/>
                <a:cs typeface="Calibri" pitchFamily="34" charset="-120"/>
              </a:rPr>
              <a:t>Broad regional acceptance</a:t>
            </a:r>
            <a:endParaRPr lang="en-US" sz="1350" dirty="0"/>
          </a:p>
        </p:txBody>
      </p:sp>
      <p:sp>
        <p:nvSpPr>
          <p:cNvPr id="21" name="Text 17"/>
          <p:cNvSpPr/>
          <p:nvPr/>
        </p:nvSpPr>
        <p:spPr>
          <a:xfrm>
            <a:off x="7178040" y="3566160"/>
            <a:ext cx="4389120" cy="960120"/>
          </a:xfrm>
          <a:prstGeom prst="rect">
            <a:avLst/>
          </a:prstGeom>
          <a:noFill/>
          <a:ln/>
        </p:spPr>
        <p:txBody>
          <a:bodyPr wrap="square" lIns="0" tIns="0" rIns="0" bIns="0" rtlCol="0" anchor="ctr"/>
          <a:lstStyle/>
          <a:p>
            <a:pPr marL="0" indent="0">
              <a:lnSpc>
                <a:spcPts val="1550"/>
              </a:lnSpc>
              <a:buNone/>
            </a:pPr>
            <a:r>
              <a:rPr lang="en-US" sz="1200" dirty="0">
                <a:solidFill>
                  <a:srgbClr val="3A2A2E"/>
                </a:solidFill>
                <a:latin typeface="Calibri" pitchFamily="34" charset="0"/>
                <a:ea typeface="Calibri" pitchFamily="34" charset="-122"/>
                <a:cs typeface="Calibri" pitchFamily="34" charset="-120"/>
              </a:rPr>
              <a:t>NECHE, NWCCU, and WSCUC have approved member programs; Middle States requires no special approval at all.</a:t>
            </a:r>
            <a:endParaRPr lang="en-US" sz="1200" dirty="0"/>
          </a:p>
        </p:txBody>
      </p:sp>
      <p:sp>
        <p:nvSpPr>
          <p:cNvPr id="22" name="Shape 18">
            <a:extLst>
              <a:ext uri="{C183D7F6-B498-43B3-948B-1728B52AA6E4}">
                <adec:decorative xmlns:adec="http://schemas.microsoft.com/office/drawing/2017/decorative" val="1"/>
              </a:ext>
            </a:extLst>
          </p:cNvPr>
          <p:cNvSpPr/>
          <p:nvPr/>
        </p:nvSpPr>
        <p:spPr>
          <a:xfrm>
            <a:off x="6537960" y="4791456"/>
            <a:ext cx="475488" cy="475488"/>
          </a:xfrm>
          <a:prstGeom prst="ellipse">
            <a:avLst/>
          </a:prstGeom>
          <a:solidFill>
            <a:srgbClr val="722434"/>
          </a:solidFill>
          <a:ln/>
        </p:spPr>
        <p:txBody>
          <a:bodyPr/>
          <a:lstStyle/>
          <a:p>
            <a:endParaRPr lang="en-US"/>
          </a:p>
        </p:txBody>
      </p:sp>
      <p:pic>
        <p:nvPicPr>
          <p:cNvPr id="23"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47688" y="4901184"/>
            <a:ext cx="256032" cy="256032"/>
          </a:xfrm>
          <a:prstGeom prst="rect">
            <a:avLst/>
          </a:prstGeom>
        </p:spPr>
      </p:pic>
      <p:sp>
        <p:nvSpPr>
          <p:cNvPr id="24" name="Text 19"/>
          <p:cNvSpPr/>
          <p:nvPr/>
        </p:nvSpPr>
        <p:spPr>
          <a:xfrm>
            <a:off x="7178040" y="4745736"/>
            <a:ext cx="4389120" cy="292608"/>
          </a:xfrm>
          <a:prstGeom prst="rect">
            <a:avLst/>
          </a:prstGeom>
          <a:noFill/>
          <a:ln/>
        </p:spPr>
        <p:txBody>
          <a:bodyPr wrap="square" lIns="0" tIns="0" rIns="0" bIns="0" rtlCol="0" anchor="ctr"/>
          <a:lstStyle/>
          <a:p>
            <a:pPr marL="0" indent="0">
              <a:buNone/>
            </a:pPr>
            <a:r>
              <a:rPr lang="en-US" sz="1350" b="1" dirty="0">
                <a:solidFill>
                  <a:srgbClr val="722434"/>
                </a:solidFill>
                <a:latin typeface="Calibri" pitchFamily="34" charset="0"/>
                <a:ea typeface="Calibri" pitchFamily="34" charset="-122"/>
                <a:cs typeface="Calibri" pitchFamily="34" charset="-120"/>
              </a:rPr>
              <a:t>The Texas question</a:t>
            </a:r>
            <a:endParaRPr lang="en-US" sz="1350" dirty="0"/>
          </a:p>
        </p:txBody>
      </p:sp>
      <p:sp>
        <p:nvSpPr>
          <p:cNvPr id="25" name="Text 20"/>
          <p:cNvSpPr/>
          <p:nvPr/>
        </p:nvSpPr>
        <p:spPr>
          <a:xfrm>
            <a:off x="7178040" y="5047488"/>
            <a:ext cx="4389120" cy="960120"/>
          </a:xfrm>
          <a:prstGeom prst="rect">
            <a:avLst/>
          </a:prstGeom>
          <a:noFill/>
          <a:ln/>
        </p:spPr>
        <p:txBody>
          <a:bodyPr wrap="square" lIns="0" tIns="0" rIns="0" bIns="0" rtlCol="0" anchor="ctr"/>
          <a:lstStyle/>
          <a:p>
            <a:pPr marL="0" indent="0">
              <a:lnSpc>
                <a:spcPts val="1550"/>
              </a:lnSpc>
              <a:buNone/>
            </a:pPr>
            <a:r>
              <a:rPr lang="en-US" sz="1200" dirty="0">
                <a:solidFill>
                  <a:srgbClr val="3A2A2E"/>
                </a:solidFill>
                <a:latin typeface="Calibri" pitchFamily="34" charset="0"/>
                <a:ea typeface="Calibri" pitchFamily="34" charset="-122"/>
                <a:cs typeface="Calibri" pitchFamily="34" charset="-120"/>
              </a:rPr>
              <a:t>SACSCOC and THECB approval would be required — and Texas statute currently defines the baccalaureate around 120 hours. Any TWU pathway runs through Austin.</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p:nvPr>
        </p:nvSpPr>
        <p:spPr>
          <a:xfrm>
            <a:off x="640080" y="457200"/>
            <a:ext cx="10972800" cy="64008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22434"/>
                </a:solidFill>
                <a:effectLst/>
                <a:uLnTx/>
                <a:uFillTx/>
                <a:latin typeface="Cambria" pitchFamily="34" charset="0"/>
                <a:ea typeface="Cambria" pitchFamily="34" charset="-122"/>
                <a:cs typeface="Cambria" pitchFamily="34" charset="-120"/>
              </a:rPr>
              <a:t>What We Know — and What We'd Need to Answer</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Shape 1">
            <a:extLst>
              <a:ext uri="{C183D7F6-B498-43B3-948B-1728B52AA6E4}">
                <adec:decorative xmlns:adec="http://schemas.microsoft.com/office/drawing/2017/decorative" val="1"/>
              </a:ext>
            </a:extLst>
          </p:cNvPr>
          <p:cNvSpPr/>
          <p:nvPr/>
        </p:nvSpPr>
        <p:spPr>
          <a:xfrm>
            <a:off x="640080" y="1325880"/>
            <a:ext cx="5577840" cy="2514600"/>
          </a:xfrm>
          <a:prstGeom prst="roundRect">
            <a:avLst>
              <a:gd name="adj" fmla="val 2545"/>
            </a:avLst>
          </a:prstGeom>
          <a:solidFill>
            <a:srgbClr val="FAF1F0"/>
          </a:solidFill>
          <a:ln/>
        </p:spPr>
        <p:txBody>
          <a:bodyPr/>
          <a:lstStyle/>
          <a:p>
            <a:endParaRPr lang="en-US"/>
          </a:p>
        </p:txBody>
      </p:sp>
      <p:sp>
        <p:nvSpPr>
          <p:cNvPr id="4" name="Shape 2">
            <a:extLst>
              <a:ext uri="{C183D7F6-B498-43B3-948B-1728B52AA6E4}">
                <adec:decorative xmlns:adec="http://schemas.microsoft.com/office/drawing/2017/decorative" val="1"/>
              </a:ext>
            </a:extLst>
          </p:cNvPr>
          <p:cNvSpPr/>
          <p:nvPr/>
        </p:nvSpPr>
        <p:spPr>
          <a:xfrm>
            <a:off x="868680" y="1536192"/>
            <a:ext cx="457200" cy="457200"/>
          </a:xfrm>
          <a:prstGeom prst="ellipse">
            <a:avLst/>
          </a:prstGeom>
          <a:solidFill>
            <a:srgbClr val="722434"/>
          </a:solidFill>
          <a:ln/>
        </p:spPr>
        <p:txBody>
          <a:bodyPr/>
          <a:lstStyle/>
          <a:p>
            <a:endParaRPr lang="en-US"/>
          </a:p>
        </p:txBody>
      </p:sp>
      <p:pic>
        <p:nvPicPr>
          <p:cNvPr id="5"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78408" y="1645920"/>
            <a:ext cx="237744" cy="237744"/>
          </a:xfrm>
          <a:prstGeom prst="rect">
            <a:avLst/>
          </a:prstGeom>
        </p:spPr>
      </p:pic>
      <p:sp>
        <p:nvSpPr>
          <p:cNvPr id="6" name="Text 3"/>
          <p:cNvSpPr/>
          <p:nvPr/>
        </p:nvSpPr>
        <p:spPr>
          <a:xfrm>
            <a:off x="1463040" y="1572768"/>
            <a:ext cx="4572000" cy="384048"/>
          </a:xfrm>
          <a:prstGeom prst="rect">
            <a:avLst/>
          </a:prstGeom>
          <a:noFill/>
          <a:ln/>
        </p:spPr>
        <p:txBody>
          <a:bodyPr wrap="square" lIns="0" tIns="0" rIns="0" bIns="0" rtlCol="0" anchor="ctr"/>
          <a:lstStyle/>
          <a:p>
            <a:pPr marL="0" indent="0">
              <a:buNone/>
            </a:pPr>
            <a:r>
              <a:rPr lang="en-US" sz="1550" b="1" dirty="0">
                <a:solidFill>
                  <a:srgbClr val="722434"/>
                </a:solidFill>
                <a:latin typeface="Calibri" pitchFamily="34" charset="0"/>
                <a:ea typeface="Calibri" pitchFamily="34" charset="-122"/>
                <a:cs typeface="Calibri" pitchFamily="34" charset="-120"/>
              </a:rPr>
              <a:t>Employers: cautiously positive</a:t>
            </a:r>
            <a:endParaRPr lang="en-US" sz="1550" dirty="0"/>
          </a:p>
        </p:txBody>
      </p:sp>
      <p:sp>
        <p:nvSpPr>
          <p:cNvPr id="7" name="Text 4"/>
          <p:cNvSpPr/>
          <p:nvPr/>
        </p:nvSpPr>
        <p:spPr>
          <a:xfrm>
            <a:off x="960120" y="2084832"/>
            <a:ext cx="5029200" cy="1645920"/>
          </a:xfrm>
          <a:prstGeom prst="rect">
            <a:avLst/>
          </a:prstGeom>
          <a:noFill/>
          <a:ln/>
        </p:spPr>
        <p:txBody>
          <a:bodyPr wrap="square" lIns="0" tIns="0" rIns="0" bIns="0" rtlCol="0" anchor="ctr"/>
          <a:lstStyle/>
          <a:p>
            <a:pPr marL="152400" indent="-152400">
              <a:lnSpc>
                <a:spcPts val="1550"/>
              </a:lnSpc>
              <a:spcAft>
                <a:spcPts val="700"/>
              </a:spcAft>
              <a:buSzPct val="100000"/>
              <a:buChar char="•"/>
            </a:pPr>
            <a:r>
              <a:rPr lang="en-US" sz="1200" dirty="0">
                <a:solidFill>
                  <a:srgbClr val="3A2A2E"/>
                </a:solidFill>
                <a:latin typeface="Calibri" pitchFamily="34" charset="0"/>
                <a:ea typeface="Calibri" pitchFamily="34" charset="-122"/>
                <a:cs typeface="Calibri" pitchFamily="34" charset="-120"/>
              </a:rPr>
              <a:t>In a Johnson &amp; Wales survey, most employers viewed a three-year degree as equivalent to a four-year one</a:t>
            </a:r>
            <a:endParaRPr lang="en-US" sz="1200" dirty="0"/>
          </a:p>
          <a:p>
            <a:pPr marL="152400" indent="-152400">
              <a:lnSpc>
                <a:spcPts val="1550"/>
              </a:lnSpc>
              <a:spcAft>
                <a:spcPts val="700"/>
              </a:spcAft>
              <a:buSzPct val="100000"/>
              <a:buChar char="•"/>
            </a:pPr>
            <a:r>
              <a:rPr lang="en-US" sz="1200" dirty="0">
                <a:solidFill>
                  <a:srgbClr val="3A2A2E"/>
                </a:solidFill>
                <a:latin typeface="Calibri" pitchFamily="34" charset="0"/>
                <a:ea typeface="Calibri" pitchFamily="34" charset="-122"/>
                <a:cs typeface="Calibri" pitchFamily="34" charset="-120"/>
              </a:rPr>
              <a:t>Hiring partners consulted by early adopters cared about the credential and major, not the credit count</a:t>
            </a:r>
            <a:endParaRPr lang="en-US" sz="1200" dirty="0"/>
          </a:p>
          <a:p>
            <a:pPr marL="152400" indent="-152400">
              <a:lnSpc>
                <a:spcPts val="1550"/>
              </a:lnSpc>
              <a:spcAft>
                <a:spcPts val="700"/>
              </a:spcAft>
              <a:buSzPct val="100000"/>
              <a:buChar char="•"/>
            </a:pPr>
            <a:r>
              <a:rPr lang="en-US" sz="1200" dirty="0">
                <a:solidFill>
                  <a:srgbClr val="3A2A2E"/>
                </a:solidFill>
                <a:latin typeface="Calibri" pitchFamily="34" charset="0"/>
                <a:ea typeface="Calibri" pitchFamily="34" charset="-122"/>
                <a:cs typeface="Calibri" pitchFamily="34" charset="-120"/>
              </a:rPr>
              <a:t>Honest caveat: few graduates exist yet, so broad acceptance is unproven</a:t>
            </a:r>
            <a:endParaRPr lang="en-US" sz="1200" dirty="0"/>
          </a:p>
        </p:txBody>
      </p:sp>
      <p:sp>
        <p:nvSpPr>
          <p:cNvPr id="8" name="Shape 5">
            <a:extLst>
              <a:ext uri="{C183D7F6-B498-43B3-948B-1728B52AA6E4}">
                <adec:decorative xmlns:adec="http://schemas.microsoft.com/office/drawing/2017/decorative" val="1"/>
              </a:ext>
            </a:extLst>
          </p:cNvPr>
          <p:cNvSpPr/>
          <p:nvPr/>
        </p:nvSpPr>
        <p:spPr>
          <a:xfrm>
            <a:off x="6510528" y="1325880"/>
            <a:ext cx="5577840" cy="2514600"/>
          </a:xfrm>
          <a:prstGeom prst="roundRect">
            <a:avLst>
              <a:gd name="adj" fmla="val 2545"/>
            </a:avLst>
          </a:prstGeom>
          <a:solidFill>
            <a:srgbClr val="FAF1F0"/>
          </a:solidFill>
          <a:ln/>
        </p:spPr>
        <p:txBody>
          <a:bodyPr/>
          <a:lstStyle/>
          <a:p>
            <a:endParaRPr lang="en-US"/>
          </a:p>
        </p:txBody>
      </p:sp>
      <p:sp>
        <p:nvSpPr>
          <p:cNvPr id="9" name="Shape 6">
            <a:extLst>
              <a:ext uri="{C183D7F6-B498-43B3-948B-1728B52AA6E4}">
                <adec:decorative xmlns:adec="http://schemas.microsoft.com/office/drawing/2017/decorative" val="1"/>
              </a:ext>
            </a:extLst>
          </p:cNvPr>
          <p:cNvSpPr/>
          <p:nvPr/>
        </p:nvSpPr>
        <p:spPr>
          <a:xfrm>
            <a:off x="6739128" y="1536192"/>
            <a:ext cx="457200" cy="457200"/>
          </a:xfrm>
          <a:prstGeom prst="ellipse">
            <a:avLst/>
          </a:prstGeom>
          <a:solidFill>
            <a:srgbClr val="722434"/>
          </a:solidFill>
          <a:ln/>
        </p:spPr>
        <p:txBody>
          <a:bodyPr/>
          <a:lstStyle/>
          <a:p>
            <a:endParaRPr lang="en-US"/>
          </a:p>
        </p:txBody>
      </p:sp>
      <p:pic>
        <p:nvPicPr>
          <p:cNvPr id="10"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848856" y="1645920"/>
            <a:ext cx="237744" cy="237744"/>
          </a:xfrm>
          <a:prstGeom prst="rect">
            <a:avLst/>
          </a:prstGeom>
        </p:spPr>
      </p:pic>
      <p:sp>
        <p:nvSpPr>
          <p:cNvPr id="11" name="Text 7"/>
          <p:cNvSpPr/>
          <p:nvPr/>
        </p:nvSpPr>
        <p:spPr>
          <a:xfrm>
            <a:off x="7333488" y="1572768"/>
            <a:ext cx="4572000" cy="384048"/>
          </a:xfrm>
          <a:prstGeom prst="rect">
            <a:avLst/>
          </a:prstGeom>
          <a:noFill/>
          <a:ln/>
        </p:spPr>
        <p:txBody>
          <a:bodyPr wrap="square" lIns="0" tIns="0" rIns="0" bIns="0" rtlCol="0" anchor="ctr"/>
          <a:lstStyle/>
          <a:p>
            <a:pPr marL="0" indent="0">
              <a:buNone/>
            </a:pPr>
            <a:r>
              <a:rPr lang="en-US" sz="1550" b="1" dirty="0">
                <a:solidFill>
                  <a:srgbClr val="722434"/>
                </a:solidFill>
                <a:latin typeface="Calibri" pitchFamily="34" charset="0"/>
                <a:ea typeface="Calibri" pitchFamily="34" charset="-122"/>
                <a:cs typeface="Calibri" pitchFamily="34" charset="-120"/>
              </a:rPr>
              <a:t>Graduate programs: the real risk</a:t>
            </a:r>
            <a:endParaRPr lang="en-US" sz="1550" dirty="0"/>
          </a:p>
        </p:txBody>
      </p:sp>
      <p:sp>
        <p:nvSpPr>
          <p:cNvPr id="12" name="Text 8"/>
          <p:cNvSpPr/>
          <p:nvPr/>
        </p:nvSpPr>
        <p:spPr>
          <a:xfrm>
            <a:off x="6830568" y="2084832"/>
            <a:ext cx="5029200" cy="1645920"/>
          </a:xfrm>
          <a:prstGeom prst="rect">
            <a:avLst/>
          </a:prstGeom>
          <a:noFill/>
          <a:ln/>
        </p:spPr>
        <p:txBody>
          <a:bodyPr wrap="square" lIns="0" tIns="0" rIns="0" bIns="0" rtlCol="0" anchor="ctr"/>
          <a:lstStyle/>
          <a:p>
            <a:pPr marL="152400" indent="-152400">
              <a:lnSpc>
                <a:spcPts val="1550"/>
              </a:lnSpc>
              <a:spcAft>
                <a:spcPts val="700"/>
              </a:spcAft>
              <a:buSzPct val="100000"/>
              <a:buChar char="•"/>
            </a:pPr>
            <a:r>
              <a:rPr lang="en-US" sz="1200" dirty="0">
                <a:solidFill>
                  <a:srgbClr val="3A2A2E"/>
                </a:solidFill>
                <a:latin typeface="Calibri" pitchFamily="34" charset="0"/>
                <a:ea typeface="Calibri" pitchFamily="34" charset="-122"/>
                <a:cs typeface="Calibri" pitchFamily="34" charset="-120"/>
              </a:rPr>
              <a:t>In a College-in-3 survey, admissions officers said almost unanimously they would not admit applicants below 120 credits</a:t>
            </a:r>
            <a:endParaRPr lang="en-US" sz="1200" dirty="0"/>
          </a:p>
          <a:p>
            <a:pPr marL="152400" indent="-152400">
              <a:lnSpc>
                <a:spcPts val="1550"/>
              </a:lnSpc>
              <a:spcAft>
                <a:spcPts val="700"/>
              </a:spcAft>
              <a:buSzPct val="100000"/>
              <a:buChar char="•"/>
            </a:pPr>
            <a:r>
              <a:rPr lang="en-US" sz="1200" dirty="0">
                <a:solidFill>
                  <a:srgbClr val="3A2A2E"/>
                </a:solidFill>
                <a:latin typeface="Calibri" pitchFamily="34" charset="0"/>
                <a:ea typeface="Calibri" pitchFamily="34" charset="-122"/>
                <a:cs typeface="Calibri" pitchFamily="34" charset="-120"/>
              </a:rPr>
              <a:t>Most said they are reconsidering as these degrees spread — but today, this is the weak link</a:t>
            </a:r>
            <a:endParaRPr lang="en-US" sz="1200" dirty="0"/>
          </a:p>
          <a:p>
            <a:pPr marL="152400" indent="-152400">
              <a:lnSpc>
                <a:spcPts val="1550"/>
              </a:lnSpc>
              <a:spcAft>
                <a:spcPts val="700"/>
              </a:spcAft>
              <a:buSzPct val="100000"/>
              <a:buChar char="•"/>
            </a:pPr>
            <a:r>
              <a:rPr lang="en-US" sz="1200" dirty="0">
                <a:solidFill>
                  <a:srgbClr val="3A2A2E"/>
                </a:solidFill>
                <a:latin typeface="Calibri" pitchFamily="34" charset="0"/>
                <a:ea typeface="Calibri" pitchFamily="34" charset="-122"/>
                <a:cs typeface="Calibri" pitchFamily="34" charset="-120"/>
              </a:rPr>
              <a:t>Several adopters explicitly steer grad-school-bound students to the 120-credit track</a:t>
            </a:r>
            <a:endParaRPr lang="en-US" sz="1200" dirty="0"/>
          </a:p>
        </p:txBody>
      </p:sp>
      <p:sp>
        <p:nvSpPr>
          <p:cNvPr id="13" name="Shape 9">
            <a:extLst>
              <a:ext uri="{C183D7F6-B498-43B3-948B-1728B52AA6E4}">
                <adec:decorative xmlns:adec="http://schemas.microsoft.com/office/drawing/2017/decorative" val="1"/>
              </a:ext>
            </a:extLst>
          </p:cNvPr>
          <p:cNvSpPr/>
          <p:nvPr/>
        </p:nvSpPr>
        <p:spPr>
          <a:xfrm>
            <a:off x="640080" y="4069080"/>
            <a:ext cx="10972800" cy="960120"/>
          </a:xfrm>
          <a:prstGeom prst="roundRect">
            <a:avLst>
              <a:gd name="adj" fmla="val 6667"/>
            </a:avLst>
          </a:prstGeom>
          <a:solidFill>
            <a:srgbClr val="FFFFFF"/>
          </a:solidFill>
          <a:ln w="19050">
            <a:solidFill>
              <a:srgbClr val="F5E3E1"/>
            </a:solidFill>
            <a:prstDash val="solid"/>
          </a:ln>
        </p:spPr>
        <p:txBody>
          <a:bodyPr/>
          <a:lstStyle/>
          <a:p>
            <a:endParaRPr lang="en-US"/>
          </a:p>
        </p:txBody>
      </p:sp>
      <p:sp>
        <p:nvSpPr>
          <p:cNvPr id="14" name="Text 10"/>
          <p:cNvSpPr/>
          <p:nvPr/>
        </p:nvSpPr>
        <p:spPr>
          <a:xfrm>
            <a:off x="914400" y="4224528"/>
            <a:ext cx="10424160" cy="685800"/>
          </a:xfrm>
          <a:prstGeom prst="rect">
            <a:avLst/>
          </a:prstGeom>
          <a:noFill/>
          <a:ln/>
        </p:spPr>
        <p:txBody>
          <a:bodyPr wrap="square" lIns="0" tIns="0" rIns="0" bIns="0" rtlCol="0" anchor="ctr"/>
          <a:lstStyle/>
          <a:p>
            <a:pPr marL="0" indent="0">
              <a:lnSpc>
                <a:spcPts val="1800"/>
              </a:lnSpc>
              <a:buNone/>
            </a:pPr>
            <a:r>
              <a:rPr lang="en-US" sz="1300" b="1" dirty="0">
                <a:solidFill>
                  <a:srgbClr val="722434"/>
                </a:solidFill>
                <a:latin typeface="Calibri" pitchFamily="34" charset="0"/>
                <a:ea typeface="Calibri" pitchFamily="34" charset="-122"/>
                <a:cs typeface="Calibri" pitchFamily="34" charset="-120"/>
              </a:rPr>
              <a:t>Likely fit:  </a:t>
            </a:r>
            <a:r>
              <a:rPr lang="en-US" sz="1300" dirty="0">
                <a:solidFill>
                  <a:srgbClr val="3A2A2E"/>
                </a:solidFill>
                <a:latin typeface="Calibri" pitchFamily="34" charset="0"/>
                <a:ea typeface="Calibri" pitchFamily="34" charset="-122"/>
                <a:cs typeface="Calibri" pitchFamily="34" charset="-120"/>
              </a:rPr>
              <a:t>career-entry applied fields; adult learners and career-changers; transfer-heavy populations.   </a:t>
            </a:r>
            <a:r>
              <a:rPr lang="en-US" sz="1300" b="1" dirty="0">
                <a:solidFill>
                  <a:srgbClr val="722434"/>
                </a:solidFill>
                <a:latin typeface="Calibri" pitchFamily="34" charset="0"/>
                <a:ea typeface="Calibri" pitchFamily="34" charset="-122"/>
                <a:cs typeface="Calibri" pitchFamily="34" charset="-120"/>
              </a:rPr>
              <a:t>Poor fit:  </a:t>
            </a:r>
            <a:r>
              <a:rPr lang="en-US" sz="1300" dirty="0">
                <a:solidFill>
                  <a:srgbClr val="3A2A2E"/>
                </a:solidFill>
                <a:latin typeface="Calibri" pitchFamily="34" charset="0"/>
                <a:ea typeface="Calibri" pitchFamily="34" charset="-122"/>
                <a:cs typeface="Calibri" pitchFamily="34" charset="-120"/>
              </a:rPr>
              <a:t>graduate-school pipelines, licensure fields with credit-hour rules, and majors where breadth is the point.</a:t>
            </a:r>
            <a:endParaRPr lang="en-US" sz="1300" dirty="0"/>
          </a:p>
        </p:txBody>
      </p:sp>
      <p:sp>
        <p:nvSpPr>
          <p:cNvPr id="15" name="Shape 11">
            <a:extLst>
              <a:ext uri="{C183D7F6-B498-43B3-948B-1728B52AA6E4}">
                <adec:decorative xmlns:adec="http://schemas.microsoft.com/office/drawing/2017/decorative" val="1"/>
              </a:ext>
            </a:extLst>
          </p:cNvPr>
          <p:cNvSpPr/>
          <p:nvPr/>
        </p:nvSpPr>
        <p:spPr>
          <a:xfrm>
            <a:off x="640080" y="5303520"/>
            <a:ext cx="10972800" cy="1051560"/>
          </a:xfrm>
          <a:prstGeom prst="roundRect">
            <a:avLst>
              <a:gd name="adj" fmla="val 6087"/>
            </a:avLst>
          </a:prstGeom>
          <a:solidFill>
            <a:srgbClr val="722434"/>
          </a:solidFill>
          <a:ln/>
        </p:spPr>
        <p:txBody>
          <a:bodyPr/>
          <a:lstStyle/>
          <a:p>
            <a:endParaRPr lang="en-US"/>
          </a:p>
        </p:txBody>
      </p:sp>
      <p:sp>
        <p:nvSpPr>
          <p:cNvPr id="16" name="Text 12"/>
          <p:cNvSpPr/>
          <p:nvPr/>
        </p:nvSpPr>
        <p:spPr>
          <a:xfrm>
            <a:off x="914400" y="5440680"/>
            <a:ext cx="2743200" cy="274320"/>
          </a:xfrm>
          <a:prstGeom prst="rect">
            <a:avLst/>
          </a:prstGeom>
          <a:noFill/>
          <a:ln/>
        </p:spPr>
        <p:txBody>
          <a:bodyPr wrap="square" lIns="0" tIns="0" rIns="0" bIns="0" rtlCol="0" anchor="ctr"/>
          <a:lstStyle/>
          <a:p>
            <a:pPr marL="0" indent="0">
              <a:buNone/>
            </a:pPr>
            <a:r>
              <a:rPr lang="en-US" sz="1100" b="1" kern="0" spc="200" dirty="0">
                <a:solidFill>
                  <a:srgbClr val="F5E3E1"/>
                </a:solidFill>
                <a:latin typeface="Calibri" pitchFamily="34" charset="0"/>
                <a:ea typeface="Calibri" pitchFamily="34" charset="-122"/>
                <a:cs typeface="Calibri" pitchFamily="34" charset="-120"/>
              </a:rPr>
              <a:t>FOR DISCUSSION</a:t>
            </a:r>
            <a:endParaRPr lang="en-US" sz="1100" dirty="0"/>
          </a:p>
        </p:txBody>
      </p:sp>
      <p:sp>
        <p:nvSpPr>
          <p:cNvPr id="17" name="Text 13"/>
          <p:cNvSpPr/>
          <p:nvPr/>
        </p:nvSpPr>
        <p:spPr>
          <a:xfrm>
            <a:off x="914400" y="5715000"/>
            <a:ext cx="10424160" cy="548640"/>
          </a:xfrm>
          <a:prstGeom prst="rect">
            <a:avLst/>
          </a:prstGeom>
          <a:noFill/>
          <a:ln/>
        </p:spPr>
        <p:txBody>
          <a:bodyPr wrap="square" lIns="0" tIns="0" rIns="0" bIns="0" rtlCol="0" anchor="ctr"/>
          <a:lstStyle/>
          <a:p>
            <a:pPr marL="0" indent="0">
              <a:lnSpc>
                <a:spcPts val="1700"/>
              </a:lnSpc>
              <a:buNone/>
            </a:pPr>
            <a:r>
              <a:rPr lang="en-US" sz="1300" dirty="0">
                <a:solidFill>
                  <a:srgbClr val="FFFFFF"/>
                </a:solidFill>
                <a:latin typeface="Calibri" pitchFamily="34" charset="0"/>
                <a:ea typeface="Calibri" pitchFamily="34" charset="-122"/>
                <a:cs typeface="Calibri" pitchFamily="34" charset="-120"/>
              </a:rPr>
              <a:t>Is there a TWU program where a 90-credit pathway would serve students well?  What would we refuse to cut — and what does that tell us about our curriculum?  What evidence would faculty need to see before piloting?</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7D3F2-08B8-184D-28C3-82CD1A6EE8F0}"/>
              </a:ext>
            </a:extLst>
          </p:cNvPr>
          <p:cNvSpPr>
            <a:spLocks noGrp="1"/>
          </p:cNvSpPr>
          <p:nvPr>
            <p:ph type="ctrTitle"/>
          </p:nvPr>
        </p:nvSpPr>
        <p:spPr>
          <a:xfrm>
            <a:off x="1601118" y="2146932"/>
            <a:ext cx="9144000" cy="2387600"/>
          </a:xfrm>
        </p:spPr>
        <p:txBody>
          <a:bodyPr/>
          <a:lstStyle/>
          <a:p>
            <a:r>
              <a:rPr lang="en-US" b="1" dirty="0">
                <a:solidFill>
                  <a:srgbClr val="85092A"/>
                </a:solidFill>
              </a:rPr>
              <a:t>Project Thrive Program Reviews</a:t>
            </a:r>
          </a:p>
        </p:txBody>
      </p:sp>
    </p:spTree>
    <p:extLst>
      <p:ext uri="{BB962C8B-B14F-4D97-AF65-F5344CB8AC3E}">
        <p14:creationId xmlns:p14="http://schemas.microsoft.com/office/powerpoint/2010/main" val="1743825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Header Band">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1800"/>
          </a:p>
        </p:txBody>
      </p:sp>
      <p:sp>
        <p:nvSpPr>
          <p:cNvPr id="4" name="Title Text"/>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Project Thrive: Program Viability Criteria</a:t>
            </a:r>
          </a:p>
        </p:txBody>
      </p:sp>
      <p:sp>
        <p:nvSpPr>
          <p:cNvPr id="5" name="Card">
            <a:extLst>
              <a:ext uri="{C183D7F6-B498-43B3-948B-1728B52AA6E4}">
                <adec:decorative xmlns:adec="http://schemas.microsoft.com/office/drawing/2017/decorative" val="1"/>
              </a:ext>
            </a:extLst>
          </p:cNvPr>
          <p:cNvSpPr/>
          <p:nvPr/>
        </p:nvSpPr>
        <p:spPr>
          <a:xfrm>
            <a:off x="365760" y="930000"/>
            <a:ext cx="5605240" cy="2100000"/>
          </a:xfrm>
          <a:prstGeom prst="rect">
            <a:avLst/>
          </a:prstGeom>
          <a:solidFill>
            <a:srgbClr val="F7F3F4"/>
          </a:solidFill>
          <a:ln w="6350">
            <a:solidFill>
              <a:srgbClr val="CCCCCC"/>
            </a:solidFill>
            <a:prstDash val="solid"/>
          </a:ln>
        </p:spPr>
        <p:txBody>
          <a:bodyPr/>
          <a:lstStyle/>
          <a:p>
            <a:endParaRPr lang="en-US" sz="1800"/>
          </a:p>
        </p:txBody>
      </p:sp>
      <p:sp>
        <p:nvSpPr>
          <p:cNvPr id="6" name="Strip">
            <a:extLst>
              <a:ext uri="{C183D7F6-B498-43B3-948B-1728B52AA6E4}">
                <adec:decorative xmlns:adec="http://schemas.microsoft.com/office/drawing/2017/decorative" val="1"/>
              </a:ext>
            </a:extLst>
          </p:cNvPr>
          <p:cNvSpPr/>
          <p:nvPr/>
        </p:nvSpPr>
        <p:spPr>
          <a:xfrm>
            <a:off x="365760" y="930000"/>
            <a:ext cx="85344" cy="2100000"/>
          </a:xfrm>
          <a:prstGeom prst="rect">
            <a:avLst/>
          </a:prstGeom>
          <a:solidFill>
            <a:srgbClr val="85092A"/>
          </a:solidFill>
          <a:ln w="12700">
            <a:solidFill>
              <a:srgbClr val="4A0C1C"/>
            </a:solidFill>
            <a:prstDash val="solid"/>
          </a:ln>
        </p:spPr>
        <p:txBody>
          <a:bodyPr/>
          <a:lstStyle/>
          <a:p>
            <a:endParaRPr lang="en-US" sz="1800"/>
          </a:p>
        </p:txBody>
      </p:sp>
      <p:sp>
        <p:nvSpPr>
          <p:cNvPr id="7" name="Card Text"/>
          <p:cNvSpPr/>
          <p:nvPr/>
        </p:nvSpPr>
        <p:spPr>
          <a:xfrm>
            <a:off x="665760" y="1120000"/>
            <a:ext cx="5065240" cy="1720000"/>
          </a:xfrm>
          <a:prstGeom prst="rect">
            <a:avLst/>
          </a:prstGeom>
          <a:noFill/>
          <a:ln/>
        </p:spPr>
        <p:txBody>
          <a:bodyPr wrap="square" lIns="0" tIns="0" rIns="0" bIns="0" rtlCol="0" anchor="t"/>
          <a:lstStyle/>
          <a:p>
            <a:r>
              <a:rPr lang="en-US" sz="2000" b="1" dirty="0">
                <a:solidFill>
                  <a:srgbClr val="85092A"/>
                </a:solidFill>
                <a:latin typeface="Calibri" pitchFamily="34" charset="0"/>
                <a:ea typeface="Calibri" pitchFamily="34" charset="-122"/>
                <a:cs typeface="Calibri" pitchFamily="34" charset="-120"/>
              </a:rPr>
              <a:t>I.  Financial Metrics</a:t>
            </a:r>
          </a:p>
          <a:p>
            <a:pPr marL="171450" indent="-171450">
              <a:spcBef>
                <a:spcPts val="800"/>
              </a:spcBef>
              <a:buChar char="•"/>
            </a:pPr>
            <a:r>
              <a:rPr lang="en-US" sz="1600" b="0" dirty="0">
                <a:solidFill>
                  <a:srgbClr val="444444"/>
                </a:solidFill>
                <a:latin typeface="Calibri" pitchFamily="34" charset="0"/>
                <a:ea typeface="Calibri" pitchFamily="34" charset="-122"/>
                <a:cs typeface="Calibri" pitchFamily="34" charset="-120"/>
              </a:rPr>
              <a:t>Course revenue vs. direct instructional cost</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Grant and external funding</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Faculty reassigned time and administrative load</a:t>
            </a:r>
          </a:p>
        </p:txBody>
      </p:sp>
      <p:sp>
        <p:nvSpPr>
          <p:cNvPr id="8" name="Card">
            <a:extLst>
              <a:ext uri="{C183D7F6-B498-43B3-948B-1728B52AA6E4}">
                <adec:decorative xmlns:adec="http://schemas.microsoft.com/office/drawing/2017/decorative" val="1"/>
              </a:ext>
            </a:extLst>
          </p:cNvPr>
          <p:cNvSpPr/>
          <p:nvPr/>
        </p:nvSpPr>
        <p:spPr>
          <a:xfrm>
            <a:off x="6221000" y="930000"/>
            <a:ext cx="5605240" cy="2100000"/>
          </a:xfrm>
          <a:prstGeom prst="rect">
            <a:avLst/>
          </a:prstGeom>
          <a:solidFill>
            <a:srgbClr val="FFFFFF"/>
          </a:solidFill>
          <a:ln w="6350">
            <a:solidFill>
              <a:srgbClr val="CCCCCC"/>
            </a:solidFill>
            <a:prstDash val="solid"/>
          </a:ln>
        </p:spPr>
        <p:txBody>
          <a:bodyPr/>
          <a:lstStyle/>
          <a:p>
            <a:endParaRPr lang="en-US" sz="1800"/>
          </a:p>
        </p:txBody>
      </p:sp>
      <p:sp>
        <p:nvSpPr>
          <p:cNvPr id="9" name="Strip">
            <a:extLst>
              <a:ext uri="{C183D7F6-B498-43B3-948B-1728B52AA6E4}">
                <adec:decorative xmlns:adec="http://schemas.microsoft.com/office/drawing/2017/decorative" val="1"/>
              </a:ext>
            </a:extLst>
          </p:cNvPr>
          <p:cNvSpPr/>
          <p:nvPr/>
        </p:nvSpPr>
        <p:spPr>
          <a:xfrm>
            <a:off x="6221000" y="930000"/>
            <a:ext cx="85344" cy="2100000"/>
          </a:xfrm>
          <a:prstGeom prst="rect">
            <a:avLst/>
          </a:prstGeom>
          <a:solidFill>
            <a:srgbClr val="85092A"/>
          </a:solidFill>
          <a:ln w="12700">
            <a:solidFill>
              <a:srgbClr val="4A0C1C"/>
            </a:solidFill>
            <a:prstDash val="solid"/>
          </a:ln>
        </p:spPr>
        <p:txBody>
          <a:bodyPr/>
          <a:lstStyle/>
          <a:p>
            <a:endParaRPr lang="en-US" sz="1800"/>
          </a:p>
        </p:txBody>
      </p:sp>
      <p:sp>
        <p:nvSpPr>
          <p:cNvPr id="10" name="Card Text"/>
          <p:cNvSpPr/>
          <p:nvPr/>
        </p:nvSpPr>
        <p:spPr>
          <a:xfrm>
            <a:off x="6521000" y="1120000"/>
            <a:ext cx="5065240" cy="1720000"/>
          </a:xfrm>
          <a:prstGeom prst="rect">
            <a:avLst/>
          </a:prstGeom>
          <a:noFill/>
          <a:ln/>
        </p:spPr>
        <p:txBody>
          <a:bodyPr wrap="square" lIns="0" tIns="0" rIns="0" bIns="0" rtlCol="0" anchor="t"/>
          <a:lstStyle/>
          <a:p>
            <a:r>
              <a:rPr lang="en-US" sz="2000" b="1" dirty="0">
                <a:solidFill>
                  <a:srgbClr val="85092A"/>
                </a:solidFill>
                <a:latin typeface="Calibri" pitchFamily="34" charset="0"/>
                <a:ea typeface="Calibri" pitchFamily="34" charset="-122"/>
                <a:cs typeface="Calibri" pitchFamily="34" charset="-120"/>
              </a:rPr>
              <a:t>II.  Enrollment and Student Success</a:t>
            </a:r>
          </a:p>
          <a:p>
            <a:pPr marL="171450" indent="-171450">
              <a:spcBef>
                <a:spcPts val="800"/>
              </a:spcBef>
              <a:buChar char="•"/>
            </a:pPr>
            <a:r>
              <a:rPr lang="en-US" sz="1600" b="0" dirty="0">
                <a:solidFill>
                  <a:srgbClr val="444444"/>
                </a:solidFill>
                <a:latin typeface="Calibri" pitchFamily="34" charset="0"/>
                <a:ea typeface="Calibri" pitchFamily="34" charset="-122"/>
                <a:cs typeface="Calibri" pitchFamily="34" charset="-120"/>
              </a:rPr>
              <a:t>Five-year enrollment trend</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Two-year success rate (persistence or graduation)</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Graduation rate within time-to-degree norms</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Five-year semester credit hour production</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Five-year cumulative completion rate</a:t>
            </a:r>
          </a:p>
        </p:txBody>
      </p:sp>
      <p:sp>
        <p:nvSpPr>
          <p:cNvPr id="11" name="Card">
            <a:extLst>
              <a:ext uri="{C183D7F6-B498-43B3-948B-1728B52AA6E4}">
                <adec:decorative xmlns:adec="http://schemas.microsoft.com/office/drawing/2017/decorative" val="1"/>
              </a:ext>
            </a:extLst>
          </p:cNvPr>
          <p:cNvSpPr/>
          <p:nvPr/>
        </p:nvSpPr>
        <p:spPr>
          <a:xfrm>
            <a:off x="365760" y="3330000"/>
            <a:ext cx="5605240" cy="2100000"/>
          </a:xfrm>
          <a:prstGeom prst="rect">
            <a:avLst/>
          </a:prstGeom>
          <a:solidFill>
            <a:srgbClr val="FFFFFF"/>
          </a:solidFill>
          <a:ln w="6350">
            <a:solidFill>
              <a:srgbClr val="CCCCCC"/>
            </a:solidFill>
            <a:prstDash val="solid"/>
          </a:ln>
        </p:spPr>
        <p:txBody>
          <a:bodyPr/>
          <a:lstStyle/>
          <a:p>
            <a:endParaRPr lang="en-US" sz="1800"/>
          </a:p>
        </p:txBody>
      </p:sp>
      <p:sp>
        <p:nvSpPr>
          <p:cNvPr id="12" name="Strip">
            <a:extLst>
              <a:ext uri="{C183D7F6-B498-43B3-948B-1728B52AA6E4}">
                <adec:decorative xmlns:adec="http://schemas.microsoft.com/office/drawing/2017/decorative" val="1"/>
              </a:ext>
            </a:extLst>
          </p:cNvPr>
          <p:cNvSpPr/>
          <p:nvPr/>
        </p:nvSpPr>
        <p:spPr>
          <a:xfrm>
            <a:off x="365760" y="3330000"/>
            <a:ext cx="85344" cy="2100000"/>
          </a:xfrm>
          <a:prstGeom prst="rect">
            <a:avLst/>
          </a:prstGeom>
          <a:solidFill>
            <a:srgbClr val="85092A"/>
          </a:solidFill>
          <a:ln w="12700">
            <a:solidFill>
              <a:srgbClr val="4A0C1C"/>
            </a:solidFill>
            <a:prstDash val="solid"/>
          </a:ln>
        </p:spPr>
        <p:txBody>
          <a:bodyPr/>
          <a:lstStyle/>
          <a:p>
            <a:endParaRPr lang="en-US" sz="1800"/>
          </a:p>
        </p:txBody>
      </p:sp>
      <p:sp>
        <p:nvSpPr>
          <p:cNvPr id="13" name="Card Text"/>
          <p:cNvSpPr/>
          <p:nvPr/>
        </p:nvSpPr>
        <p:spPr>
          <a:xfrm>
            <a:off x="665760" y="3520000"/>
            <a:ext cx="5065240" cy="1720000"/>
          </a:xfrm>
          <a:prstGeom prst="rect">
            <a:avLst/>
          </a:prstGeom>
          <a:noFill/>
          <a:ln/>
        </p:spPr>
        <p:txBody>
          <a:bodyPr wrap="square" lIns="0" tIns="0" rIns="0" bIns="0" rtlCol="0" anchor="t"/>
          <a:lstStyle/>
          <a:p>
            <a:r>
              <a:rPr lang="en-US" sz="2000" b="1" dirty="0">
                <a:solidFill>
                  <a:srgbClr val="85092A"/>
                </a:solidFill>
                <a:latin typeface="Calibri" pitchFamily="34" charset="0"/>
                <a:ea typeface="Calibri" pitchFamily="34" charset="-122"/>
                <a:cs typeface="Calibri" pitchFamily="34" charset="-120"/>
              </a:rPr>
              <a:t>III.  Regional and State Workforce Demand</a:t>
            </a:r>
          </a:p>
          <a:p>
            <a:pPr marL="171450" indent="-171450">
              <a:spcBef>
                <a:spcPts val="800"/>
              </a:spcBef>
              <a:buChar char="•"/>
            </a:pPr>
            <a:r>
              <a:rPr lang="en-US" sz="1600" b="0" dirty="0">
                <a:solidFill>
                  <a:srgbClr val="444444"/>
                </a:solidFill>
                <a:latin typeface="Calibri" pitchFamily="34" charset="0"/>
                <a:ea typeface="Calibri" pitchFamily="34" charset="-122"/>
                <a:cs typeface="Calibri" pitchFamily="34" charset="-120"/>
              </a:rPr>
              <a:t>Labor market growth or contraction in the field</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Consistent external data source year over year</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Employer and advisory board feedback</a:t>
            </a:r>
          </a:p>
        </p:txBody>
      </p:sp>
      <p:sp>
        <p:nvSpPr>
          <p:cNvPr id="14" name="Card">
            <a:extLst>
              <a:ext uri="{C183D7F6-B498-43B3-948B-1728B52AA6E4}">
                <adec:decorative xmlns:adec="http://schemas.microsoft.com/office/drawing/2017/decorative" val="1"/>
              </a:ext>
            </a:extLst>
          </p:cNvPr>
          <p:cNvSpPr/>
          <p:nvPr/>
        </p:nvSpPr>
        <p:spPr>
          <a:xfrm>
            <a:off x="6221000" y="3330000"/>
            <a:ext cx="5605240" cy="2100000"/>
          </a:xfrm>
          <a:prstGeom prst="rect">
            <a:avLst/>
          </a:prstGeom>
          <a:solidFill>
            <a:srgbClr val="F7F3F4"/>
          </a:solidFill>
          <a:ln w="6350">
            <a:solidFill>
              <a:srgbClr val="CCCCCC"/>
            </a:solidFill>
            <a:prstDash val="solid"/>
          </a:ln>
        </p:spPr>
        <p:txBody>
          <a:bodyPr/>
          <a:lstStyle/>
          <a:p>
            <a:endParaRPr lang="en-US" sz="1800"/>
          </a:p>
        </p:txBody>
      </p:sp>
      <p:sp>
        <p:nvSpPr>
          <p:cNvPr id="15" name="Strip">
            <a:extLst>
              <a:ext uri="{C183D7F6-B498-43B3-948B-1728B52AA6E4}">
                <adec:decorative xmlns:adec="http://schemas.microsoft.com/office/drawing/2017/decorative" val="1"/>
              </a:ext>
            </a:extLst>
          </p:cNvPr>
          <p:cNvSpPr/>
          <p:nvPr/>
        </p:nvSpPr>
        <p:spPr>
          <a:xfrm>
            <a:off x="6221000" y="3330000"/>
            <a:ext cx="85344" cy="2100000"/>
          </a:xfrm>
          <a:prstGeom prst="rect">
            <a:avLst/>
          </a:prstGeom>
          <a:solidFill>
            <a:srgbClr val="85092A"/>
          </a:solidFill>
          <a:ln w="12700">
            <a:solidFill>
              <a:srgbClr val="4A0C1C"/>
            </a:solidFill>
            <a:prstDash val="solid"/>
          </a:ln>
        </p:spPr>
        <p:txBody>
          <a:bodyPr/>
          <a:lstStyle/>
          <a:p>
            <a:endParaRPr lang="en-US" sz="1800"/>
          </a:p>
        </p:txBody>
      </p:sp>
      <p:sp>
        <p:nvSpPr>
          <p:cNvPr id="16" name="Card Text"/>
          <p:cNvSpPr/>
          <p:nvPr/>
        </p:nvSpPr>
        <p:spPr>
          <a:xfrm>
            <a:off x="6521000" y="3520000"/>
            <a:ext cx="5065240" cy="1720000"/>
          </a:xfrm>
          <a:prstGeom prst="rect">
            <a:avLst/>
          </a:prstGeom>
          <a:noFill/>
          <a:ln/>
        </p:spPr>
        <p:txBody>
          <a:bodyPr wrap="square" lIns="0" tIns="0" rIns="0" bIns="0" rtlCol="0" anchor="t"/>
          <a:lstStyle/>
          <a:p>
            <a:r>
              <a:rPr lang="en-US" sz="2000" b="1" dirty="0">
                <a:solidFill>
                  <a:srgbClr val="85092A"/>
                </a:solidFill>
                <a:latin typeface="Calibri" pitchFamily="34" charset="0"/>
                <a:ea typeface="Calibri" pitchFamily="34" charset="-122"/>
                <a:cs typeface="Calibri" pitchFamily="34" charset="-120"/>
              </a:rPr>
              <a:t>IV.  Academic Quality</a:t>
            </a:r>
          </a:p>
          <a:p>
            <a:pPr marL="171450" indent="-171450">
              <a:spcBef>
                <a:spcPts val="800"/>
              </a:spcBef>
              <a:buChar char="•"/>
            </a:pPr>
            <a:r>
              <a:rPr lang="en-US" sz="1600" b="0" dirty="0">
                <a:solidFill>
                  <a:srgbClr val="444444"/>
                </a:solidFill>
                <a:latin typeface="Calibri" pitchFamily="34" charset="0"/>
                <a:ea typeface="Calibri" pitchFamily="34" charset="-122"/>
                <a:cs typeface="Calibri" pitchFamily="34" charset="-120"/>
              </a:rPr>
              <a:t>Accreditation status, where programmatically accredited</a:t>
            </a:r>
          </a:p>
          <a:p>
            <a:pPr marL="171450" indent="-171450">
              <a:spcBef>
                <a:spcPts val="500"/>
              </a:spcBef>
              <a:buChar char="•"/>
            </a:pPr>
            <a:r>
              <a:rPr lang="en-US" sz="1600" b="0" dirty="0">
                <a:solidFill>
                  <a:srgbClr val="444444"/>
                </a:solidFill>
                <a:latin typeface="Calibri" pitchFamily="34" charset="0"/>
                <a:ea typeface="Calibri" pitchFamily="34" charset="-122"/>
                <a:cs typeface="Calibri" pitchFamily="34" charset="-120"/>
              </a:rPr>
              <a:t>Contribution to interdisciplinary programs (qualitative)</a:t>
            </a:r>
          </a:p>
        </p:txBody>
      </p:sp>
      <p:sp>
        <p:nvSpPr>
          <p:cNvPr id="17" name="Footer Card">
            <a:extLst>
              <a:ext uri="{C183D7F6-B498-43B3-948B-1728B52AA6E4}">
                <adec:decorative xmlns:adec="http://schemas.microsoft.com/office/drawing/2017/decorative" val="1"/>
              </a:ext>
            </a:extLst>
          </p:cNvPr>
          <p:cNvSpPr/>
          <p:nvPr/>
        </p:nvSpPr>
        <p:spPr>
          <a:xfrm>
            <a:off x="365760" y="5730000"/>
            <a:ext cx="11460480" cy="700000"/>
          </a:xfrm>
          <a:prstGeom prst="rect">
            <a:avLst/>
          </a:prstGeom>
          <a:solidFill>
            <a:srgbClr val="F7F3F4"/>
          </a:solidFill>
          <a:ln w="6350">
            <a:solidFill>
              <a:srgbClr val="CCCCCC"/>
            </a:solidFill>
            <a:prstDash val="solid"/>
          </a:ln>
        </p:spPr>
        <p:txBody>
          <a:bodyPr/>
          <a:lstStyle/>
          <a:p>
            <a:endParaRPr lang="en-US" sz="1800"/>
          </a:p>
        </p:txBody>
      </p:sp>
      <p:sp>
        <p:nvSpPr>
          <p:cNvPr id="18" name="Footer Strip">
            <a:extLst>
              <a:ext uri="{C183D7F6-B498-43B3-948B-1728B52AA6E4}">
                <adec:decorative xmlns:adec="http://schemas.microsoft.com/office/drawing/2017/decorative" val="1"/>
              </a:ext>
            </a:extLst>
          </p:cNvPr>
          <p:cNvSpPr/>
          <p:nvPr/>
        </p:nvSpPr>
        <p:spPr>
          <a:xfrm>
            <a:off x="365760" y="5730000"/>
            <a:ext cx="85344" cy="700000"/>
          </a:xfrm>
          <a:prstGeom prst="rect">
            <a:avLst/>
          </a:prstGeom>
          <a:solidFill>
            <a:srgbClr val="85092A"/>
          </a:solidFill>
          <a:ln w="12700">
            <a:solidFill>
              <a:srgbClr val="4A0C1C"/>
            </a:solidFill>
            <a:prstDash val="solid"/>
          </a:ln>
        </p:spPr>
        <p:txBody>
          <a:bodyPr/>
          <a:lstStyle/>
          <a:p>
            <a:endParaRPr lang="en-US" sz="1800"/>
          </a:p>
        </p:txBody>
      </p:sp>
      <p:sp>
        <p:nvSpPr>
          <p:cNvPr id="19" name="Footer Text"/>
          <p:cNvSpPr/>
          <p:nvPr/>
        </p:nvSpPr>
        <p:spPr>
          <a:xfrm>
            <a:off x="665760" y="5850000"/>
            <a:ext cx="10920480" cy="460000"/>
          </a:xfrm>
          <a:prstGeom prst="rect">
            <a:avLst/>
          </a:prstGeom>
          <a:noFill/>
          <a:ln/>
        </p:spPr>
        <p:txBody>
          <a:bodyPr wrap="square" lIns="0" tIns="0" rIns="0" bIns="0" rtlCol="0" anchor="ctr"/>
          <a:lstStyle/>
          <a:p>
            <a:r>
              <a:rPr lang="en-US" sz="1400" b="1" dirty="0">
                <a:solidFill>
                  <a:srgbClr val="85092A"/>
                </a:solidFill>
                <a:latin typeface="Calibri" pitchFamily="34" charset="0"/>
                <a:ea typeface="Calibri" pitchFamily="34" charset="-122"/>
                <a:cs typeface="Calibri" pitchFamily="34" charset="-120"/>
              </a:rPr>
              <a:t>V.  Viability Review Triggers  |  </a:t>
            </a:r>
            <a:r>
              <a:rPr lang="en-US" sz="1400" b="0" dirty="0">
                <a:solidFill>
                  <a:srgbClr val="444444"/>
                </a:solidFill>
                <a:latin typeface="Calibri" pitchFamily="34" charset="0"/>
                <a:ea typeface="Calibri" pitchFamily="34" charset="-122"/>
                <a:cs typeface="Calibri" pitchFamily="34" charset="-120"/>
              </a:rPr>
              <a:t>Code Yellow — multiple metrics declining; intervention within two semesters.    Code Red — immediate risk to sustainability; formal action planning within one semester.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ext 1"/>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Project Thrive: Fall 2026 Undergraduate Program Review</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2"/>
          <p:cNvSpPr/>
          <p:nvPr/>
        </p:nvSpPr>
        <p:spPr>
          <a:xfrm>
            <a:off x="487680" y="1072896"/>
            <a:ext cx="11216640" cy="463296"/>
          </a:xfrm>
          <a:prstGeom prst="rect">
            <a:avLst/>
          </a:prstGeom>
          <a:noFill/>
          <a:ln/>
        </p:spPr>
        <p:txBody>
          <a:bodyPr wrap="square" rtlCol="0" anchor="ctr"/>
          <a:lstStyle/>
          <a:p>
            <a:r>
              <a:rPr lang="en-US" sz="2400" b="1" i="1" dirty="0">
                <a:latin typeface="Calibri" pitchFamily="34" charset="0"/>
                <a:ea typeface="Calibri" pitchFamily="34" charset="-122"/>
                <a:cs typeface="Calibri" pitchFamily="34" charset="-120"/>
              </a:rPr>
              <a:t>Every program under review this fall follows the same four-step process:</a:t>
            </a:r>
            <a:endParaRPr lang="en-US" sz="2400" b="1" dirty="0"/>
          </a:p>
        </p:txBody>
      </p:sp>
      <p:sp>
        <p:nvSpPr>
          <p:cNvPr id="5" name="Shape 3">
            <a:extLst>
              <a:ext uri="{C183D7F6-B498-43B3-948B-1728B52AA6E4}">
                <adec:decorative xmlns:adec="http://schemas.microsoft.com/office/drawing/2017/decorative" val="1"/>
              </a:ext>
            </a:extLst>
          </p:cNvPr>
          <p:cNvSpPr/>
          <p:nvPr/>
        </p:nvSpPr>
        <p:spPr>
          <a:xfrm>
            <a:off x="365760" y="1731264"/>
            <a:ext cx="11460480" cy="999744"/>
          </a:xfrm>
          <a:prstGeom prst="rect">
            <a:avLst/>
          </a:prstGeom>
          <a:solidFill>
            <a:srgbClr val="F7F3F4"/>
          </a:solidFill>
          <a:ln w="6350">
            <a:solidFill>
              <a:srgbClr val="CCCCCC"/>
            </a:solidFill>
            <a:prstDash val="solid"/>
          </a:ln>
        </p:spPr>
        <p:txBody>
          <a:bodyPr/>
          <a:lstStyle/>
          <a:p>
            <a:endParaRPr lang="en-US" sz="2400" b="1" dirty="0"/>
          </a:p>
        </p:txBody>
      </p:sp>
      <p:sp>
        <p:nvSpPr>
          <p:cNvPr id="6" name="Shape 4">
            <a:extLst>
              <a:ext uri="{C183D7F6-B498-43B3-948B-1728B52AA6E4}">
                <adec:decorative xmlns:adec="http://schemas.microsoft.com/office/drawing/2017/decorative" val="1"/>
              </a:ext>
            </a:extLst>
          </p:cNvPr>
          <p:cNvSpPr/>
          <p:nvPr/>
        </p:nvSpPr>
        <p:spPr>
          <a:xfrm>
            <a:off x="365760" y="1731264"/>
            <a:ext cx="85344" cy="999744"/>
          </a:xfrm>
          <a:prstGeom prst="rect">
            <a:avLst/>
          </a:prstGeom>
          <a:solidFill>
            <a:srgbClr val="85092A"/>
          </a:solidFill>
          <a:ln w="12700">
            <a:solidFill>
              <a:srgbClr val="4A0C1C"/>
            </a:solidFill>
            <a:prstDash val="solid"/>
          </a:ln>
        </p:spPr>
        <p:txBody>
          <a:bodyPr/>
          <a:lstStyle/>
          <a:p>
            <a:endParaRPr lang="en-US" sz="2400"/>
          </a:p>
        </p:txBody>
      </p:sp>
      <p:sp>
        <p:nvSpPr>
          <p:cNvPr id="7" name="Shape 5">
            <a:extLst>
              <a:ext uri="{C183D7F6-B498-43B3-948B-1728B52AA6E4}">
                <adec:decorative xmlns:adec="http://schemas.microsoft.com/office/drawing/2017/decorative" val="1"/>
              </a:ext>
            </a:extLst>
          </p:cNvPr>
          <p:cNvSpPr/>
          <p:nvPr/>
        </p:nvSpPr>
        <p:spPr>
          <a:xfrm>
            <a:off x="585216" y="1975104"/>
            <a:ext cx="487680" cy="487680"/>
          </a:xfrm>
          <a:prstGeom prst="ellipse">
            <a:avLst/>
          </a:prstGeom>
          <a:solidFill>
            <a:srgbClr val="85092A"/>
          </a:solidFill>
          <a:ln w="12700">
            <a:solidFill>
              <a:srgbClr val="4A0C1C"/>
            </a:solidFill>
            <a:prstDash val="solid"/>
          </a:ln>
        </p:spPr>
        <p:txBody>
          <a:bodyPr/>
          <a:lstStyle/>
          <a:p>
            <a:endParaRPr lang="en-US" sz="2400"/>
          </a:p>
        </p:txBody>
      </p:sp>
      <p:sp>
        <p:nvSpPr>
          <p:cNvPr id="8" name="Text 6"/>
          <p:cNvSpPr/>
          <p:nvPr/>
        </p:nvSpPr>
        <p:spPr>
          <a:xfrm>
            <a:off x="585216" y="1975104"/>
            <a:ext cx="487680" cy="48768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Text 7"/>
          <p:cNvSpPr/>
          <p:nvPr/>
        </p:nvSpPr>
        <p:spPr>
          <a:xfrm>
            <a:off x="1280160" y="1731264"/>
            <a:ext cx="10363200" cy="999744"/>
          </a:xfrm>
          <a:prstGeom prst="rect">
            <a:avLst/>
          </a:prstGeom>
          <a:noFill/>
          <a:ln/>
        </p:spPr>
        <p:txBody>
          <a:bodyPr wrap="square" rtlCol="0" anchor="ctr"/>
          <a:lstStyle/>
          <a:p>
            <a:r>
              <a:rPr lang="en-US" sz="1800" b="1" dirty="0">
                <a:solidFill>
                  <a:srgbClr val="85092A"/>
                </a:solidFill>
                <a:latin typeface="Calibri" pitchFamily="34" charset="0"/>
                <a:ea typeface="Calibri" pitchFamily="34" charset="-122"/>
                <a:cs typeface="Calibri" pitchFamily="34" charset="-120"/>
              </a:rPr>
              <a:t>Orientation — September 25</a:t>
            </a:r>
            <a:r>
              <a:rPr lang="en-US" sz="1800" b="0" dirty="0">
                <a:solidFill>
                  <a:srgbClr val="444444"/>
                </a:solidFill>
                <a:latin typeface="Calibri" pitchFamily="34" charset="0"/>
                <a:ea typeface="Calibri" pitchFamily="34" charset="-122"/>
                <a:cs typeface="Calibri" pitchFamily="34" charset="-120"/>
              </a:rPr>
              <a:t>  |  Chairs, deans, and Institutional Research meet with the Provost to review the Project Thrive framework and scoring criteria.</a:t>
            </a:r>
            <a:endParaRPr lang="en-US" sz="1800" dirty="0"/>
          </a:p>
        </p:txBody>
      </p:sp>
      <p:sp>
        <p:nvSpPr>
          <p:cNvPr id="10" name="Shape 8">
            <a:extLst>
              <a:ext uri="{C183D7F6-B498-43B3-948B-1728B52AA6E4}">
                <adec:decorative xmlns:adec="http://schemas.microsoft.com/office/drawing/2017/decorative" val="1"/>
              </a:ext>
            </a:extLst>
          </p:cNvPr>
          <p:cNvSpPr/>
          <p:nvPr/>
        </p:nvSpPr>
        <p:spPr>
          <a:xfrm>
            <a:off x="365760" y="2926080"/>
            <a:ext cx="11460480" cy="999744"/>
          </a:xfrm>
          <a:prstGeom prst="rect">
            <a:avLst/>
          </a:prstGeom>
          <a:solidFill>
            <a:srgbClr val="FFFFFF"/>
          </a:solidFill>
          <a:ln w="6350">
            <a:solidFill>
              <a:srgbClr val="CCCCCC"/>
            </a:solidFill>
            <a:prstDash val="solid"/>
          </a:ln>
        </p:spPr>
        <p:txBody>
          <a:bodyPr/>
          <a:lstStyle/>
          <a:p>
            <a:endParaRPr lang="en-US" sz="2400"/>
          </a:p>
        </p:txBody>
      </p:sp>
      <p:sp>
        <p:nvSpPr>
          <p:cNvPr id="11" name="Shape 9">
            <a:extLst>
              <a:ext uri="{C183D7F6-B498-43B3-948B-1728B52AA6E4}">
                <adec:decorative xmlns:adec="http://schemas.microsoft.com/office/drawing/2017/decorative" val="1"/>
              </a:ext>
            </a:extLst>
          </p:cNvPr>
          <p:cNvSpPr/>
          <p:nvPr/>
        </p:nvSpPr>
        <p:spPr>
          <a:xfrm>
            <a:off x="365760" y="2926080"/>
            <a:ext cx="85344" cy="999744"/>
          </a:xfrm>
          <a:prstGeom prst="rect">
            <a:avLst/>
          </a:prstGeom>
          <a:solidFill>
            <a:srgbClr val="85092A"/>
          </a:solidFill>
          <a:ln w="12700">
            <a:solidFill>
              <a:srgbClr val="4A0C1C"/>
            </a:solidFill>
            <a:prstDash val="solid"/>
          </a:ln>
        </p:spPr>
        <p:txBody>
          <a:bodyPr/>
          <a:lstStyle/>
          <a:p>
            <a:endParaRPr lang="en-US" sz="2400"/>
          </a:p>
        </p:txBody>
      </p:sp>
      <p:sp>
        <p:nvSpPr>
          <p:cNvPr id="12" name="Shape 10">
            <a:extLst>
              <a:ext uri="{C183D7F6-B498-43B3-948B-1728B52AA6E4}">
                <adec:decorative xmlns:adec="http://schemas.microsoft.com/office/drawing/2017/decorative" val="1"/>
              </a:ext>
            </a:extLst>
          </p:cNvPr>
          <p:cNvSpPr/>
          <p:nvPr/>
        </p:nvSpPr>
        <p:spPr>
          <a:xfrm>
            <a:off x="585216" y="3169920"/>
            <a:ext cx="487680" cy="487680"/>
          </a:xfrm>
          <a:prstGeom prst="ellipse">
            <a:avLst/>
          </a:prstGeom>
          <a:solidFill>
            <a:srgbClr val="85092A"/>
          </a:solidFill>
          <a:ln w="12700">
            <a:solidFill>
              <a:srgbClr val="4A0C1C"/>
            </a:solidFill>
            <a:prstDash val="solid"/>
          </a:ln>
        </p:spPr>
        <p:txBody>
          <a:bodyPr/>
          <a:lstStyle/>
          <a:p>
            <a:endParaRPr lang="en-US" sz="2400"/>
          </a:p>
        </p:txBody>
      </p:sp>
      <p:sp>
        <p:nvSpPr>
          <p:cNvPr id="13" name="Text 11"/>
          <p:cNvSpPr/>
          <p:nvPr/>
        </p:nvSpPr>
        <p:spPr>
          <a:xfrm>
            <a:off x="585216" y="3169920"/>
            <a:ext cx="487680" cy="48768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14" name="Text 12"/>
          <p:cNvSpPr/>
          <p:nvPr/>
        </p:nvSpPr>
        <p:spPr>
          <a:xfrm>
            <a:off x="1280160" y="2926080"/>
            <a:ext cx="10363200" cy="999744"/>
          </a:xfrm>
          <a:prstGeom prst="rect">
            <a:avLst/>
          </a:prstGeom>
          <a:noFill/>
          <a:ln/>
        </p:spPr>
        <p:txBody>
          <a:bodyPr wrap="square" rtlCol="0" anchor="ctr"/>
          <a:lstStyle/>
          <a:p>
            <a:r>
              <a:rPr lang="en-US" sz="1800" b="1" dirty="0">
                <a:solidFill>
                  <a:srgbClr val="85092A"/>
                </a:solidFill>
                <a:latin typeface="Calibri" pitchFamily="34" charset="0"/>
                <a:ea typeface="Calibri" pitchFamily="34" charset="-122"/>
                <a:cs typeface="Calibri" pitchFamily="34" charset="-120"/>
              </a:rPr>
              <a:t>Data — four weeks before review</a:t>
            </a:r>
            <a:r>
              <a:rPr lang="en-US" sz="1800" b="0" dirty="0">
                <a:solidFill>
                  <a:srgbClr val="444444"/>
                </a:solidFill>
                <a:latin typeface="Calibri" pitchFamily="34" charset="0"/>
                <a:ea typeface="Calibri" pitchFamily="34" charset="-122"/>
                <a:cs typeface="Calibri" pitchFamily="34" charset="-120"/>
              </a:rPr>
              <a:t>  |  Institutional Research delivers the program’s financial, enrollment, retention, and graduation rate metrics, then meets with the chair, dean, and Provost to walk through them.</a:t>
            </a:r>
            <a:endParaRPr lang="en-US" sz="1800" dirty="0"/>
          </a:p>
        </p:txBody>
      </p:sp>
      <p:sp>
        <p:nvSpPr>
          <p:cNvPr id="15" name="Shape 13">
            <a:extLst>
              <a:ext uri="{C183D7F6-B498-43B3-948B-1728B52AA6E4}">
                <adec:decorative xmlns:adec="http://schemas.microsoft.com/office/drawing/2017/decorative" val="1"/>
              </a:ext>
            </a:extLst>
          </p:cNvPr>
          <p:cNvSpPr/>
          <p:nvPr/>
        </p:nvSpPr>
        <p:spPr>
          <a:xfrm>
            <a:off x="365760" y="4120896"/>
            <a:ext cx="11460480" cy="999744"/>
          </a:xfrm>
          <a:prstGeom prst="rect">
            <a:avLst/>
          </a:prstGeom>
          <a:solidFill>
            <a:srgbClr val="F7F3F4"/>
          </a:solidFill>
          <a:ln w="6350">
            <a:solidFill>
              <a:srgbClr val="CCCCCC"/>
            </a:solidFill>
            <a:prstDash val="solid"/>
          </a:ln>
        </p:spPr>
        <p:txBody>
          <a:bodyPr/>
          <a:lstStyle/>
          <a:p>
            <a:endParaRPr lang="en-US" sz="2400"/>
          </a:p>
        </p:txBody>
      </p:sp>
      <p:sp>
        <p:nvSpPr>
          <p:cNvPr id="16" name="Shape 14">
            <a:extLst>
              <a:ext uri="{C183D7F6-B498-43B3-948B-1728B52AA6E4}">
                <adec:decorative xmlns:adec="http://schemas.microsoft.com/office/drawing/2017/decorative" val="1"/>
              </a:ext>
            </a:extLst>
          </p:cNvPr>
          <p:cNvSpPr/>
          <p:nvPr/>
        </p:nvSpPr>
        <p:spPr>
          <a:xfrm>
            <a:off x="365760" y="4120896"/>
            <a:ext cx="85344" cy="999744"/>
          </a:xfrm>
          <a:prstGeom prst="rect">
            <a:avLst/>
          </a:prstGeom>
          <a:solidFill>
            <a:srgbClr val="85092A"/>
          </a:solidFill>
          <a:ln w="12700">
            <a:solidFill>
              <a:srgbClr val="4A0C1C"/>
            </a:solidFill>
            <a:prstDash val="solid"/>
          </a:ln>
        </p:spPr>
        <p:txBody>
          <a:bodyPr/>
          <a:lstStyle/>
          <a:p>
            <a:endParaRPr lang="en-US" sz="2400"/>
          </a:p>
        </p:txBody>
      </p:sp>
      <p:sp>
        <p:nvSpPr>
          <p:cNvPr id="17" name="Shape 15">
            <a:extLst>
              <a:ext uri="{C183D7F6-B498-43B3-948B-1728B52AA6E4}">
                <adec:decorative xmlns:adec="http://schemas.microsoft.com/office/drawing/2017/decorative" val="1"/>
              </a:ext>
            </a:extLst>
          </p:cNvPr>
          <p:cNvSpPr/>
          <p:nvPr/>
        </p:nvSpPr>
        <p:spPr>
          <a:xfrm>
            <a:off x="585216" y="4364736"/>
            <a:ext cx="487680" cy="487680"/>
          </a:xfrm>
          <a:prstGeom prst="ellipse">
            <a:avLst/>
          </a:prstGeom>
          <a:solidFill>
            <a:srgbClr val="85092A"/>
          </a:solidFill>
          <a:ln w="12700">
            <a:solidFill>
              <a:srgbClr val="4A0C1C"/>
            </a:solidFill>
            <a:prstDash val="solid"/>
          </a:ln>
        </p:spPr>
        <p:txBody>
          <a:bodyPr/>
          <a:lstStyle/>
          <a:p>
            <a:endParaRPr lang="en-US" sz="2400"/>
          </a:p>
        </p:txBody>
      </p:sp>
      <p:sp>
        <p:nvSpPr>
          <p:cNvPr id="18" name="Text 16"/>
          <p:cNvSpPr/>
          <p:nvPr/>
        </p:nvSpPr>
        <p:spPr>
          <a:xfrm>
            <a:off x="585216" y="4364736"/>
            <a:ext cx="487680" cy="48768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19" name="Text 17"/>
          <p:cNvSpPr/>
          <p:nvPr/>
        </p:nvSpPr>
        <p:spPr>
          <a:xfrm>
            <a:off x="1280160" y="4120896"/>
            <a:ext cx="10363200" cy="999744"/>
          </a:xfrm>
          <a:prstGeom prst="rect">
            <a:avLst/>
          </a:prstGeom>
          <a:noFill/>
          <a:ln/>
        </p:spPr>
        <p:txBody>
          <a:bodyPr wrap="square" rtlCol="0" anchor="ctr"/>
          <a:lstStyle/>
          <a:p>
            <a:r>
              <a:rPr lang="en-US" sz="1800" b="1" dirty="0">
                <a:solidFill>
                  <a:srgbClr val="85092A"/>
                </a:solidFill>
                <a:latin typeface="Calibri" pitchFamily="34" charset="0"/>
                <a:ea typeface="Calibri" pitchFamily="34" charset="-122"/>
                <a:cs typeface="Calibri" pitchFamily="34" charset="-120"/>
              </a:rPr>
              <a:t>Analysis — three weeks to prepare</a:t>
            </a:r>
            <a:r>
              <a:rPr lang="en-US" sz="1800" b="0" dirty="0">
                <a:solidFill>
                  <a:srgbClr val="444444"/>
                </a:solidFill>
                <a:latin typeface="Calibri" pitchFamily="34" charset="0"/>
                <a:ea typeface="Calibri" pitchFamily="34" charset="-122"/>
                <a:cs typeface="Calibri" pitchFamily="34" charset="-120"/>
              </a:rPr>
              <a:t>  |  The program completes its Project Thrive analysis and submits it to the committee one week before its scheduled review.</a:t>
            </a:r>
            <a:endParaRPr lang="en-US" sz="1800" dirty="0"/>
          </a:p>
        </p:txBody>
      </p:sp>
      <p:sp>
        <p:nvSpPr>
          <p:cNvPr id="20" name="Shape 18">
            <a:extLst>
              <a:ext uri="{C183D7F6-B498-43B3-948B-1728B52AA6E4}">
                <adec:decorative xmlns:adec="http://schemas.microsoft.com/office/drawing/2017/decorative" val="1"/>
              </a:ext>
            </a:extLst>
          </p:cNvPr>
          <p:cNvSpPr/>
          <p:nvPr/>
        </p:nvSpPr>
        <p:spPr>
          <a:xfrm>
            <a:off x="365760" y="5315712"/>
            <a:ext cx="11460480" cy="999744"/>
          </a:xfrm>
          <a:prstGeom prst="rect">
            <a:avLst/>
          </a:prstGeom>
          <a:solidFill>
            <a:srgbClr val="FFFFFF"/>
          </a:solidFill>
          <a:ln w="6350">
            <a:solidFill>
              <a:srgbClr val="CCCCCC"/>
            </a:solidFill>
            <a:prstDash val="solid"/>
          </a:ln>
        </p:spPr>
        <p:txBody>
          <a:bodyPr/>
          <a:lstStyle/>
          <a:p>
            <a:endParaRPr lang="en-US" sz="2400"/>
          </a:p>
        </p:txBody>
      </p:sp>
      <p:sp>
        <p:nvSpPr>
          <p:cNvPr id="21" name="Shape 19">
            <a:extLst>
              <a:ext uri="{C183D7F6-B498-43B3-948B-1728B52AA6E4}">
                <adec:decorative xmlns:adec="http://schemas.microsoft.com/office/drawing/2017/decorative" val="1"/>
              </a:ext>
            </a:extLst>
          </p:cNvPr>
          <p:cNvSpPr/>
          <p:nvPr/>
        </p:nvSpPr>
        <p:spPr>
          <a:xfrm>
            <a:off x="365760" y="5315712"/>
            <a:ext cx="85344" cy="999744"/>
          </a:xfrm>
          <a:prstGeom prst="rect">
            <a:avLst/>
          </a:prstGeom>
          <a:solidFill>
            <a:srgbClr val="85092A"/>
          </a:solidFill>
          <a:ln w="12700">
            <a:solidFill>
              <a:srgbClr val="4A0C1C"/>
            </a:solidFill>
            <a:prstDash val="solid"/>
          </a:ln>
        </p:spPr>
        <p:txBody>
          <a:bodyPr/>
          <a:lstStyle/>
          <a:p>
            <a:endParaRPr lang="en-US" sz="2400"/>
          </a:p>
        </p:txBody>
      </p:sp>
      <p:sp>
        <p:nvSpPr>
          <p:cNvPr id="22" name="Shape 20">
            <a:extLst>
              <a:ext uri="{C183D7F6-B498-43B3-948B-1728B52AA6E4}">
                <adec:decorative xmlns:adec="http://schemas.microsoft.com/office/drawing/2017/decorative" val="1"/>
              </a:ext>
            </a:extLst>
          </p:cNvPr>
          <p:cNvSpPr/>
          <p:nvPr/>
        </p:nvSpPr>
        <p:spPr>
          <a:xfrm>
            <a:off x="585216" y="5559552"/>
            <a:ext cx="487680" cy="487680"/>
          </a:xfrm>
          <a:prstGeom prst="ellipse">
            <a:avLst/>
          </a:prstGeom>
          <a:solidFill>
            <a:srgbClr val="85092A"/>
          </a:solidFill>
          <a:ln w="12700">
            <a:solidFill>
              <a:srgbClr val="4A0C1C"/>
            </a:solidFill>
            <a:prstDash val="solid"/>
          </a:ln>
        </p:spPr>
        <p:txBody>
          <a:bodyPr/>
          <a:lstStyle/>
          <a:p>
            <a:endParaRPr lang="en-US" sz="2400"/>
          </a:p>
        </p:txBody>
      </p:sp>
      <p:sp>
        <p:nvSpPr>
          <p:cNvPr id="23" name="Text 21"/>
          <p:cNvSpPr/>
          <p:nvPr/>
        </p:nvSpPr>
        <p:spPr>
          <a:xfrm>
            <a:off x="585216" y="5559552"/>
            <a:ext cx="487680" cy="487680"/>
          </a:xfrm>
          <a:prstGeom prst="rect">
            <a:avLst/>
          </a:prstGeom>
          <a:noFill/>
          <a:ln/>
        </p:spPr>
        <p:txBody>
          <a:bodyPr wrap="square" lIns="0" tIns="0" rIns="0" bIns="0" rtlCol="0" anchor="ctr"/>
          <a:lstStyle/>
          <a:p>
            <a:pPr algn="ct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4" name="Text 22"/>
          <p:cNvSpPr/>
          <p:nvPr/>
        </p:nvSpPr>
        <p:spPr>
          <a:xfrm>
            <a:off x="1280160" y="5315712"/>
            <a:ext cx="10363200" cy="999744"/>
          </a:xfrm>
          <a:prstGeom prst="rect">
            <a:avLst/>
          </a:prstGeom>
          <a:noFill/>
          <a:ln/>
        </p:spPr>
        <p:txBody>
          <a:bodyPr wrap="square" rtlCol="0" anchor="ctr"/>
          <a:lstStyle/>
          <a:p>
            <a:r>
              <a:rPr lang="en-US" sz="1800" b="1" dirty="0">
                <a:solidFill>
                  <a:srgbClr val="85092A"/>
                </a:solidFill>
                <a:latin typeface="Calibri" pitchFamily="34" charset="0"/>
                <a:ea typeface="Calibri" pitchFamily="34" charset="-122"/>
                <a:cs typeface="Calibri" pitchFamily="34" charset="-120"/>
              </a:rPr>
              <a:t>Review — day of the AABAC meeting</a:t>
            </a:r>
            <a:r>
              <a:rPr lang="en-US" sz="1800" b="0" dirty="0">
                <a:solidFill>
                  <a:srgbClr val="444444"/>
                </a:solidFill>
                <a:latin typeface="Calibri" pitchFamily="34" charset="0"/>
                <a:ea typeface="Calibri" pitchFamily="34" charset="-122"/>
                <a:cs typeface="Calibri" pitchFamily="34" charset="-120"/>
              </a:rPr>
              <a:t>  |  The chair and dean join the committee to discuss its scoring and ask any remaining questions.</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Band">
            <a:extLst>
              <a:ext uri="{C183D7F6-B498-43B3-948B-1728B52AA6E4}">
                <adec:decorative xmlns:adec="http://schemas.microsoft.com/office/drawing/2017/decorative" val="1"/>
              </a:ext>
            </a:extLst>
          </p:cNvPr>
          <p:cNvSpPr/>
          <p:nvPr/>
        </p:nvSpPr>
        <p:spPr>
          <a:xfrm>
            <a:off x="0" y="0"/>
            <a:ext cx="12192000" cy="877824"/>
          </a:xfrm>
          <a:prstGeom prst="rect">
            <a:avLst/>
          </a:prstGeom>
          <a:solidFill>
            <a:srgbClr val="85092A"/>
          </a:solidFill>
          <a:ln w="12700">
            <a:solidFill>
              <a:srgbClr val="4A0C1C"/>
            </a:solidFill>
            <a:prstDash val="solid"/>
          </a:ln>
        </p:spPr>
        <p:txBody>
          <a:bodyPr/>
          <a:lstStyle/>
          <a:p>
            <a:endParaRPr lang="en-US" sz="2400"/>
          </a:p>
        </p:txBody>
      </p:sp>
      <p:sp>
        <p:nvSpPr>
          <p:cNvPr id="3" name="Title Text"/>
          <p:cNvSpPr>
            <a:spLocks noGrp="1"/>
          </p:cNvSpPr>
          <p:nvPr>
            <p:ph type="title" idx="4294967295"/>
          </p:nvPr>
        </p:nvSpPr>
        <p:spPr>
          <a:xfrm>
            <a:off x="487680" y="0"/>
            <a:ext cx="11216640" cy="87782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Undergraduate Programs Under Review — Fall 2026</a:t>
            </a:r>
          </a:p>
        </p:txBody>
      </p:sp>
      <p:graphicFrame>
        <p:nvGraphicFramePr>
          <p:cNvPr id="4" name="Timeline Table"/>
          <p:cNvGraphicFramePr/>
          <p:nvPr/>
        </p:nvGraphicFramePr>
        <p:xfrm>
          <a:off x="365760" y="1097280"/>
          <a:ext cx="11704320" cy="5280000"/>
        </p:xfrm>
        <a:graphic>
          <a:graphicData uri="http://schemas.openxmlformats.org/drawingml/2006/table">
            <a:tbl>
              <a:tblPr firstRow="1">
                <a:tableStyleId>{5C22544A-7EE6-4342-B048-85BDC9FD1C3A}</a:tableStyleId>
              </a:tblPr>
              <a:tblGrid>
                <a:gridCol w="8078320">
                  <a:extLst>
                    <a:ext uri="{9D8B030D-6E8A-4147-A177-3AD203B41FA5}">
                      <a16:colId xmlns:a16="http://schemas.microsoft.com/office/drawing/2014/main" val="20000"/>
                    </a:ext>
                  </a:extLst>
                </a:gridCol>
                <a:gridCol w="3626000">
                  <a:extLst>
                    <a:ext uri="{9D8B030D-6E8A-4147-A177-3AD203B41FA5}">
                      <a16:colId xmlns:a16="http://schemas.microsoft.com/office/drawing/2014/main" val="20001"/>
                    </a:ext>
                  </a:extLst>
                </a:gridCol>
              </a:tblGrid>
              <a:tr h="480000">
                <a:tc>
                  <a:txBody>
                    <a:bodyPr/>
                    <a:lstStyle/>
                    <a:p>
                      <a:r>
                        <a:rPr lang="en-US" sz="2000" b="1" dirty="0">
                          <a:solidFill>
                            <a:srgbClr val="FFFFFF"/>
                          </a:solidFill>
                          <a:latin typeface="Calibri" pitchFamily="34" charset="0"/>
                          <a:ea typeface="Calibri" pitchFamily="34" charset="-122"/>
                          <a:cs typeface="Calibri" pitchFamily="34" charset="-120"/>
                        </a:rPr>
                        <a:t>Program</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85092A"/>
                    </a:solidFill>
                  </a:tcPr>
                </a:tc>
                <a:tc>
                  <a:txBody>
                    <a:bodyPr/>
                    <a:lstStyle/>
                    <a:p>
                      <a:pPr algn="ctr"/>
                      <a:r>
                        <a:rPr lang="en-US" sz="2000" b="1" dirty="0">
                          <a:solidFill>
                            <a:srgbClr val="FFFFFF"/>
                          </a:solidFill>
                          <a:latin typeface="Calibri" pitchFamily="34" charset="0"/>
                          <a:ea typeface="Calibri" pitchFamily="34" charset="-122"/>
                          <a:cs typeface="Calibri" pitchFamily="34" charset="-120"/>
                        </a:rPr>
                        <a:t>AABAC Review Date</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85092A"/>
                    </a:solidFill>
                  </a:tcPr>
                </a:tc>
                <a:extLst>
                  <a:ext uri="{0D108BD9-81ED-4DB2-BD59-A6C34878D82A}">
                    <a16:rowId xmlns:a16="http://schemas.microsoft.com/office/drawing/2014/main" val="10000"/>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B.A. in English</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Oct 16</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extLst>
                  <a:ext uri="{0D108BD9-81ED-4DB2-BD59-A6C34878D82A}">
                    <a16:rowId xmlns:a16="http://schemas.microsoft.com/office/drawing/2014/main" val="10001"/>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B.A. in Theatre</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Oct 16</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extLst>
                  <a:ext uri="{0D108BD9-81ED-4DB2-BD59-A6C34878D82A}">
                    <a16:rowId xmlns:a16="http://schemas.microsoft.com/office/drawing/2014/main" val="10002"/>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B.A./B.S. in Mathematics</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Oct 30</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extLst>
                  <a:ext uri="{0D108BD9-81ED-4DB2-BD59-A6C34878D82A}">
                    <a16:rowId xmlns:a16="http://schemas.microsoft.com/office/drawing/2014/main" val="10003"/>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B.S. in Computer Science</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Oct 30</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extLst>
                  <a:ext uri="{0D108BD9-81ED-4DB2-BD59-A6C34878D82A}">
                    <a16:rowId xmlns:a16="http://schemas.microsoft.com/office/drawing/2014/main" val="10004"/>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B.S. in Chemistry</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Nov 6</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extLst>
                  <a:ext uri="{0D108BD9-81ED-4DB2-BD59-A6C34878D82A}">
                    <a16:rowId xmlns:a16="http://schemas.microsoft.com/office/drawing/2014/main" val="10005"/>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B.S. in Biochemistry</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Nov 6</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extLst>
                  <a:ext uri="{0D108BD9-81ED-4DB2-BD59-A6C34878D82A}">
                    <a16:rowId xmlns:a16="http://schemas.microsoft.com/office/drawing/2014/main" val="10006"/>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B.S. in Biology</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Nov 20</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extLst>
                  <a:ext uri="{0D108BD9-81ED-4DB2-BD59-A6C34878D82A}">
                    <a16:rowId xmlns:a16="http://schemas.microsoft.com/office/drawing/2014/main" val="10007"/>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B.S. in Medical Laboratory Sciences</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Nov 20</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FFFFF"/>
                    </a:solidFill>
                  </a:tcPr>
                </a:tc>
                <a:extLst>
                  <a:ext uri="{0D108BD9-81ED-4DB2-BD59-A6C34878D82A}">
                    <a16:rowId xmlns:a16="http://schemas.microsoft.com/office/drawing/2014/main" val="10008"/>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B.A.S./B.S. in Health Studies</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Dec 4</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extLst>
                  <a:ext uri="{0D108BD9-81ED-4DB2-BD59-A6C34878D82A}">
                    <a16:rowId xmlns:a16="http://schemas.microsoft.com/office/drawing/2014/main" val="10009"/>
                  </a:ext>
                </a:extLst>
              </a:tr>
              <a:tr h="480000">
                <a:tc>
                  <a:txBody>
                    <a:bodyPr/>
                    <a:lstStyle/>
                    <a:p>
                      <a:r>
                        <a:rPr lang="en-US" sz="1800" b="0" dirty="0">
                          <a:solidFill>
                            <a:srgbClr val="444444"/>
                          </a:solidFill>
                          <a:latin typeface="Calibri" pitchFamily="34" charset="0"/>
                          <a:ea typeface="Calibri" pitchFamily="34" charset="-122"/>
                          <a:cs typeface="Calibri" pitchFamily="34" charset="-120"/>
                        </a:rPr>
                        <a:t>B.S. in Kinesiology</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tc>
                  <a:txBody>
                    <a:bodyPr/>
                    <a:lstStyle/>
                    <a:p>
                      <a:pPr algn="ctr"/>
                      <a:r>
                        <a:rPr lang="en-US" sz="1800" b="1" dirty="0">
                          <a:solidFill>
                            <a:srgbClr val="85092A"/>
                          </a:solidFill>
                          <a:latin typeface="Calibri" pitchFamily="34" charset="0"/>
                          <a:ea typeface="Calibri" pitchFamily="34" charset="-122"/>
                          <a:cs typeface="Calibri" pitchFamily="34" charset="-120"/>
                        </a:rPr>
                        <a:t>Fri, Dec 4</a:t>
                      </a:r>
                    </a:p>
                  </a:txBody>
                  <a:tcPr marL="118872" marR="118872" anchor="ctr">
                    <a:lnL w="6350">
                      <a:solidFill>
                        <a:srgbClr val="CCCCCC"/>
                      </a:solidFill>
                    </a:lnL>
                    <a:lnR w="6350">
                      <a:solidFill>
                        <a:srgbClr val="CCCCCC"/>
                      </a:solidFill>
                    </a:lnR>
                    <a:lnT w="6350">
                      <a:solidFill>
                        <a:srgbClr val="CCCCCC"/>
                      </a:solidFill>
                    </a:lnT>
                    <a:lnB w="6350">
                      <a:solidFill>
                        <a:srgbClr val="CCCCCC"/>
                      </a:solidFill>
                    </a:lnB>
                    <a:solidFill>
                      <a:srgbClr val="F7F3F4"/>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3C137A-98E4-7E4A-EC80-FE858249E158}"/>
              </a:ext>
            </a:extLst>
          </p:cNvPr>
          <p:cNvSpPr>
            <a:spLocks noGrp="1"/>
          </p:cNvSpPr>
          <p:nvPr>
            <p:ph type="title"/>
          </p:nvPr>
        </p:nvSpPr>
        <p:spPr>
          <a:xfrm>
            <a:off x="2297094" y="1059743"/>
            <a:ext cx="10515600" cy="2852737"/>
          </a:xfrm>
        </p:spPr>
        <p:txBody>
          <a:bodyPr/>
          <a:lstStyle/>
          <a:p>
            <a:r>
              <a:rPr lang="en-US" b="1" dirty="0">
                <a:solidFill>
                  <a:srgbClr val="85092A"/>
                </a:solidFill>
              </a:rPr>
              <a:t>Come to Believe College</a:t>
            </a:r>
          </a:p>
        </p:txBody>
      </p:sp>
    </p:spTree>
    <p:extLst>
      <p:ext uri="{BB962C8B-B14F-4D97-AF65-F5344CB8AC3E}">
        <p14:creationId xmlns:p14="http://schemas.microsoft.com/office/powerpoint/2010/main" val="3246608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6614A-9A90-3933-40A1-E40CE7CDD8F4}"/>
              </a:ext>
            </a:extLst>
          </p:cNvPr>
          <p:cNvSpPr>
            <a:spLocks noGrp="1"/>
          </p:cNvSpPr>
          <p:nvPr>
            <p:ph type="title"/>
          </p:nvPr>
        </p:nvSpPr>
        <p:spPr/>
        <p:txBody>
          <a:bodyPr/>
          <a:lstStyle/>
          <a:p>
            <a:r>
              <a:rPr lang="en-US" dirty="0"/>
              <a:t>The pathways are real</a:t>
            </a:r>
          </a:p>
        </p:txBody>
      </p:sp>
      <p:sp>
        <p:nvSpPr>
          <p:cNvPr id="3" name="Rectangle 2">
            <a:extLst>
              <a:ext uri="{FF2B5EF4-FFF2-40B4-BE49-F238E27FC236}">
                <a16:creationId xmlns:a16="http://schemas.microsoft.com/office/drawing/2014/main" id="{1B9DD5A4-D38E-434F-0040-FAEC002CD110}"/>
              </a:ext>
            </a:extLst>
          </p:cNvPr>
          <p:cNvSpPr/>
          <p:nvPr/>
        </p:nvSpPr>
        <p:spPr>
          <a:xfrm>
            <a:off x="781794" y="1690688"/>
            <a:ext cx="2914403" cy="164592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advance placement</a:t>
            </a:r>
          </a:p>
        </p:txBody>
      </p:sp>
      <p:sp>
        <p:nvSpPr>
          <p:cNvPr id="4" name="Rectangle 3">
            <a:extLst>
              <a:ext uri="{FF2B5EF4-FFF2-40B4-BE49-F238E27FC236}">
                <a16:creationId xmlns:a16="http://schemas.microsoft.com/office/drawing/2014/main" id="{8CBE1B0D-654B-34C7-5197-75A100C211E2}"/>
              </a:ext>
            </a:extLst>
          </p:cNvPr>
          <p:cNvSpPr/>
          <p:nvPr/>
        </p:nvSpPr>
        <p:spPr>
          <a:xfrm>
            <a:off x="3941621" y="1690688"/>
            <a:ext cx="1810985" cy="164592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dual credit</a:t>
            </a:r>
          </a:p>
        </p:txBody>
      </p:sp>
      <p:sp>
        <p:nvSpPr>
          <p:cNvPr id="5" name="Rectangle 4">
            <a:extLst>
              <a:ext uri="{FF2B5EF4-FFF2-40B4-BE49-F238E27FC236}">
                <a16:creationId xmlns:a16="http://schemas.microsoft.com/office/drawing/2014/main" id="{33A073FB-585F-4266-EEFF-2C63A106D24B}"/>
              </a:ext>
            </a:extLst>
          </p:cNvPr>
          <p:cNvSpPr/>
          <p:nvPr/>
        </p:nvSpPr>
        <p:spPr>
          <a:xfrm>
            <a:off x="781794" y="3947000"/>
            <a:ext cx="3695204" cy="164592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collegiate high schools</a:t>
            </a:r>
          </a:p>
        </p:txBody>
      </p:sp>
      <p:sp>
        <p:nvSpPr>
          <p:cNvPr id="6" name="Rectangle 5">
            <a:extLst>
              <a:ext uri="{FF2B5EF4-FFF2-40B4-BE49-F238E27FC236}">
                <a16:creationId xmlns:a16="http://schemas.microsoft.com/office/drawing/2014/main" id="{28347EBB-A4D4-77B6-DA5B-81C61B0CAFAE}"/>
              </a:ext>
            </a:extLst>
          </p:cNvPr>
          <p:cNvSpPr/>
          <p:nvPr/>
        </p:nvSpPr>
        <p:spPr>
          <a:xfrm>
            <a:off x="8177152" y="1681782"/>
            <a:ext cx="3388426" cy="164592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early college high schools</a:t>
            </a:r>
          </a:p>
        </p:txBody>
      </p:sp>
      <p:sp>
        <p:nvSpPr>
          <p:cNvPr id="7" name="Rectangle 6">
            <a:extLst>
              <a:ext uri="{FF2B5EF4-FFF2-40B4-BE49-F238E27FC236}">
                <a16:creationId xmlns:a16="http://schemas.microsoft.com/office/drawing/2014/main" id="{AA2EB34C-7F05-436B-53C2-57372C56414C}"/>
              </a:ext>
              <a:ext uri="{C183D7F6-B498-43B3-948B-1728B52AA6E4}">
                <adec:decorative xmlns:adec="http://schemas.microsoft.com/office/drawing/2017/decorative" val="0"/>
              </a:ext>
            </a:extLst>
          </p:cNvPr>
          <p:cNvSpPr/>
          <p:nvPr/>
        </p:nvSpPr>
        <p:spPr>
          <a:xfrm>
            <a:off x="5998030" y="1672875"/>
            <a:ext cx="1933698" cy="164592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P-TECHs</a:t>
            </a:r>
          </a:p>
        </p:txBody>
      </p:sp>
      <p:sp>
        <p:nvSpPr>
          <p:cNvPr id="8" name="Rectangle 7">
            <a:extLst>
              <a:ext uri="{FF2B5EF4-FFF2-40B4-BE49-F238E27FC236}">
                <a16:creationId xmlns:a16="http://schemas.microsoft.com/office/drawing/2014/main" id="{9D156798-AFD4-D33D-8CD2-A2124D0466BF}"/>
              </a:ext>
            </a:extLst>
          </p:cNvPr>
          <p:cNvSpPr/>
          <p:nvPr/>
        </p:nvSpPr>
        <p:spPr>
          <a:xfrm>
            <a:off x="4755079" y="3947000"/>
            <a:ext cx="4716483" cy="164592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community college transfers</a:t>
            </a:r>
          </a:p>
        </p:txBody>
      </p:sp>
      <p:sp>
        <p:nvSpPr>
          <p:cNvPr id="9" name="Rectangle 8">
            <a:extLst>
              <a:ext uri="{FF2B5EF4-FFF2-40B4-BE49-F238E27FC236}">
                <a16:creationId xmlns:a16="http://schemas.microsoft.com/office/drawing/2014/main" id="{2CAA7AB6-87E1-EBFC-5063-7E0BBA05D84B}"/>
              </a:ext>
            </a:extLst>
          </p:cNvPr>
          <p:cNvSpPr/>
          <p:nvPr/>
        </p:nvSpPr>
        <p:spPr>
          <a:xfrm>
            <a:off x="9749642" y="3947000"/>
            <a:ext cx="1815936" cy="164592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direct admit</a:t>
            </a:r>
          </a:p>
        </p:txBody>
      </p:sp>
    </p:spTree>
    <p:extLst>
      <p:ext uri="{BB962C8B-B14F-4D97-AF65-F5344CB8AC3E}">
        <p14:creationId xmlns:p14="http://schemas.microsoft.com/office/powerpoint/2010/main" val="2043684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1A152-FFC8-A94F-CE36-0AE09EA1A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24C3A-9C42-069F-A04C-8902845AF4DA}"/>
              </a:ext>
            </a:extLst>
          </p:cNvPr>
          <p:cNvSpPr>
            <a:spLocks noGrp="1"/>
          </p:cNvSpPr>
          <p:nvPr>
            <p:ph type="title"/>
          </p:nvPr>
        </p:nvSpPr>
        <p:spPr/>
        <p:txBody>
          <a:bodyPr/>
          <a:lstStyle/>
          <a:p>
            <a:r>
              <a:rPr lang="en-US" dirty="0">
                <a:solidFill>
                  <a:srgbClr val="920025"/>
                </a:solidFill>
              </a:rPr>
              <a:t>And still, too many students go nowhere</a:t>
            </a:r>
          </a:p>
        </p:txBody>
      </p:sp>
      <p:sp>
        <p:nvSpPr>
          <p:cNvPr id="3" name="Rectangle 2">
            <a:extLst>
              <a:ext uri="{FF2B5EF4-FFF2-40B4-BE49-F238E27FC236}">
                <a16:creationId xmlns:a16="http://schemas.microsoft.com/office/drawing/2014/main" id="{B574CE5C-0D80-3A20-A6CF-10F21C16C5E4}"/>
              </a:ext>
            </a:extLst>
          </p:cNvPr>
          <p:cNvSpPr/>
          <p:nvPr/>
        </p:nvSpPr>
        <p:spPr>
          <a:xfrm>
            <a:off x="838201" y="1956193"/>
            <a:ext cx="3657600" cy="365760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For 2025:</a:t>
            </a:r>
          </a:p>
          <a:p>
            <a:pPr algn="ctr"/>
            <a:r>
              <a:rPr lang="en-US" sz="4000" dirty="0">
                <a:solidFill>
                  <a:srgbClr val="FFFFFF"/>
                </a:solidFill>
              </a:rPr>
              <a:t>7,944 with </a:t>
            </a:r>
            <a:br>
              <a:rPr lang="en-US" sz="4000" dirty="0">
                <a:solidFill>
                  <a:srgbClr val="FFFFFF"/>
                </a:solidFill>
              </a:rPr>
            </a:br>
            <a:r>
              <a:rPr lang="en-US" sz="4000" dirty="0">
                <a:solidFill>
                  <a:srgbClr val="FFFFFF"/>
                </a:solidFill>
              </a:rPr>
              <a:t>GPA ≥ 2.5</a:t>
            </a:r>
          </a:p>
          <a:p>
            <a:pPr algn="ctr"/>
            <a:r>
              <a:rPr lang="en-US" sz="4000" dirty="0">
                <a:solidFill>
                  <a:srgbClr val="FFFFFF"/>
                </a:solidFill>
              </a:rPr>
              <a:t>went</a:t>
            </a:r>
          </a:p>
          <a:p>
            <a:pPr algn="ctr"/>
            <a:r>
              <a:rPr lang="en-US" sz="4000" b="1" dirty="0">
                <a:solidFill>
                  <a:srgbClr val="FFFFFF"/>
                </a:solidFill>
              </a:rPr>
              <a:t>NOWHERE</a:t>
            </a:r>
          </a:p>
        </p:txBody>
      </p:sp>
      <p:pic>
        <p:nvPicPr>
          <p:cNvPr id="4" name="Picture 3" descr="Over 4,800 class of 2025 high school grads with 3.0+ GPA did not enroll or earn an associate degree">
            <a:extLst>
              <a:ext uri="{FF2B5EF4-FFF2-40B4-BE49-F238E27FC236}">
                <a16:creationId xmlns:a16="http://schemas.microsoft.com/office/drawing/2014/main" id="{1B827856-0C84-AC1A-E2D2-55A76EA7B90D}"/>
              </a:ext>
            </a:extLst>
          </p:cNvPr>
          <p:cNvPicPr>
            <a:picLocks noChangeAspect="1"/>
          </p:cNvPicPr>
          <p:nvPr/>
        </p:nvPicPr>
        <p:blipFill>
          <a:blip r:embed="rId3"/>
          <a:srcRect l="8809" r="14212"/>
          <a:stretch>
            <a:fillRect/>
          </a:stretch>
        </p:blipFill>
        <p:spPr>
          <a:xfrm rot="16200000">
            <a:off x="6454009" y="710544"/>
            <a:ext cx="3657597" cy="6148896"/>
          </a:xfrm>
          <a:prstGeom prst="rect">
            <a:avLst/>
          </a:prstGeom>
        </p:spPr>
      </p:pic>
    </p:spTree>
    <p:extLst>
      <p:ext uri="{BB962C8B-B14F-4D97-AF65-F5344CB8AC3E}">
        <p14:creationId xmlns:p14="http://schemas.microsoft.com/office/powerpoint/2010/main" val="1182412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27024-10EE-E105-515D-2E2DEA4ED3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A9974-1AC1-A521-5DC2-8903B9F4F26C}"/>
              </a:ext>
            </a:extLst>
          </p:cNvPr>
          <p:cNvSpPr>
            <a:spLocks noGrp="1"/>
          </p:cNvSpPr>
          <p:nvPr>
            <p:ph type="title"/>
          </p:nvPr>
        </p:nvSpPr>
        <p:spPr/>
        <p:txBody>
          <a:bodyPr/>
          <a:lstStyle/>
          <a:p>
            <a:r>
              <a:rPr lang="en-US" dirty="0">
                <a:solidFill>
                  <a:srgbClr val="920025"/>
                </a:solidFill>
              </a:rPr>
              <a:t>The barrier is not ambition</a:t>
            </a:r>
          </a:p>
        </p:txBody>
      </p:sp>
      <p:sp>
        <p:nvSpPr>
          <p:cNvPr id="3" name="Rectangle 2">
            <a:extLst>
              <a:ext uri="{FF2B5EF4-FFF2-40B4-BE49-F238E27FC236}">
                <a16:creationId xmlns:a16="http://schemas.microsoft.com/office/drawing/2014/main" id="{9CD30E59-B3C1-BE2D-48CC-D9B1F00547BF}"/>
              </a:ext>
            </a:extLst>
          </p:cNvPr>
          <p:cNvSpPr/>
          <p:nvPr/>
        </p:nvSpPr>
        <p:spPr>
          <a:xfrm>
            <a:off x="838200" y="1690687"/>
            <a:ext cx="5257800" cy="109728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family income earner</a:t>
            </a:r>
          </a:p>
        </p:txBody>
      </p:sp>
      <p:sp>
        <p:nvSpPr>
          <p:cNvPr id="8" name="Rectangle 7">
            <a:extLst>
              <a:ext uri="{FF2B5EF4-FFF2-40B4-BE49-F238E27FC236}">
                <a16:creationId xmlns:a16="http://schemas.microsoft.com/office/drawing/2014/main" id="{E3C4B861-CCE9-245C-E43E-8286EDDE6BEC}"/>
              </a:ext>
            </a:extLst>
          </p:cNvPr>
          <p:cNvSpPr/>
          <p:nvPr/>
        </p:nvSpPr>
        <p:spPr>
          <a:xfrm>
            <a:off x="6312725" y="1690687"/>
            <a:ext cx="2902527" cy="109728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caregiver</a:t>
            </a:r>
          </a:p>
        </p:txBody>
      </p:sp>
      <p:sp>
        <p:nvSpPr>
          <p:cNvPr id="5" name="Rectangle 4">
            <a:extLst>
              <a:ext uri="{FF2B5EF4-FFF2-40B4-BE49-F238E27FC236}">
                <a16:creationId xmlns:a16="http://schemas.microsoft.com/office/drawing/2014/main" id="{3F9165FC-4B75-AFCA-B480-7F2B31DFD549}"/>
              </a:ext>
            </a:extLst>
          </p:cNvPr>
          <p:cNvSpPr/>
          <p:nvPr/>
        </p:nvSpPr>
        <p:spPr>
          <a:xfrm>
            <a:off x="838200" y="3066387"/>
            <a:ext cx="2071254" cy="109728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distrust</a:t>
            </a:r>
          </a:p>
        </p:txBody>
      </p:sp>
      <p:sp>
        <p:nvSpPr>
          <p:cNvPr id="6" name="Rectangle 5">
            <a:extLst>
              <a:ext uri="{FF2B5EF4-FFF2-40B4-BE49-F238E27FC236}">
                <a16:creationId xmlns:a16="http://schemas.microsoft.com/office/drawing/2014/main" id="{BABC0D0F-53DB-2E9A-BB7C-07FAEA7EEFE7}"/>
              </a:ext>
              <a:ext uri="{C183D7F6-B498-43B3-948B-1728B52AA6E4}">
                <adec:decorative xmlns:adec="http://schemas.microsoft.com/office/drawing/2017/decorative" val="0"/>
              </a:ext>
            </a:extLst>
          </p:cNvPr>
          <p:cNvSpPr/>
          <p:nvPr/>
        </p:nvSpPr>
        <p:spPr>
          <a:xfrm>
            <a:off x="3142014" y="3066387"/>
            <a:ext cx="3460667" cy="109728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transportation</a:t>
            </a:r>
          </a:p>
        </p:txBody>
      </p:sp>
      <p:sp>
        <p:nvSpPr>
          <p:cNvPr id="7" name="Rectangle 6">
            <a:extLst>
              <a:ext uri="{FF2B5EF4-FFF2-40B4-BE49-F238E27FC236}">
                <a16:creationId xmlns:a16="http://schemas.microsoft.com/office/drawing/2014/main" id="{9CD1E566-CF52-8D49-7880-A091F4F6C20D}"/>
              </a:ext>
            </a:extLst>
          </p:cNvPr>
          <p:cNvSpPr/>
          <p:nvPr/>
        </p:nvSpPr>
        <p:spPr>
          <a:xfrm>
            <a:off x="6823365" y="3066387"/>
            <a:ext cx="4006932" cy="109728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opportunity cost</a:t>
            </a:r>
          </a:p>
        </p:txBody>
      </p:sp>
      <p:sp>
        <p:nvSpPr>
          <p:cNvPr id="4" name="Rectangle 3">
            <a:extLst>
              <a:ext uri="{FF2B5EF4-FFF2-40B4-BE49-F238E27FC236}">
                <a16:creationId xmlns:a16="http://schemas.microsoft.com/office/drawing/2014/main" id="{FE52F62C-FFBC-86F5-894A-11A9EF48B47C}"/>
              </a:ext>
            </a:extLst>
          </p:cNvPr>
          <p:cNvSpPr/>
          <p:nvPr/>
        </p:nvSpPr>
        <p:spPr>
          <a:xfrm>
            <a:off x="838200" y="4442087"/>
            <a:ext cx="7474527" cy="109728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fear of starting and not finishing</a:t>
            </a:r>
          </a:p>
        </p:txBody>
      </p:sp>
    </p:spTree>
    <p:extLst>
      <p:ext uri="{BB962C8B-B14F-4D97-AF65-F5344CB8AC3E}">
        <p14:creationId xmlns:p14="http://schemas.microsoft.com/office/powerpoint/2010/main" val="710355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263E6-F11F-2901-B403-12F23CFAA5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19479C-4D21-7DB3-77B4-65A486D1512A}"/>
              </a:ext>
            </a:extLst>
          </p:cNvPr>
          <p:cNvSpPr>
            <a:spLocks noGrp="1"/>
          </p:cNvSpPr>
          <p:nvPr>
            <p:ph type="title"/>
          </p:nvPr>
        </p:nvSpPr>
        <p:spPr/>
        <p:txBody>
          <a:bodyPr/>
          <a:lstStyle/>
          <a:p>
            <a:r>
              <a:rPr lang="en-US" dirty="0">
                <a:solidFill>
                  <a:srgbClr val="920025"/>
                </a:solidFill>
              </a:rPr>
              <a:t>A new pathway</a:t>
            </a:r>
          </a:p>
        </p:txBody>
      </p:sp>
      <p:sp>
        <p:nvSpPr>
          <p:cNvPr id="3" name="Rectangle 2">
            <a:extLst>
              <a:ext uri="{FF2B5EF4-FFF2-40B4-BE49-F238E27FC236}">
                <a16:creationId xmlns:a16="http://schemas.microsoft.com/office/drawing/2014/main" id="{08C30615-0C92-CB7E-6E84-AFE474BD33D4}"/>
              </a:ext>
            </a:extLst>
          </p:cNvPr>
          <p:cNvSpPr/>
          <p:nvPr/>
        </p:nvSpPr>
        <p:spPr>
          <a:xfrm>
            <a:off x="838201" y="1956193"/>
            <a:ext cx="3436916" cy="365760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FFFF"/>
                </a:solidFill>
              </a:rPr>
              <a:t>The Downtown</a:t>
            </a:r>
            <a:br>
              <a:rPr lang="en-US" sz="4000" dirty="0">
                <a:solidFill>
                  <a:srgbClr val="FFFFFF"/>
                </a:solidFill>
              </a:rPr>
            </a:br>
            <a:r>
              <a:rPr lang="en-US" sz="4000" dirty="0">
                <a:solidFill>
                  <a:srgbClr val="FFFFFF"/>
                </a:solidFill>
              </a:rPr>
              <a:t>TWU Dallas </a:t>
            </a:r>
          </a:p>
          <a:p>
            <a:pPr algn="ctr"/>
            <a:r>
              <a:rPr lang="en-US" sz="4000" dirty="0">
                <a:solidFill>
                  <a:srgbClr val="FFFFFF"/>
                </a:solidFill>
              </a:rPr>
              <a:t>Two Step</a:t>
            </a:r>
            <a:endParaRPr lang="en-US" sz="4000" b="1" dirty="0">
              <a:solidFill>
                <a:srgbClr val="FFFFFF"/>
              </a:solidFill>
            </a:endParaRPr>
          </a:p>
        </p:txBody>
      </p:sp>
      <p:sp>
        <p:nvSpPr>
          <p:cNvPr id="5" name="TextBox 4">
            <a:extLst>
              <a:ext uri="{FF2B5EF4-FFF2-40B4-BE49-F238E27FC236}">
                <a16:creationId xmlns:a16="http://schemas.microsoft.com/office/drawing/2014/main" id="{83452206-21F5-E8D9-D64B-CB65E343E93B}"/>
              </a:ext>
            </a:extLst>
          </p:cNvPr>
          <p:cNvSpPr txBox="1"/>
          <p:nvPr/>
        </p:nvSpPr>
        <p:spPr>
          <a:xfrm>
            <a:off x="4546270" y="1956193"/>
            <a:ext cx="6807529" cy="1446550"/>
          </a:xfrm>
          <a:prstGeom prst="rect">
            <a:avLst/>
          </a:prstGeom>
          <a:noFill/>
        </p:spPr>
        <p:txBody>
          <a:bodyPr wrap="square">
            <a:spAutoFit/>
          </a:bodyPr>
          <a:lstStyle/>
          <a:p>
            <a:r>
              <a:rPr lang="en-US" sz="4400" b="1" dirty="0">
                <a:solidFill>
                  <a:srgbClr val="920025"/>
                </a:solidFill>
              </a:rPr>
              <a:t>Step 1</a:t>
            </a:r>
            <a:r>
              <a:rPr lang="en-US" sz="4400" dirty="0">
                <a:solidFill>
                  <a:srgbClr val="920025"/>
                </a:solidFill>
              </a:rPr>
              <a:t>: Associate degree, credential of value</a:t>
            </a:r>
            <a:endParaRPr lang="en-US" dirty="0"/>
          </a:p>
        </p:txBody>
      </p:sp>
      <p:sp>
        <p:nvSpPr>
          <p:cNvPr id="6" name="TextBox 5">
            <a:extLst>
              <a:ext uri="{FF2B5EF4-FFF2-40B4-BE49-F238E27FC236}">
                <a16:creationId xmlns:a16="http://schemas.microsoft.com/office/drawing/2014/main" id="{35D9BB4C-4C2C-696A-F35A-F03308FEA7D4}"/>
              </a:ext>
            </a:extLst>
          </p:cNvPr>
          <p:cNvSpPr txBox="1"/>
          <p:nvPr/>
        </p:nvSpPr>
        <p:spPr>
          <a:xfrm>
            <a:off x="4546270" y="3490135"/>
            <a:ext cx="6807529" cy="2123658"/>
          </a:xfrm>
          <a:prstGeom prst="rect">
            <a:avLst/>
          </a:prstGeom>
          <a:noFill/>
        </p:spPr>
        <p:txBody>
          <a:bodyPr wrap="square">
            <a:spAutoFit/>
          </a:bodyPr>
          <a:lstStyle/>
          <a:p>
            <a:r>
              <a:rPr lang="en-US" sz="4400" b="1" dirty="0">
                <a:solidFill>
                  <a:srgbClr val="920025"/>
                </a:solidFill>
              </a:rPr>
              <a:t>Step 2</a:t>
            </a:r>
            <a:r>
              <a:rPr lang="en-US" sz="4400" dirty="0">
                <a:solidFill>
                  <a:srgbClr val="920025"/>
                </a:solidFill>
              </a:rPr>
              <a:t>: Bachelor of Business Administration at TWU Dallas</a:t>
            </a:r>
            <a:endParaRPr lang="en-US" dirty="0"/>
          </a:p>
        </p:txBody>
      </p:sp>
    </p:spTree>
    <p:extLst>
      <p:ext uri="{BB962C8B-B14F-4D97-AF65-F5344CB8AC3E}">
        <p14:creationId xmlns:p14="http://schemas.microsoft.com/office/powerpoint/2010/main" val="3202469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34A00-D1B2-0416-76E1-3EDF6A92F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88CF5D-B76B-F88E-32B6-10CD5D90E9D9}"/>
              </a:ext>
            </a:extLst>
          </p:cNvPr>
          <p:cNvSpPr>
            <a:spLocks noGrp="1"/>
          </p:cNvSpPr>
          <p:nvPr>
            <p:ph type="title"/>
          </p:nvPr>
        </p:nvSpPr>
        <p:spPr/>
        <p:txBody>
          <a:bodyPr/>
          <a:lstStyle/>
          <a:p>
            <a:r>
              <a:rPr lang="en-US" dirty="0"/>
              <a:t>Why this model</a:t>
            </a:r>
          </a:p>
        </p:txBody>
      </p:sp>
      <p:sp>
        <p:nvSpPr>
          <p:cNvPr id="3" name="Rectangle 2">
            <a:extLst>
              <a:ext uri="{FF2B5EF4-FFF2-40B4-BE49-F238E27FC236}">
                <a16:creationId xmlns:a16="http://schemas.microsoft.com/office/drawing/2014/main" id="{5FDB634E-4F9B-FBDE-996F-08A1AE0097F4}"/>
              </a:ext>
            </a:extLst>
          </p:cNvPr>
          <p:cNvSpPr/>
          <p:nvPr/>
        </p:nvSpPr>
        <p:spPr>
          <a:xfrm>
            <a:off x="838200" y="2189451"/>
            <a:ext cx="3194462" cy="283464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solidFill>
                  <a:srgbClr val="FFFFFF"/>
                </a:solidFill>
              </a:rPr>
              <a:t>3 - 5x</a:t>
            </a:r>
          </a:p>
          <a:p>
            <a:pPr algn="ctr"/>
            <a:r>
              <a:rPr lang="en-US" sz="2400" dirty="0">
                <a:solidFill>
                  <a:srgbClr val="FFFFFF"/>
                </a:solidFill>
              </a:rPr>
              <a:t>two-year completion compared to national average</a:t>
            </a:r>
          </a:p>
        </p:txBody>
      </p:sp>
      <p:sp>
        <p:nvSpPr>
          <p:cNvPr id="4" name="Rectangle 3">
            <a:extLst>
              <a:ext uri="{FF2B5EF4-FFF2-40B4-BE49-F238E27FC236}">
                <a16:creationId xmlns:a16="http://schemas.microsoft.com/office/drawing/2014/main" id="{F2459775-C100-45C6-EDFB-374F379EFB58}"/>
              </a:ext>
            </a:extLst>
          </p:cNvPr>
          <p:cNvSpPr/>
          <p:nvPr/>
        </p:nvSpPr>
        <p:spPr>
          <a:xfrm>
            <a:off x="4369131" y="2177575"/>
            <a:ext cx="3386445" cy="283464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solidFill>
                  <a:srgbClr val="FFFFFF"/>
                </a:solidFill>
              </a:rPr>
              <a:t>80%</a:t>
            </a:r>
          </a:p>
          <a:p>
            <a:pPr algn="ctr"/>
            <a:r>
              <a:rPr lang="en-US" sz="2400" dirty="0">
                <a:solidFill>
                  <a:srgbClr val="FFFFFF"/>
                </a:solidFill>
              </a:rPr>
              <a:t>matriculate to step 2, the bachelor’s degree</a:t>
            </a:r>
          </a:p>
          <a:p>
            <a:pPr algn="ctr"/>
            <a:r>
              <a:rPr lang="en-US" sz="2400" dirty="0">
                <a:solidFill>
                  <a:srgbClr val="FFFFFF"/>
                </a:solidFill>
              </a:rPr>
              <a:t> </a:t>
            </a:r>
          </a:p>
        </p:txBody>
      </p:sp>
      <p:sp>
        <p:nvSpPr>
          <p:cNvPr id="5" name="Rectangle 4">
            <a:extLst>
              <a:ext uri="{FF2B5EF4-FFF2-40B4-BE49-F238E27FC236}">
                <a16:creationId xmlns:a16="http://schemas.microsoft.com/office/drawing/2014/main" id="{8F487E2F-64CF-9B4B-003C-7C39051B3F87}"/>
              </a:ext>
            </a:extLst>
          </p:cNvPr>
          <p:cNvSpPr/>
          <p:nvPr/>
        </p:nvSpPr>
        <p:spPr>
          <a:xfrm>
            <a:off x="8092046" y="2177575"/>
            <a:ext cx="3126178" cy="2834640"/>
          </a:xfrm>
          <a:prstGeom prst="rect">
            <a:avLst/>
          </a:prstGeom>
          <a:solidFill>
            <a:srgbClr val="9200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b="1" dirty="0">
                <a:solidFill>
                  <a:srgbClr val="FFFFFF"/>
                </a:solidFill>
              </a:rPr>
              <a:t>90%</a:t>
            </a:r>
          </a:p>
          <a:p>
            <a:pPr algn="ctr"/>
            <a:r>
              <a:rPr lang="en-US" sz="2400" dirty="0">
                <a:solidFill>
                  <a:srgbClr val="FFFFFF"/>
                </a:solidFill>
              </a:rPr>
              <a:t>complete the bachelor’s degree </a:t>
            </a:r>
          </a:p>
          <a:p>
            <a:pPr algn="ctr"/>
            <a:r>
              <a:rPr lang="en-US" sz="2400" b="1" dirty="0">
                <a:solidFill>
                  <a:srgbClr val="FFFFFF"/>
                </a:solidFill>
              </a:rPr>
              <a:t>debt-free </a:t>
            </a:r>
          </a:p>
        </p:txBody>
      </p:sp>
    </p:spTree>
    <p:extLst>
      <p:ext uri="{BB962C8B-B14F-4D97-AF65-F5344CB8AC3E}">
        <p14:creationId xmlns:p14="http://schemas.microsoft.com/office/powerpoint/2010/main" val="2371765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914400" y="4375597"/>
            <a:ext cx="10363200" cy="1470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85092A"/>
                </a:solidFill>
                <a:effectLst/>
                <a:uLnTx/>
                <a:uFillTx/>
                <a:latin typeface="Arial" panose="020B0604020202020204" pitchFamily="34" charset="0"/>
                <a:ea typeface="+mj-ea"/>
                <a:cs typeface="Arial" panose="020B0604020202020204" pitchFamily="34" charset="0"/>
              </a:rPr>
              <a:t>Questions?</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3" name="Picture 2">
            <a:extLst>
              <a:ext uri="{FF2B5EF4-FFF2-40B4-BE49-F238E27FC236}">
                <a16:creationId xmlns:a16="http://schemas.microsoft.com/office/drawing/2014/main" id="{4699D1CB-670E-FC47-8035-8553F1E4170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057144" y="708711"/>
            <a:ext cx="6077712" cy="3666886"/>
          </a:xfrm>
          <a:prstGeom prst="rect">
            <a:avLst/>
          </a:prstGeom>
        </p:spPr>
      </p:pic>
    </p:spTree>
    <p:extLst>
      <p:ext uri="{BB962C8B-B14F-4D97-AF65-F5344CB8AC3E}">
        <p14:creationId xmlns:p14="http://schemas.microsoft.com/office/powerpoint/2010/main" val="24340048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928</TotalTime>
  <Words>2126</Words>
  <Application>Microsoft Macintosh PowerPoint</Application>
  <PresentationFormat>Widescreen</PresentationFormat>
  <Paragraphs>262</Paragraphs>
  <Slides>28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Aptos</vt:lpstr>
      <vt:lpstr>Aptos Display</vt:lpstr>
      <vt:lpstr>Arial</vt:lpstr>
      <vt:lpstr>Calibri</vt:lpstr>
      <vt:lpstr>Cambria</vt:lpstr>
      <vt:lpstr>Office Theme</vt:lpstr>
      <vt:lpstr>Faculty Senate Meeting</vt:lpstr>
      <vt:lpstr>Agenda</vt:lpstr>
      <vt:lpstr>TWU Census Data — Fall 2026</vt:lpstr>
      <vt:lpstr>Next Steps for the  General Education Review Committee</vt:lpstr>
      <vt:lpstr>SB 37: Governing Board Responsibilities for General Education</vt:lpstr>
      <vt:lpstr>General Education Review Committee Members</vt:lpstr>
      <vt:lpstr>Current TWU Core Curriculum</vt:lpstr>
      <vt:lpstr>Current discretionary areas within general education </vt:lpstr>
      <vt:lpstr>Recommendation 1: “Women in Society” Course Requirement (CA 90)</vt:lpstr>
      <vt:lpstr>Recommendation 2: Traditional First Year Seminar Requirement (CA 91)</vt:lpstr>
      <vt:lpstr>Recommendation 3: Eliminate the Global Studies Requirement</vt:lpstr>
      <vt:lpstr>Recommendation 4: Revise Approaches to Teaching and Assessing Workforce Readiness Outcomes</vt:lpstr>
      <vt:lpstr>Next steps</vt:lpstr>
      <vt:lpstr>Three-Year Degree Discussion</vt:lpstr>
      <vt:lpstr>The Case for Exploring the Three-Year Bachelor’s Degree</vt:lpstr>
      <vt:lpstr>Who Is Doing This — and What Accreditors Say</vt:lpstr>
      <vt:lpstr>What We Know — and What We'd Need to Answer</vt:lpstr>
      <vt:lpstr>Project Thrive Program Reviews</vt:lpstr>
      <vt:lpstr>Project Thrive: Program Viability Criteria</vt:lpstr>
      <vt:lpstr>Project Thrive: Fall 2026 Undergraduate Program Review</vt:lpstr>
      <vt:lpstr>Undergraduate Programs Under Review — Fall 2026</vt:lpstr>
      <vt:lpstr>Come to Believe College</vt:lpstr>
      <vt:lpstr>The pathways are real</vt:lpstr>
      <vt:lpstr>And still, too many students go nowhere</vt:lpstr>
      <vt:lpstr>The barrier is not ambition</vt:lpstr>
      <vt:lpstr>A new pathway</vt:lpstr>
      <vt:lpstr>Why this model</vt:lpstr>
      <vt:lpstr>Questions?</vt:lpstr>
    </vt:vector>
  </TitlesOfParts>
  <Company>Texas Woman's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REGENTS</dc:title>
  <dc:creator>Yarbro, Alex</dc:creator>
  <cp:lastModifiedBy>Stewart, Elizabeth</cp:lastModifiedBy>
  <cp:revision>28</cp:revision>
  <cp:lastPrinted>2022-04-22T20:07:18Z</cp:lastPrinted>
  <dcterms:created xsi:type="dcterms:W3CDTF">2020-12-10T22:58:37Z</dcterms:created>
  <dcterms:modified xsi:type="dcterms:W3CDTF">2026-10-28T15:16:37Z</dcterms:modified>
</cp:coreProperties>
</file>