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8"/>
  </p:notesMasterIdLst>
  <p:sldIdLst>
    <p:sldId id="256" r:id="rId5"/>
    <p:sldId id="257" r:id="rId6"/>
    <p:sldId id="258" r:id="rId7"/>
    <p:sldId id="259" r:id="rId8"/>
    <p:sldId id="260" r:id="rId9"/>
    <p:sldId id="279" r:id="rId10"/>
    <p:sldId id="280" r:id="rId11"/>
    <p:sldId id="281" r:id="rId12"/>
    <p:sldId id="261" r:id="rId13"/>
    <p:sldId id="263" r:id="rId14"/>
    <p:sldId id="292" r:id="rId15"/>
    <p:sldId id="289" r:id="rId16"/>
    <p:sldId id="291" r:id="rId17"/>
    <p:sldId id="290" r:id="rId18"/>
    <p:sldId id="293" r:id="rId19"/>
    <p:sldId id="264" r:id="rId20"/>
    <p:sldId id="276" r:id="rId21"/>
    <p:sldId id="282" r:id="rId22"/>
    <p:sldId id="283" r:id="rId23"/>
    <p:sldId id="284" r:id="rId24"/>
    <p:sldId id="265" r:id="rId25"/>
    <p:sldId id="286" r:id="rId26"/>
    <p:sldId id="266" r:id="rId27"/>
    <p:sldId id="267" r:id="rId28"/>
    <p:sldId id="268" r:id="rId29"/>
    <p:sldId id="285" r:id="rId30"/>
    <p:sldId id="269" r:id="rId31"/>
    <p:sldId id="270" r:id="rId32"/>
    <p:sldId id="271" r:id="rId33"/>
    <p:sldId id="272" r:id="rId34"/>
    <p:sldId id="273" r:id="rId35"/>
    <p:sldId id="278" r:id="rId36"/>
    <p:sldId id="275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gdell, Jamie" initials="CJ" lastIdx="0" clrIdx="0">
    <p:extLst>
      <p:ext uri="{19B8F6BF-5375-455C-9EA6-DF929625EA0E}">
        <p15:presenceInfo xmlns:p15="http://schemas.microsoft.com/office/powerpoint/2012/main" userId="S-1-5-21-1123561945-2000478354-682003330-549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9900"/>
    <a:srgbClr val="FFCC00"/>
    <a:srgbClr val="F0F8FA"/>
    <a:srgbClr val="7C1A29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94660"/>
  </p:normalViewPr>
  <p:slideViewPr>
    <p:cSldViewPr snapToGrid="0" snapToObjects="1">
      <p:cViewPr varScale="1">
        <p:scale>
          <a:sx n="144" d="100"/>
          <a:sy n="144" d="100"/>
        </p:scale>
        <p:origin x="276" y="11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C9CAE-3923-49B2-8FAD-56A87EC0CC1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43E0E-A625-4429-967E-68938AC61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8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Introductions</a:t>
            </a:r>
            <a:r>
              <a:rPr lang="en-US" baseline="0" dirty="0"/>
              <a:t> to anyone with procurement services – name </a:t>
            </a:r>
            <a:r>
              <a:rPr lang="en-US" baseline="0"/>
              <a:t>and title.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43E0E-A625-4429-967E-68938AC612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6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EBS PO you won’t be able</a:t>
            </a:r>
            <a:r>
              <a:rPr lang="en-US" baseline="0" dirty="0"/>
              <a:t> to see it.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43E0E-A625-4429-967E-68938AC612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00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 out our procurement training calendar</a:t>
            </a:r>
            <a:r>
              <a:rPr lang="en-US" baseline="0" dirty="0"/>
              <a:t> on website – for future trainings in contracts, purchasing and </a:t>
            </a:r>
            <a:r>
              <a:rPr lang="en-US" baseline="0" dirty="0" err="1"/>
              <a:t>pcard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43E0E-A625-4429-967E-68938AC612E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80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43E0E-A625-4429-967E-68938AC612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9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43E0E-A625-4429-967E-68938AC612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84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HUBs?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43E0E-A625-4429-967E-68938AC612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57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Purchase Requisitions – More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43E0E-A625-4429-967E-68938AC612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50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Purchase Requisitions</a:t>
            </a:r>
            <a:r>
              <a:rPr lang="en-US" baseline="0" dirty="0"/>
              <a:t> – </a:t>
            </a:r>
            <a:r>
              <a:rPr lang="en-US" baseline="0" dirty="0" err="1"/>
              <a:t>Tejas</a:t>
            </a:r>
            <a:r>
              <a:rPr lang="en-US" baseline="0" dirty="0"/>
              <a:t> Office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43E0E-A625-4429-967E-68938AC612E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70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Must have winning bid referenced</a:t>
            </a:r>
            <a:r>
              <a:rPr lang="en-US" baseline="0" dirty="0"/>
              <a:t> in 1</a:t>
            </a:r>
            <a:r>
              <a:rPr lang="en-US" baseline="30000" dirty="0"/>
              <a:t>st</a:t>
            </a:r>
            <a:r>
              <a:rPr lang="en-US" baseline="0" dirty="0"/>
              <a:t> name distribution line – this is what is new….that is where we pull info for state reporting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43E0E-A625-4429-967E-68938AC612E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12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Requester / Items Due: ANYTIME / BU:</a:t>
            </a:r>
            <a:r>
              <a:rPr lang="en-US" baseline="0" dirty="0"/>
              <a:t> TWU and Purchase Order number – FULL NUMBER TWU24-XXXXXX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43E0E-A625-4429-967E-68938AC612E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00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line type name that is wrong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943E0E-A625-4429-967E-68938AC612E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58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30880"/>
            <a:ext cx="7772400" cy="9065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 b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800000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59273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/>
                <a:cs typeface="Century Gothic"/>
              </a:defRPr>
            </a:lvl1pPr>
            <a:lvl2pPr>
              <a:defRPr>
                <a:latin typeface="Century Gothic"/>
                <a:cs typeface="Century Gothic"/>
              </a:defRPr>
            </a:lvl2pPr>
            <a:lvl3pPr>
              <a:defRPr>
                <a:latin typeface="Century Gothic"/>
                <a:cs typeface="Century Gothic"/>
              </a:defRPr>
            </a:lvl3pPr>
            <a:lvl4pPr>
              <a:defRPr>
                <a:latin typeface="Century Gothic"/>
                <a:cs typeface="Century Gothic"/>
              </a:defRPr>
            </a:lvl4pPr>
            <a:lvl5pPr>
              <a:defRPr>
                <a:latin typeface="Century Gothic"/>
                <a:cs typeface="Century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800000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273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entury Gothic"/>
                <a:cs typeface="Century Gothic"/>
              </a:defRPr>
            </a:lvl1pPr>
            <a:lvl2pPr>
              <a:defRPr sz="2400">
                <a:latin typeface="Century Gothic"/>
                <a:cs typeface="Century Gothic"/>
              </a:defRPr>
            </a:lvl2pPr>
            <a:lvl3pPr>
              <a:defRPr sz="2000">
                <a:latin typeface="Century Gothic"/>
                <a:cs typeface="Century Gothic"/>
              </a:defRPr>
            </a:lvl3pPr>
            <a:lvl4pPr>
              <a:defRPr sz="1800">
                <a:latin typeface="Century Gothic"/>
                <a:cs typeface="Century Gothic"/>
              </a:defRPr>
            </a:lvl4pPr>
            <a:lvl5pPr>
              <a:defRPr sz="1800">
                <a:latin typeface="Century Gothic"/>
                <a:cs typeface="Century Gothic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27354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entury Gothic"/>
                <a:cs typeface="Century Gothic"/>
              </a:defRPr>
            </a:lvl1pPr>
            <a:lvl2pPr>
              <a:defRPr sz="2400">
                <a:latin typeface="Century Gothic"/>
                <a:cs typeface="Century Gothic"/>
              </a:defRPr>
            </a:lvl2pPr>
            <a:lvl3pPr>
              <a:defRPr sz="2000">
                <a:latin typeface="Century Gothic"/>
                <a:cs typeface="Century Gothic"/>
              </a:defRPr>
            </a:lvl3pPr>
            <a:lvl4pPr>
              <a:defRPr sz="1800">
                <a:latin typeface="Century Gothic"/>
                <a:cs typeface="Century Gothic"/>
              </a:defRPr>
            </a:lvl4pPr>
            <a:lvl5pPr>
              <a:defRPr sz="1800">
                <a:latin typeface="Century Gothic"/>
                <a:cs typeface="Century Gothic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>
                <a:solidFill>
                  <a:srgbClr val="800000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/>
                <a:cs typeface="Century Gothic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81399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/>
                <a:cs typeface="Century Gothic"/>
              </a:defRPr>
            </a:lvl1pPr>
            <a:lvl2pPr>
              <a:defRPr sz="2000">
                <a:latin typeface="Century Gothic"/>
                <a:cs typeface="Century Gothic"/>
              </a:defRPr>
            </a:lvl2pPr>
            <a:lvl3pPr>
              <a:defRPr sz="1800">
                <a:latin typeface="Century Gothic"/>
                <a:cs typeface="Century Gothic"/>
              </a:defRPr>
            </a:lvl3pPr>
            <a:lvl4pPr>
              <a:defRPr sz="1600">
                <a:latin typeface="Century Gothic"/>
                <a:cs typeface="Century Gothic"/>
              </a:defRPr>
            </a:lvl4pPr>
            <a:lvl5pPr>
              <a:defRPr sz="1600">
                <a:latin typeface="Century Gothic"/>
                <a:cs typeface="Century Gothic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Century Gothic"/>
                <a:cs typeface="Century Gothic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81399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entury Gothic"/>
                <a:cs typeface="Century Gothic"/>
              </a:defRPr>
            </a:lvl1pPr>
            <a:lvl2pPr>
              <a:defRPr sz="2000">
                <a:latin typeface="Century Gothic"/>
                <a:cs typeface="Century Gothic"/>
              </a:defRPr>
            </a:lvl2pPr>
            <a:lvl3pPr>
              <a:defRPr sz="1800">
                <a:latin typeface="Century Gothic"/>
                <a:cs typeface="Century Gothic"/>
              </a:defRPr>
            </a:lvl3pPr>
            <a:lvl4pPr>
              <a:defRPr sz="1600">
                <a:latin typeface="Century Gothic"/>
                <a:cs typeface="Century Gothic"/>
              </a:defRPr>
            </a:lvl4pPr>
            <a:lvl5pPr>
              <a:defRPr sz="1600">
                <a:latin typeface="Century Gothic"/>
                <a:cs typeface="Century Gothic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3478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Century Gothic"/>
                <a:cs typeface="Century Gothic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204691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entury Gothic"/>
                <a:cs typeface="Century Gothic"/>
              </a:defRPr>
            </a:lvl1pPr>
            <a:lvl2pPr>
              <a:defRPr sz="2800">
                <a:latin typeface="Century Gothic"/>
                <a:cs typeface="Century Gothic"/>
              </a:defRPr>
            </a:lvl2pPr>
            <a:lvl3pPr>
              <a:defRPr sz="2400">
                <a:latin typeface="Century Gothic"/>
                <a:cs typeface="Century Gothic"/>
              </a:defRPr>
            </a:lvl3pPr>
            <a:lvl4pPr>
              <a:defRPr sz="2000">
                <a:latin typeface="Century Gothic"/>
                <a:cs typeface="Century Gothic"/>
              </a:defRPr>
            </a:lvl4pPr>
            <a:lvl5pPr>
              <a:defRPr sz="2000">
                <a:latin typeface="Century Gothic"/>
                <a:cs typeface="Century Gothic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3699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entury Gothic"/>
                <a:cs typeface="Century Gothic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315591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800000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entury Gothic"/>
                <a:cs typeface="Century Gothic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448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entury Gothic"/>
                <a:cs typeface="Century Gothic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2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9" r:id="rId3"/>
    <p:sldLayoutId id="2147493460" r:id="rId4"/>
    <p:sldLayoutId id="2147493463" r:id="rId5"/>
    <p:sldLayoutId id="2147493464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twu.edu/procurement/purchasing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twu.edu/procurement/purchasing/cooperative-purchasing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ewal.fa.us8.oraclecloud.com/fscmUI/faces/PrcPosRegisterSupplier?prcBuId=300000007676260&amp;busRel=jUpWJ9bw42f%2BzFoLyKrSmqDt6%2F2p4Fn9zQ%3D%3D&amp;_afrLoop=7655557385326936&amp;_afrWindowMode=0&amp;_afrWindowId=null&amp;_adf.ctrl-state=7witw8rwv_1&amp;_afrFS=16&amp;_afrMT=screen&amp;_afrMFW=1920&amp;_afrMFH=963&amp;_afrMFDW=1920&amp;_afrMFDH=1080&amp;_afrMFC=8&amp;_afrMFCI=0&amp;_afrMFM=0&amp;_afrMFR=96&amp;_afrMFG=0&amp;_afrMFS=0&amp;_afrMFO=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procure@twu.ed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twu.edu/procurement/training-and-resources/" TargetMode="External"/><Relationship Id="rId3" Type="http://schemas.openxmlformats.org/officeDocument/2006/relationships/hyperlink" Target="mailto:twucontracts@twu.edu" TargetMode="External"/><Relationship Id="rId7" Type="http://schemas.openxmlformats.org/officeDocument/2006/relationships/hyperlink" Target="mailto:twupayables@twu.edu" TargetMode="External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cservices@twu.edu" TargetMode="External"/><Relationship Id="rId11" Type="http://schemas.openxmlformats.org/officeDocument/2006/relationships/image" Target="../media/image24.png"/><Relationship Id="rId5" Type="http://schemas.openxmlformats.org/officeDocument/2006/relationships/hyperlink" Target="mailto:procure@twu.edu" TargetMode="External"/><Relationship Id="rId10" Type="http://schemas.openxmlformats.org/officeDocument/2006/relationships/image" Target="../media/image17.svg"/><Relationship Id="rId4" Type="http://schemas.openxmlformats.org/officeDocument/2006/relationships/hyperlink" Target="mailto:twuvendor@twu.edu" TargetMode="Externa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svg"/><Relationship Id="rId7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5" Type="http://schemas.openxmlformats.org/officeDocument/2006/relationships/image" Target="../media/image13.sv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Purchasing Training</a:t>
            </a:r>
          </a:p>
        </p:txBody>
      </p:sp>
    </p:spTree>
    <p:extLst>
      <p:ext uri="{BB962C8B-B14F-4D97-AF65-F5344CB8AC3E}">
        <p14:creationId xmlns:p14="http://schemas.microsoft.com/office/powerpoint/2010/main" val="409355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Informal Bids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F91636-A03B-2C50-CEA8-0FBC24EFC569}"/>
              </a:ext>
            </a:extLst>
          </p:cNvPr>
          <p:cNvSpPr txBox="1"/>
          <p:nvPr/>
        </p:nvSpPr>
        <p:spPr>
          <a:xfrm>
            <a:off x="6824085" y="4009292"/>
            <a:ext cx="194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What </a:t>
            </a:r>
            <a:r>
              <a:rPr lang="en-US" b="1" dirty="0">
                <a:latin typeface="Century Gothic" panose="020B0502020202020204" pitchFamily="34" charset="0"/>
              </a:rPr>
              <a:t>IS</a:t>
            </a:r>
            <a:r>
              <a:rPr lang="en-US" dirty="0">
                <a:latin typeface="Century Gothic" panose="020B0502020202020204" pitchFamily="34" charset="0"/>
              </a:rPr>
              <a:t> a HUB?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0E962551-15E7-E3BA-AA11-EA54D3835702}"/>
              </a:ext>
            </a:extLst>
          </p:cNvPr>
          <p:cNvSpPr/>
          <p:nvPr/>
        </p:nvSpPr>
        <p:spPr>
          <a:xfrm>
            <a:off x="8686800" y="4028160"/>
            <a:ext cx="372297" cy="331595"/>
          </a:xfrm>
          <a:prstGeom prst="right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36546DA-7C1B-82BF-B132-D6A98B03C7A8}"/>
              </a:ext>
            </a:extLst>
          </p:cNvPr>
          <p:cNvSpPr txBox="1">
            <a:spLocks/>
          </p:cNvSpPr>
          <p:nvPr/>
        </p:nvSpPr>
        <p:spPr>
          <a:xfrm>
            <a:off x="1167238" y="827515"/>
            <a:ext cx="2851843" cy="47142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0000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Important Notes: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0E413F4D-B633-2F70-7073-CBC626F9C710}"/>
              </a:ext>
            </a:extLst>
          </p:cNvPr>
          <p:cNvSpPr/>
          <p:nvPr/>
        </p:nvSpPr>
        <p:spPr>
          <a:xfrm>
            <a:off x="678352" y="775275"/>
            <a:ext cx="488887" cy="45831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95CA8271-20F2-C1E1-7684-6D002F8B27D2}"/>
              </a:ext>
            </a:extLst>
          </p:cNvPr>
          <p:cNvSpPr/>
          <p:nvPr/>
        </p:nvSpPr>
        <p:spPr>
          <a:xfrm>
            <a:off x="115958" y="1395124"/>
            <a:ext cx="2024544" cy="2351952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Department contacts vendors for pricing</a:t>
            </a:r>
          </a:p>
        </p:txBody>
      </p:sp>
      <p:sp>
        <p:nvSpPr>
          <p:cNvPr id="10" name="Rectangle: Folded Corner 9">
            <a:extLst>
              <a:ext uri="{FF2B5EF4-FFF2-40B4-BE49-F238E27FC236}">
                <a16:creationId xmlns:a16="http://schemas.microsoft.com/office/drawing/2014/main" id="{AB4FED36-5F7C-49BF-6C5B-6780C358672F}"/>
              </a:ext>
            </a:extLst>
          </p:cNvPr>
          <p:cNvSpPr/>
          <p:nvPr/>
        </p:nvSpPr>
        <p:spPr>
          <a:xfrm>
            <a:off x="2352000" y="1395124"/>
            <a:ext cx="2203958" cy="235325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“No Bid” </a:t>
            </a:r>
            <a:r>
              <a:rPr lang="en-US" sz="2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= Not Accepted</a:t>
            </a:r>
          </a:p>
          <a:p>
            <a:pPr algn="ctr"/>
            <a:endParaRPr lang="en-US" sz="2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Keep going until you get 3 quotes with pricing</a:t>
            </a:r>
          </a:p>
        </p:txBody>
      </p:sp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DA085FB7-B43B-54F9-DEFB-33ECFB03DC6E}"/>
              </a:ext>
            </a:extLst>
          </p:cNvPr>
          <p:cNvSpPr/>
          <p:nvPr/>
        </p:nvSpPr>
        <p:spPr>
          <a:xfrm>
            <a:off x="4767457" y="1393823"/>
            <a:ext cx="1845129" cy="2354554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Must</a:t>
            </a:r>
            <a:r>
              <a:rPr lang="en-US" sz="2000" dirty="0">
                <a:latin typeface="Century Gothic" panose="020B0502020202020204" pitchFamily="34" charset="0"/>
              </a:rPr>
              <a:t> include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2 HUB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Quotes</a:t>
            </a:r>
          </a:p>
          <a:p>
            <a:pPr algn="ctr"/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12" name="Rectangle: Folded Corner 11">
            <a:extLst>
              <a:ext uri="{FF2B5EF4-FFF2-40B4-BE49-F238E27FC236}">
                <a16:creationId xmlns:a16="http://schemas.microsoft.com/office/drawing/2014/main" id="{0E86C4A5-CAE8-6E41-478D-5746E11B8A5F}"/>
              </a:ext>
            </a:extLst>
          </p:cNvPr>
          <p:cNvSpPr/>
          <p:nvPr/>
        </p:nvSpPr>
        <p:spPr>
          <a:xfrm>
            <a:off x="6824085" y="1393823"/>
            <a:ext cx="2203956" cy="2353253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How to Search for HUB Vendors: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https://twu.edu/procurement/purchasing/</a:t>
            </a:r>
            <a:endParaRPr lang="en-US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7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4CE9C-F5C8-0073-AA4F-CCCF12505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HUBs</a:t>
            </a:r>
          </a:p>
        </p:txBody>
      </p:sp>
      <p:pic>
        <p:nvPicPr>
          <p:cNvPr id="8" name="Picture 7" descr="A blue and white logo for certified HUBs">
            <a:extLst>
              <a:ext uri="{FF2B5EF4-FFF2-40B4-BE49-F238E27FC236}">
                <a16:creationId xmlns:a16="http://schemas.microsoft.com/office/drawing/2014/main" id="{2A4DCFF8-6686-BF85-41ED-0E1F69A56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053" y="237072"/>
            <a:ext cx="1363133" cy="11825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165FBB-4A0B-841D-6858-353CA2D21D21}"/>
              </a:ext>
            </a:extLst>
          </p:cNvPr>
          <p:cNvSpPr/>
          <p:nvPr/>
        </p:nvSpPr>
        <p:spPr>
          <a:xfrm>
            <a:off x="457200" y="1925633"/>
            <a:ext cx="2863516" cy="833609"/>
          </a:xfrm>
          <a:prstGeom prst="rect">
            <a:avLst/>
          </a:prstGeom>
          <a:gradFill>
            <a:gsLst>
              <a:gs pos="39000">
                <a:schemeClr val="accent2">
                  <a:lumMod val="7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 Small Business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C02EDD1-9008-E5B9-9714-40B994870ECB}"/>
              </a:ext>
            </a:extLst>
          </p:cNvPr>
          <p:cNvSpPr txBox="1">
            <a:spLocks/>
          </p:cNvSpPr>
          <p:nvPr/>
        </p:nvSpPr>
        <p:spPr>
          <a:xfrm>
            <a:off x="397042" y="3987957"/>
            <a:ext cx="8349916" cy="5222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1800" dirty="0"/>
              <a:t>A business that meets these criteria can apply for HUB certification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ADF18D-5B91-2FE0-2C41-AEC5C4C15A5E}"/>
              </a:ext>
            </a:extLst>
          </p:cNvPr>
          <p:cNvSpPr txBox="1"/>
          <p:nvPr/>
        </p:nvSpPr>
        <p:spPr>
          <a:xfrm>
            <a:off x="457199" y="823021"/>
            <a:ext cx="63767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/>
              <a:buNone/>
            </a:pPr>
            <a:r>
              <a:rPr lang="en-US" sz="2000" b="1" dirty="0">
                <a:latin typeface="Century Gothic" panose="020B0502020202020204" pitchFamily="34" charset="0"/>
              </a:rPr>
              <a:t>HUB stands for Historically Underutilized Business.</a:t>
            </a:r>
          </a:p>
          <a:p>
            <a:pPr marL="0" indent="0">
              <a:buFont typeface="Arial"/>
              <a:buNone/>
            </a:pPr>
            <a:endParaRPr lang="en-US" sz="1800" b="1" dirty="0">
              <a:latin typeface="Century Gothic" panose="020B0502020202020204" pitchFamily="34" charset="0"/>
            </a:endParaRPr>
          </a:p>
          <a:p>
            <a:pPr marL="0" indent="0">
              <a:buFont typeface="Arial"/>
              <a:buNone/>
            </a:pPr>
            <a:r>
              <a:rPr lang="en-US" sz="1800" dirty="0">
                <a:latin typeface="Century Gothic" panose="020B0502020202020204" pitchFamily="34" charset="0"/>
              </a:rPr>
              <a:t>To become a HUB, a business must be: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C18F5F-37DF-C3B1-078E-CB8D9D4C5CB8}"/>
              </a:ext>
            </a:extLst>
          </p:cNvPr>
          <p:cNvSpPr/>
          <p:nvPr/>
        </p:nvSpPr>
        <p:spPr>
          <a:xfrm>
            <a:off x="457202" y="2908668"/>
            <a:ext cx="2863514" cy="833609"/>
          </a:xfrm>
          <a:prstGeom prst="rect">
            <a:avLst/>
          </a:prstGeom>
          <a:gradFill>
            <a:gsLst>
              <a:gs pos="51000">
                <a:schemeClr val="accent2">
                  <a:lumMod val="7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Based in Texas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F7257C-BEE3-9084-EBE4-F89A44E6675B}"/>
              </a:ext>
            </a:extLst>
          </p:cNvPr>
          <p:cNvSpPr/>
          <p:nvPr/>
        </p:nvSpPr>
        <p:spPr>
          <a:xfrm>
            <a:off x="3545306" y="1915952"/>
            <a:ext cx="4599805" cy="1933181"/>
          </a:xfrm>
          <a:prstGeom prst="rect">
            <a:avLst/>
          </a:prstGeom>
          <a:gradFill>
            <a:gsLst>
              <a:gs pos="67000">
                <a:schemeClr val="accent2">
                  <a:lumMod val="75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b="1" dirty="0">
                <a:latin typeface="Century Gothic" panose="020B0502020202020204" pitchFamily="34" charset="0"/>
              </a:rPr>
              <a:t>At least 51% owned by a(n):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American Woman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Asian Pacific American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Black American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Hispanic American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Native American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Service-Disabled Veteran</a:t>
            </a:r>
          </a:p>
        </p:txBody>
      </p:sp>
    </p:spTree>
    <p:extLst>
      <p:ext uri="{BB962C8B-B14F-4D97-AF65-F5344CB8AC3E}">
        <p14:creationId xmlns:p14="http://schemas.microsoft.com/office/powerpoint/2010/main" val="330602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4CE9C-F5C8-0073-AA4F-CCCF12505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A22DD-AF25-06B4-818F-1A638CB89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674" y="1611999"/>
            <a:ext cx="3861512" cy="118251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By law, every state agency and university must aim to meet these HUB Goals.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FE082-2FDC-1EFD-1A2B-4ECCE08B2828}"/>
              </a:ext>
            </a:extLst>
          </p:cNvPr>
          <p:cNvSpPr txBox="1"/>
          <p:nvPr/>
        </p:nvSpPr>
        <p:spPr>
          <a:xfrm>
            <a:off x="457200" y="73829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C1A29"/>
                </a:solidFill>
                <a:latin typeface="Century Gothic" panose="020B0502020202020204" pitchFamily="34" charset="0"/>
              </a:rPr>
              <a:t>Historically Underutilized Businesses</a:t>
            </a:r>
          </a:p>
        </p:txBody>
      </p:sp>
      <p:pic>
        <p:nvPicPr>
          <p:cNvPr id="5" name="Picture 4" descr="A blue and white logo for certified HUBs">
            <a:extLst>
              <a:ext uri="{FF2B5EF4-FFF2-40B4-BE49-F238E27FC236}">
                <a16:creationId xmlns:a16="http://schemas.microsoft.com/office/drawing/2014/main" id="{66DE804D-5FC5-3D77-A4BF-64906556A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053" y="237072"/>
            <a:ext cx="1363133" cy="1182518"/>
          </a:xfrm>
          <a:prstGeom prst="rect">
            <a:avLst/>
          </a:prstGeom>
        </p:spPr>
      </p:pic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894D78FC-3F0C-6927-6AEB-E314A333AE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991106"/>
              </p:ext>
            </p:extLst>
          </p:nvPr>
        </p:nvGraphicFramePr>
        <p:xfrm>
          <a:off x="541977" y="1311442"/>
          <a:ext cx="4354875" cy="3104147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3081427">
                  <a:extLst>
                    <a:ext uri="{9D8B030D-6E8A-4147-A177-3AD203B41FA5}">
                      <a16:colId xmlns:a16="http://schemas.microsoft.com/office/drawing/2014/main" val="229653433"/>
                    </a:ext>
                  </a:extLst>
                </a:gridCol>
                <a:gridCol w="1273448">
                  <a:extLst>
                    <a:ext uri="{9D8B030D-6E8A-4147-A177-3AD203B41FA5}">
                      <a16:colId xmlns:a16="http://schemas.microsoft.com/office/drawing/2014/main" val="1392321252"/>
                    </a:ext>
                  </a:extLst>
                </a:gridCol>
              </a:tblGrid>
              <a:tr h="69622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Contract Category</a:t>
                      </a:r>
                    </a:p>
                  </a:txBody>
                  <a:tcPr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% Spent with HUBs</a:t>
                      </a:r>
                    </a:p>
                  </a:txBody>
                  <a:tcPr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5234125"/>
                  </a:ext>
                </a:extLst>
              </a:tr>
              <a:tr h="541676">
                <a:tc>
                  <a:txBody>
                    <a:bodyPr/>
                    <a:lstStyle/>
                    <a:p>
                      <a:r>
                        <a:rPr lang="en-US" sz="1600" dirty="0"/>
                        <a:t>Heavy Construction (other than building contracts)</a:t>
                      </a: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11.2%</a:t>
                      </a:r>
                    </a:p>
                  </a:txBody>
                  <a:tcPr anchor="ctr">
                    <a:lnL>
                      <a:noFill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311217706"/>
                  </a:ext>
                </a:extLst>
              </a:tr>
              <a:tr h="342111">
                <a:tc>
                  <a:txBody>
                    <a:bodyPr/>
                    <a:lstStyle/>
                    <a:p>
                      <a:r>
                        <a:rPr lang="en-US" sz="1600" dirty="0"/>
                        <a:t>All Building Construction</a:t>
                      </a:r>
                    </a:p>
                  </a:txBody>
                  <a:tcPr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063299"/>
                  </a:ext>
                </a:extLst>
              </a:tr>
              <a:tr h="342111">
                <a:tc>
                  <a:txBody>
                    <a:bodyPr/>
                    <a:lstStyle/>
                    <a:p>
                      <a:r>
                        <a:rPr lang="en-US" sz="1600" dirty="0"/>
                        <a:t>All Special Trade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264779"/>
                  </a:ext>
                </a:extLst>
              </a:tr>
              <a:tr h="342111">
                <a:tc>
                  <a:txBody>
                    <a:bodyPr/>
                    <a:lstStyle/>
                    <a:p>
                      <a:r>
                        <a:rPr lang="en-US" sz="1600" dirty="0"/>
                        <a:t>Professional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549472"/>
                  </a:ext>
                </a:extLst>
              </a:tr>
              <a:tr h="342111">
                <a:tc>
                  <a:txBody>
                    <a:bodyPr/>
                    <a:lstStyle/>
                    <a:p>
                      <a:r>
                        <a:rPr lang="en-US" sz="1600" dirty="0"/>
                        <a:t>All Other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37872"/>
                  </a:ext>
                </a:extLst>
              </a:tr>
              <a:tr h="342111">
                <a:tc>
                  <a:txBody>
                    <a:bodyPr/>
                    <a:lstStyle/>
                    <a:p>
                      <a:r>
                        <a:rPr lang="en-US" sz="1600" dirty="0"/>
                        <a:t>Commodities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7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3425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4CE9C-F5C8-0073-AA4F-CCCF12505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FE082-2FDC-1EFD-1A2B-4ECCE08B2828}"/>
              </a:ext>
            </a:extLst>
          </p:cNvPr>
          <p:cNvSpPr txBox="1"/>
          <p:nvPr/>
        </p:nvSpPr>
        <p:spPr>
          <a:xfrm>
            <a:off x="465221" y="72499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C1A29"/>
                </a:solidFill>
                <a:latin typeface="Century Gothic" panose="020B0502020202020204" pitchFamily="34" charset="0"/>
              </a:rPr>
              <a:t>Historically Underutilized Businesses</a:t>
            </a:r>
          </a:p>
        </p:txBody>
      </p:sp>
      <p:pic>
        <p:nvPicPr>
          <p:cNvPr id="5" name="Picture 4" descr="A blue and white logo for certified HUBs">
            <a:extLst>
              <a:ext uri="{FF2B5EF4-FFF2-40B4-BE49-F238E27FC236}">
                <a16:creationId xmlns:a16="http://schemas.microsoft.com/office/drawing/2014/main" id="{AE6E99C6-4D64-B380-C69C-4FD6AF601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053" y="237072"/>
            <a:ext cx="1363133" cy="118251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4C3AF77-BE9B-898F-78F5-D0976987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36471" y="-1467383"/>
            <a:ext cx="2487099" cy="878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B8B3B4-0AF1-93E3-1953-28F709709E21}"/>
              </a:ext>
            </a:extLst>
          </p:cNvPr>
          <p:cNvSpPr txBox="1"/>
          <p:nvPr/>
        </p:nvSpPr>
        <p:spPr>
          <a:xfrm>
            <a:off x="2845082" y="1205841"/>
            <a:ext cx="43477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7C1A29"/>
                </a:solidFill>
                <a:latin typeface="Century Gothic" panose="020B0502020202020204" pitchFamily="34" charset="0"/>
              </a:rPr>
              <a:t>So, how do we stack up?</a:t>
            </a:r>
          </a:p>
          <a:p>
            <a:pPr algn="r"/>
            <a:endParaRPr lang="en-US" sz="1600" dirty="0">
              <a:latin typeface="Century Gothic" panose="020B0502020202020204" pitchFamily="34" charset="0"/>
            </a:endParaRPr>
          </a:p>
          <a:p>
            <a:pPr algn="r"/>
            <a:r>
              <a:rPr lang="en-US" sz="1400" dirty="0">
                <a:latin typeface="Century Gothic" panose="020B0502020202020204" pitchFamily="34" charset="0"/>
              </a:rPr>
              <a:t>In 2023 TWU ranked at </a:t>
            </a:r>
            <a:r>
              <a:rPr lang="en-US" sz="1400" b="1" dirty="0">
                <a:latin typeface="Century Gothic" panose="020B0502020202020204" pitchFamily="34" charset="0"/>
              </a:rPr>
              <a:t>#38</a:t>
            </a:r>
            <a:r>
              <a:rPr lang="en-US" sz="1400" dirty="0">
                <a:latin typeface="Century Gothic" panose="020B0502020202020204" pitchFamily="34" charset="0"/>
              </a:rPr>
              <a:t> out of 63 Texas Universities for % expenditures with HUBs</a:t>
            </a:r>
            <a:r>
              <a:rPr lang="en-US" sz="1600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27AE9F-107E-3CDA-6C83-6BE5B9E95ED4}"/>
              </a:ext>
            </a:extLst>
          </p:cNvPr>
          <p:cNvSpPr txBox="1"/>
          <p:nvPr/>
        </p:nvSpPr>
        <p:spPr>
          <a:xfrm>
            <a:off x="255480" y="4007239"/>
            <a:ext cx="592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#1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UHD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170240-D153-06CA-6CD8-2D5FCFB0CC46}"/>
              </a:ext>
            </a:extLst>
          </p:cNvPr>
          <p:cNvSpPr txBox="1"/>
          <p:nvPr/>
        </p:nvSpPr>
        <p:spPr>
          <a:xfrm>
            <a:off x="1674705" y="4007239"/>
            <a:ext cx="592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#12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48B934-B1D0-ADF8-C12C-94418D7C6912}"/>
              </a:ext>
            </a:extLst>
          </p:cNvPr>
          <p:cNvSpPr txBox="1"/>
          <p:nvPr/>
        </p:nvSpPr>
        <p:spPr>
          <a:xfrm>
            <a:off x="2419350" y="4002671"/>
            <a:ext cx="592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#18</a:t>
            </a:r>
          </a:p>
          <a:p>
            <a:pPr algn="ctr"/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UTA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73B24C-3515-7A0E-376A-B02E109D54EF}"/>
              </a:ext>
            </a:extLst>
          </p:cNvPr>
          <p:cNvSpPr txBox="1"/>
          <p:nvPr/>
        </p:nvSpPr>
        <p:spPr>
          <a:xfrm>
            <a:off x="2874798" y="4007239"/>
            <a:ext cx="685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#22</a:t>
            </a:r>
          </a:p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TAMU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C94693-AFC3-AA0A-6C4A-FF3728496555}"/>
              </a:ext>
            </a:extLst>
          </p:cNvPr>
          <p:cNvSpPr txBox="1"/>
          <p:nvPr/>
        </p:nvSpPr>
        <p:spPr>
          <a:xfrm>
            <a:off x="3389988" y="3996833"/>
            <a:ext cx="592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#25</a:t>
            </a:r>
          </a:p>
          <a:p>
            <a:pPr algn="ctr"/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TXST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70884F-32BD-C48A-73FD-373DC6F461E7}"/>
              </a:ext>
            </a:extLst>
          </p:cNvPr>
          <p:cNvSpPr txBox="1"/>
          <p:nvPr/>
        </p:nvSpPr>
        <p:spPr>
          <a:xfrm>
            <a:off x="4497495" y="3997714"/>
            <a:ext cx="592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#34</a:t>
            </a:r>
          </a:p>
          <a:p>
            <a:pPr algn="ctr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C23E47-AF2C-92BE-34B6-7E9E859FDB4B}"/>
              </a:ext>
            </a:extLst>
          </p:cNvPr>
          <p:cNvSpPr txBox="1"/>
          <p:nvPr/>
        </p:nvSpPr>
        <p:spPr>
          <a:xfrm>
            <a:off x="6163326" y="4007239"/>
            <a:ext cx="867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#48</a:t>
            </a:r>
          </a:p>
          <a:p>
            <a:pPr algn="ctr"/>
            <a:r>
              <a:rPr lang="en-US" sz="1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Tarleton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ED2884-92A7-933E-BCC5-6DC27DF5F38C}"/>
              </a:ext>
            </a:extLst>
          </p:cNvPr>
          <p:cNvCxnSpPr>
            <a:cxnSpLocks/>
          </p:cNvCxnSpPr>
          <p:nvPr/>
        </p:nvCxnSpPr>
        <p:spPr>
          <a:xfrm>
            <a:off x="5143184" y="2375392"/>
            <a:ext cx="141286" cy="392717"/>
          </a:xfrm>
          <a:prstGeom prst="straightConnector1">
            <a:avLst/>
          </a:prstGeom>
          <a:ln w="34925">
            <a:solidFill>
              <a:srgbClr val="99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E92249F-7E4A-6A72-418B-3893AA6C01E6}"/>
              </a:ext>
            </a:extLst>
          </p:cNvPr>
          <p:cNvSpPr txBox="1"/>
          <p:nvPr/>
        </p:nvSpPr>
        <p:spPr>
          <a:xfrm>
            <a:off x="5012757" y="3997714"/>
            <a:ext cx="592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#38</a:t>
            </a:r>
          </a:p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TWU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4F45D28-E49B-C5E8-5BE1-118D752CC785}"/>
              </a:ext>
            </a:extLst>
          </p:cNvPr>
          <p:cNvSpPr txBox="1"/>
          <p:nvPr/>
        </p:nvSpPr>
        <p:spPr>
          <a:xfrm>
            <a:off x="6873125" y="2400457"/>
            <a:ext cx="1669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latin typeface="Century Gothic" panose="020B0502020202020204" pitchFamily="34" charset="0"/>
              </a:rPr>
              <a:t>How can we do better this year?</a:t>
            </a: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8C509366-93B9-2156-E650-C108BDF9A58A}"/>
              </a:ext>
            </a:extLst>
          </p:cNvPr>
          <p:cNvSpPr/>
          <p:nvPr/>
        </p:nvSpPr>
        <p:spPr>
          <a:xfrm>
            <a:off x="8542980" y="2650157"/>
            <a:ext cx="372297" cy="331595"/>
          </a:xfrm>
          <a:prstGeom prst="right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chemeClr val="accent2">
                  <a:lumMod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94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-0.03827 L 0.00104 0.012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20BE7C-D420-82D2-CCD0-E39C6BFA03F2}"/>
              </a:ext>
            </a:extLst>
          </p:cNvPr>
          <p:cNvCxnSpPr/>
          <p:nvPr/>
        </p:nvCxnSpPr>
        <p:spPr>
          <a:xfrm>
            <a:off x="3067050" y="4000500"/>
            <a:ext cx="5724525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tar: 10 Points 6">
            <a:extLst>
              <a:ext uri="{FF2B5EF4-FFF2-40B4-BE49-F238E27FC236}">
                <a16:creationId xmlns:a16="http://schemas.microsoft.com/office/drawing/2014/main" id="{AFE12EFF-1E6A-C674-C1DA-C3F5EFC5B47A}"/>
              </a:ext>
            </a:extLst>
          </p:cNvPr>
          <p:cNvSpPr/>
          <p:nvPr/>
        </p:nvSpPr>
        <p:spPr>
          <a:xfrm rot="5400000">
            <a:off x="174993" y="1024674"/>
            <a:ext cx="3006313" cy="3210673"/>
          </a:xfrm>
          <a:prstGeom prst="star10">
            <a:avLst>
              <a:gd name="adj" fmla="val 27964"/>
              <a:gd name="hf" fmla="val 105146"/>
            </a:avLst>
          </a:prstGeom>
          <a:solidFill>
            <a:srgbClr val="FFCC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4CE9C-F5C8-0073-AA4F-CCCF12505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A22DD-AF25-06B4-818F-1A638CB89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8984" y="2360123"/>
            <a:ext cx="5063062" cy="892949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We need your bids by </a:t>
            </a:r>
            <a:r>
              <a:rPr lang="en-US" sz="1800" b="1" dirty="0">
                <a:solidFill>
                  <a:srgbClr val="990000"/>
                </a:solidFill>
              </a:rPr>
              <a:t>May 1st</a:t>
            </a:r>
            <a:r>
              <a:rPr lang="en-US" sz="1800" dirty="0"/>
              <a:t>!</a:t>
            </a:r>
          </a:p>
          <a:p>
            <a:pPr marL="0" indent="0">
              <a:buNone/>
            </a:pPr>
            <a:r>
              <a:rPr lang="en-US" sz="1600" i="1" dirty="0"/>
              <a:t>Not sure what to bid for? Here are some actual bids from previous years: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FE082-2FDC-1EFD-1A2B-4ECCE08B2828}"/>
              </a:ext>
            </a:extLst>
          </p:cNvPr>
          <p:cNvSpPr txBox="1"/>
          <p:nvPr/>
        </p:nvSpPr>
        <p:spPr>
          <a:xfrm>
            <a:off x="457200" y="73829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C1A29"/>
                </a:solidFill>
                <a:latin typeface="Century Gothic" panose="020B0502020202020204" pitchFamily="34" charset="0"/>
              </a:rPr>
              <a:t>Historically Underutilized Businesses</a:t>
            </a:r>
          </a:p>
        </p:txBody>
      </p:sp>
      <p:pic>
        <p:nvPicPr>
          <p:cNvPr id="5" name="Picture 4" descr="A blue and white logo for certified HUBs">
            <a:extLst>
              <a:ext uri="{FF2B5EF4-FFF2-40B4-BE49-F238E27FC236}">
                <a16:creationId xmlns:a16="http://schemas.microsoft.com/office/drawing/2014/main" id="{2B258920-12FD-31BC-9BA5-B4CA6F230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053" y="237072"/>
            <a:ext cx="1363133" cy="11825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43196-A4FF-E57B-9C8E-4A9F84779145}"/>
              </a:ext>
            </a:extLst>
          </p:cNvPr>
          <p:cNvSpPr/>
          <p:nvPr/>
        </p:nvSpPr>
        <p:spPr>
          <a:xfrm>
            <a:off x="383649" y="1512925"/>
            <a:ext cx="252505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CC9900"/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The</a:t>
            </a:r>
          </a:p>
          <a:p>
            <a:pPr algn="ctr"/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CC9900"/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Spot Bid</a:t>
            </a:r>
          </a:p>
          <a:p>
            <a:pPr algn="ctr"/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CC9900"/>
                  </a:out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Fair!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3C0613-6ED9-13DD-EEE9-FB53AA23192E}"/>
              </a:ext>
            </a:extLst>
          </p:cNvPr>
          <p:cNvSpPr txBox="1">
            <a:spLocks/>
          </p:cNvSpPr>
          <p:nvPr/>
        </p:nvSpPr>
        <p:spPr>
          <a:xfrm>
            <a:off x="3152160" y="1208698"/>
            <a:ext cx="4638281" cy="9883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Century Gothic" panose="020B0502020202020204" pitchFamily="34" charset="0"/>
              </a:rPr>
              <a:t>This is the </a:t>
            </a:r>
            <a:r>
              <a:rPr lang="en-US" sz="18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BIGGEST</a:t>
            </a:r>
            <a:r>
              <a:rPr lang="en-US" sz="1800" dirty="0">
                <a:latin typeface="Century Gothic" panose="020B0502020202020204" pitchFamily="34" charset="0"/>
              </a:rPr>
              <a:t> HUB event in Texas, and our best shot at finding amazing HUB vendors.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588AC3-FAD4-CE2C-2E7F-63A0CE811E8D}"/>
              </a:ext>
            </a:extLst>
          </p:cNvPr>
          <p:cNvSpPr/>
          <p:nvPr/>
        </p:nvSpPr>
        <p:spPr>
          <a:xfrm>
            <a:off x="3443284" y="3324225"/>
            <a:ext cx="814391" cy="110167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1 dry erase marker</a:t>
            </a:r>
          </a:p>
          <a:p>
            <a:pPr algn="ctr"/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Consolas" panose="020B0609020204030204" pitchFamily="49" charset="0"/>
              </a:rPr>
              <a:t>$1.41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DAAEC9-A84D-802A-1E13-B89C0E51AFB9}"/>
              </a:ext>
            </a:extLst>
          </p:cNvPr>
          <p:cNvSpPr/>
          <p:nvPr/>
        </p:nvSpPr>
        <p:spPr>
          <a:xfrm>
            <a:off x="4388483" y="3324225"/>
            <a:ext cx="814391" cy="110167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onsolas" panose="020B0609020204030204" pitchFamily="49" charset="0"/>
              </a:rPr>
              <a:t>6  rolls medical tape</a:t>
            </a:r>
          </a:p>
          <a:p>
            <a:pPr algn="ctr"/>
            <a:endParaRPr lang="en-US" sz="11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Consolas" panose="020B0609020204030204" pitchFamily="49" charset="0"/>
              </a:rPr>
              <a:t>$60.90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A88581-7FA2-B086-06B3-A23BBE0FF3AA}"/>
              </a:ext>
            </a:extLst>
          </p:cNvPr>
          <p:cNvSpPr/>
          <p:nvPr/>
        </p:nvSpPr>
        <p:spPr>
          <a:xfrm>
            <a:off x="5333682" y="3303529"/>
            <a:ext cx="814391" cy="110167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Consolas" panose="020B0609020204030204" pitchFamily="49" charset="0"/>
              </a:rPr>
              <a:t>8ft fiber-glass ladder</a:t>
            </a:r>
          </a:p>
          <a:p>
            <a:pPr algn="ctr"/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Consolas" panose="020B0609020204030204" pitchFamily="49" charset="0"/>
              </a:rPr>
              <a:t>$207.00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28A086-B7CD-3A84-F315-D6ECF6122760}"/>
              </a:ext>
            </a:extLst>
          </p:cNvPr>
          <p:cNvSpPr/>
          <p:nvPr/>
        </p:nvSpPr>
        <p:spPr>
          <a:xfrm>
            <a:off x="6278881" y="3324225"/>
            <a:ext cx="814391" cy="110167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Consolas" panose="020B0609020204030204" pitchFamily="49" charset="0"/>
              </a:rPr>
              <a:t>32 custom women’s polo shirts</a:t>
            </a:r>
          </a:p>
          <a:p>
            <a:pPr algn="ctr"/>
            <a:endParaRPr lang="en-US" sz="12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900" b="1" dirty="0">
                <a:solidFill>
                  <a:schemeClr val="tx1"/>
                </a:solidFill>
                <a:latin typeface="Consolas" panose="020B0609020204030204" pitchFamily="49" charset="0"/>
              </a:rPr>
              <a:t>$1,065.28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A235B6-8A3F-83CA-7685-F9A7417DFFEA}"/>
              </a:ext>
            </a:extLst>
          </p:cNvPr>
          <p:cNvSpPr/>
          <p:nvPr/>
        </p:nvSpPr>
        <p:spPr>
          <a:xfrm>
            <a:off x="7224080" y="3303529"/>
            <a:ext cx="814391" cy="110167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Consolas" panose="020B0609020204030204" pitchFamily="49" charset="0"/>
              </a:rPr>
              <a:t>HVAC cooling tower maintenance</a:t>
            </a:r>
          </a:p>
          <a:p>
            <a:pPr algn="ctr"/>
            <a:endParaRPr lang="en-US" sz="8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algn="ctr"/>
            <a:r>
              <a:rPr lang="en-US" sz="800" b="1" dirty="0">
                <a:solidFill>
                  <a:schemeClr val="tx1"/>
                </a:solidFill>
                <a:latin typeface="Consolas" panose="020B0609020204030204" pitchFamily="49" charset="0"/>
              </a:rPr>
              <a:t>$100,000.00</a:t>
            </a:r>
          </a:p>
        </p:txBody>
      </p:sp>
    </p:spTree>
    <p:extLst>
      <p:ext uri="{BB962C8B-B14F-4D97-AF65-F5344CB8AC3E}">
        <p14:creationId xmlns:p14="http://schemas.microsoft.com/office/powerpoint/2010/main" val="1530043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WU Campus aerial view">
            <a:extLst>
              <a:ext uri="{FF2B5EF4-FFF2-40B4-BE49-F238E27FC236}">
                <a16:creationId xmlns:a16="http://schemas.microsoft.com/office/drawing/2014/main" id="{65005812-7547-FCA8-B66A-4221F9BF3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81" b="35018"/>
          <a:stretch/>
        </p:blipFill>
        <p:spPr>
          <a:xfrm>
            <a:off x="0" y="1450683"/>
            <a:ext cx="9144000" cy="3088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34CE9C-F5C8-0073-AA4F-CCCF12505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FE082-2FDC-1EFD-1A2B-4ECCE08B2828}"/>
              </a:ext>
            </a:extLst>
          </p:cNvPr>
          <p:cNvSpPr txBox="1"/>
          <p:nvPr/>
        </p:nvSpPr>
        <p:spPr>
          <a:xfrm>
            <a:off x="457200" y="738293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C1A29"/>
                </a:solidFill>
                <a:latin typeface="Century Gothic" panose="020B0502020202020204" pitchFamily="34" charset="0"/>
              </a:rPr>
              <a:t>Historically Underutilized Businesses</a:t>
            </a:r>
          </a:p>
        </p:txBody>
      </p:sp>
      <p:pic>
        <p:nvPicPr>
          <p:cNvPr id="5" name="Picture 4" descr="A blue and white logo for certified HUBs">
            <a:extLst>
              <a:ext uri="{FF2B5EF4-FFF2-40B4-BE49-F238E27FC236}">
                <a16:creationId xmlns:a16="http://schemas.microsoft.com/office/drawing/2014/main" id="{2B258920-12FD-31BC-9BA5-B4CA6F23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053" y="237072"/>
            <a:ext cx="1363133" cy="1182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EDD7001-E2BB-E126-FE77-B47668A19055}"/>
              </a:ext>
            </a:extLst>
          </p:cNvPr>
          <p:cNvSpPr/>
          <p:nvPr/>
        </p:nvSpPr>
        <p:spPr>
          <a:xfrm>
            <a:off x="0" y="1419590"/>
            <a:ext cx="9144000" cy="3119753"/>
          </a:xfrm>
          <a:prstGeom prst="rect">
            <a:avLst/>
          </a:prstGeom>
          <a:gradFill>
            <a:gsLst>
              <a:gs pos="14000">
                <a:schemeClr val="dk1">
                  <a:tint val="100000"/>
                  <a:shade val="100000"/>
                  <a:satMod val="130000"/>
                  <a:alpha val="1700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9B573C-9969-9F80-BD78-DA54B0C5328B}"/>
              </a:ext>
            </a:extLst>
          </p:cNvPr>
          <p:cNvSpPr txBox="1"/>
          <p:nvPr/>
        </p:nvSpPr>
        <p:spPr>
          <a:xfrm>
            <a:off x="783771" y="1233153"/>
            <a:ext cx="3967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Mark your calendars!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3C0613-6ED9-13DD-EEE9-FB53AA23192E}"/>
              </a:ext>
            </a:extLst>
          </p:cNvPr>
          <p:cNvSpPr txBox="1">
            <a:spLocks/>
          </p:cNvSpPr>
          <p:nvPr/>
        </p:nvSpPr>
        <p:spPr>
          <a:xfrm>
            <a:off x="783771" y="2219449"/>
            <a:ext cx="3641271" cy="17920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TWU HUB Fair</a:t>
            </a:r>
          </a:p>
          <a:p>
            <a:pPr marL="400050" lvl="1" indent="0">
              <a:buNone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June 5, 2024</a:t>
            </a:r>
          </a:p>
          <a:p>
            <a:pPr marL="400050" lvl="1" indent="0">
              <a:buNone/>
            </a:pP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10am – 1pm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21A74BB-C796-F353-4E5B-AAA42F31C883}"/>
              </a:ext>
            </a:extLst>
          </p:cNvPr>
          <p:cNvSpPr/>
          <p:nvPr/>
        </p:nvSpPr>
        <p:spPr>
          <a:xfrm>
            <a:off x="4762501" y="1781275"/>
            <a:ext cx="1616528" cy="1012372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Meet our HUB Vendors!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5E95831-0EE0-0684-7460-98CB72E953F8}"/>
              </a:ext>
            </a:extLst>
          </p:cNvPr>
          <p:cNvSpPr/>
          <p:nvPr/>
        </p:nvSpPr>
        <p:spPr>
          <a:xfrm>
            <a:off x="7070272" y="1967094"/>
            <a:ext cx="1616528" cy="1012372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Eat free food!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BCEE411-E3DB-71CE-C33A-44FEBD45D907}"/>
              </a:ext>
            </a:extLst>
          </p:cNvPr>
          <p:cNvSpPr/>
          <p:nvPr/>
        </p:nvSpPr>
        <p:spPr>
          <a:xfrm>
            <a:off x="6887938" y="3483380"/>
            <a:ext cx="1616528" cy="1012372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Get free stuff!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B574E39-419F-28CF-2533-ABEB9BFCB6ED}"/>
              </a:ext>
            </a:extLst>
          </p:cNvPr>
          <p:cNvSpPr/>
          <p:nvPr/>
        </p:nvSpPr>
        <p:spPr>
          <a:xfrm>
            <a:off x="5172889" y="2747032"/>
            <a:ext cx="2424792" cy="1012372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See cool research equipment up close!</a:t>
            </a:r>
          </a:p>
        </p:txBody>
      </p:sp>
    </p:spTree>
    <p:extLst>
      <p:ext uri="{BB962C8B-B14F-4D97-AF65-F5344CB8AC3E}">
        <p14:creationId xmlns:p14="http://schemas.microsoft.com/office/powerpoint/2010/main" val="206722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Cooperative Contracts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742" y="1382996"/>
            <a:ext cx="6776357" cy="3259273"/>
          </a:xfrm>
        </p:spPr>
        <p:txBody>
          <a:bodyPr/>
          <a:lstStyle/>
          <a:p>
            <a:r>
              <a:rPr lang="en-US" sz="2000" dirty="0"/>
              <a:t>Suppliers on these contracts have already been competitively bid and awarded = Satisfies the bidding requirements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6FD67E-70AD-338E-C6E8-C94AE98A722D}"/>
              </a:ext>
            </a:extLst>
          </p:cNvPr>
          <p:cNvSpPr/>
          <p:nvPr/>
        </p:nvSpPr>
        <p:spPr>
          <a:xfrm rot="20281031">
            <a:off x="212271" y="1620260"/>
            <a:ext cx="1812471" cy="563336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0" tIns="0" rIns="0" bIns="0" rtlCol="0" anchor="ctr"/>
          <a:lstStyle/>
          <a:p>
            <a:pPr algn="ctr"/>
            <a:r>
              <a:rPr lang="en-US" sz="2300" dirty="0">
                <a:solidFill>
                  <a:srgbClr val="FF0000"/>
                </a:solidFill>
                <a:latin typeface="Impact" panose="020B0806030902050204" pitchFamily="34" charset="0"/>
              </a:rPr>
              <a:t>PRE-APPROVED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557807-80AB-8095-14E8-19BA474BB066}"/>
              </a:ext>
            </a:extLst>
          </p:cNvPr>
          <p:cNvSpPr txBox="1"/>
          <p:nvPr/>
        </p:nvSpPr>
        <p:spPr>
          <a:xfrm>
            <a:off x="667430" y="2726883"/>
            <a:ext cx="780913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Quote 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MUST</a:t>
            </a:r>
            <a:r>
              <a:rPr lang="en-US" sz="2000" dirty="0">
                <a:latin typeface="Century Gothic" panose="020B0502020202020204" pitchFamily="34" charset="0"/>
              </a:rPr>
              <a:t> reference cooperative agreement number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TWU are members of MANY Cooperative Contracts: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  <a:hlinkClick r:id="rId2"/>
              </a:rPr>
              <a:t>https://twu.edu/procurement/purchasing/cooperative-purchasing/</a:t>
            </a:r>
            <a:r>
              <a:rPr lang="en-US" sz="16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614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Sole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520"/>
            <a:ext cx="8161565" cy="242479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</a:t>
            </a:r>
            <a:r>
              <a:rPr lang="en-US" sz="2000" b="1" dirty="0">
                <a:solidFill>
                  <a:srgbClr val="C00000"/>
                </a:solidFill>
              </a:rPr>
              <a:t> Sole Source Justification form </a:t>
            </a:r>
            <a:r>
              <a:rPr lang="en-US" sz="2000" dirty="0"/>
              <a:t>must be completed and signed by Account Approver; approved by Procurement.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600" b="1" u="sng" dirty="0"/>
              <a:t>Examples: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Medical equipment made by the manufacturer. There are no resellers.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C00000"/>
                </a:solidFill>
              </a:rPr>
              <a:t>Not</a:t>
            </a:r>
            <a:r>
              <a:rPr lang="en-US" sz="1600" dirty="0"/>
              <a:t> a sole source – HP computer. Only made by HP but is distributed by many different resellers.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07F44E-C3B9-1F36-C6E4-27941E2DAF66}"/>
              </a:ext>
            </a:extLst>
          </p:cNvPr>
          <p:cNvSpPr txBox="1">
            <a:spLocks/>
          </p:cNvSpPr>
          <p:nvPr/>
        </p:nvSpPr>
        <p:spPr>
          <a:xfrm>
            <a:off x="1083128" y="893187"/>
            <a:ext cx="7603672" cy="8572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When only one source is available for the good/service requested or when only one product will meet your needs.</a:t>
            </a:r>
          </a:p>
        </p:txBody>
      </p:sp>
    </p:spTree>
    <p:extLst>
      <p:ext uri="{BB962C8B-B14F-4D97-AF65-F5344CB8AC3E}">
        <p14:creationId xmlns:p14="http://schemas.microsoft.com/office/powerpoint/2010/main" val="4169222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What are informal bid limits?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Answer: </a:t>
            </a:r>
            <a:r>
              <a:rPr lang="en-US" dirty="0"/>
              <a:t>$20,001 - $40,000</a:t>
            </a:r>
          </a:p>
        </p:txBody>
      </p:sp>
    </p:spTree>
    <p:extLst>
      <p:ext uri="{BB962C8B-B14F-4D97-AF65-F5344CB8AC3E}">
        <p14:creationId xmlns:p14="http://schemas.microsoft.com/office/powerpoint/2010/main" val="103780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16227"/>
            <a:ext cx="8229600" cy="384319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2. If I have ordered $18,500 from Supplier A and I have a new quote for $10,500 total in the same Fiscal Year do I need to obtain more quotes?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Answer: </a:t>
            </a:r>
            <a:r>
              <a:rPr lang="en-US" dirty="0"/>
              <a:t>Yes, you are now over Open Market limit for this FY</a:t>
            </a:r>
          </a:p>
        </p:txBody>
      </p:sp>
    </p:spTree>
    <p:extLst>
      <p:ext uri="{BB962C8B-B14F-4D97-AF65-F5344CB8AC3E}">
        <p14:creationId xmlns:p14="http://schemas.microsoft.com/office/powerpoint/2010/main" val="42659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Procurement Services?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4234"/>
            <a:ext cx="8229600" cy="2553702"/>
          </a:xfrm>
        </p:spPr>
        <p:txBody>
          <a:bodyPr/>
          <a:lstStyle/>
          <a:p>
            <a:r>
              <a:rPr lang="en-US" sz="2400" b="1" dirty="0">
                <a:solidFill>
                  <a:srgbClr val="990000"/>
                </a:solidFill>
              </a:rPr>
              <a:t>Procurement</a:t>
            </a:r>
            <a:r>
              <a:rPr lang="en-US" sz="2400" dirty="0"/>
              <a:t> means the process of purchasing goods or services.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All purchases and contracts are reviewed and approved in the Procurement and Contract Services (PCS) department. </a:t>
            </a:r>
          </a:p>
          <a:p>
            <a:endParaRPr lang="en-US" dirty="0"/>
          </a:p>
        </p:txBody>
      </p:sp>
      <p:pic>
        <p:nvPicPr>
          <p:cNvPr id="6" name="Graphic 5" descr="Shopping cart with solid fill">
            <a:extLst>
              <a:ext uri="{FF2B5EF4-FFF2-40B4-BE49-F238E27FC236}">
                <a16:creationId xmlns:a16="http://schemas.microsoft.com/office/drawing/2014/main" id="{DF8D040B-8EF8-E2CE-1A13-AE575EE32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29759" y="3449235"/>
            <a:ext cx="914400" cy="9144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8B325E-B2D2-4173-8302-A69C56F577D0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3544159" y="3906435"/>
            <a:ext cx="860680" cy="5500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CC379036-E364-5A10-3780-3D286FCC5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839" y="3698978"/>
            <a:ext cx="2265812" cy="5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62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08991"/>
            <a:ext cx="8229600" cy="37504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3. What is the benefit of using a supplier on a cooperative contract such as E&amp;I or TIPS?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Answer</a:t>
            </a:r>
            <a:r>
              <a:rPr lang="en-US" dirty="0"/>
              <a:t>: It satisfies the bid requirements.</a:t>
            </a:r>
          </a:p>
        </p:txBody>
      </p:sp>
    </p:spTree>
    <p:extLst>
      <p:ext uri="{BB962C8B-B14F-4D97-AF65-F5344CB8AC3E}">
        <p14:creationId xmlns:p14="http://schemas.microsoft.com/office/powerpoint/2010/main" val="3013576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Oracle Cloud = WHAT’s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052" y="884910"/>
            <a:ext cx="8229600" cy="3259273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Set Preferences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" y="1249087"/>
            <a:ext cx="4393096" cy="1591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1060" y="3205134"/>
            <a:ext cx="3001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Procurement-Purchase Requisitions-</a:t>
            </a:r>
          </a:p>
          <a:p>
            <a:r>
              <a:rPr lang="en-US" sz="1200" dirty="0"/>
              <a:t>More Tasks – Update Requisition Preferences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343" y="769106"/>
            <a:ext cx="4073457" cy="370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51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DB9885-0DA4-16F0-220B-67C500FAB610}"/>
              </a:ext>
            </a:extLst>
          </p:cNvPr>
          <p:cNvSpPr/>
          <p:nvPr/>
        </p:nvSpPr>
        <p:spPr>
          <a:xfrm>
            <a:off x="2188029" y="790256"/>
            <a:ext cx="4767943" cy="657184"/>
          </a:xfrm>
          <a:prstGeom prst="rect">
            <a:avLst/>
          </a:prstGeom>
          <a:solidFill>
            <a:srgbClr val="CC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62038"/>
          </a:xfrm>
        </p:spPr>
        <p:txBody>
          <a:bodyPr/>
          <a:lstStyle/>
          <a:p>
            <a:r>
              <a:rPr lang="en-US" dirty="0"/>
              <a:t>Oracle Cloud = WHAT’s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029914"/>
            <a:ext cx="9144000" cy="51602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1800" dirty="0"/>
              <a:t>You can send this link to the supplier: </a:t>
            </a:r>
            <a:r>
              <a:rPr lang="en-US" sz="1800" dirty="0">
                <a:hlinkClick r:id="rId2"/>
              </a:rPr>
              <a:t>Oracle Cloud Supplier Registration Link</a:t>
            </a:r>
            <a:endParaRPr lang="en-US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E82E1D-AAC2-EB8E-25F7-677A32773099}"/>
              </a:ext>
            </a:extLst>
          </p:cNvPr>
          <p:cNvSpPr txBox="1">
            <a:spLocks/>
          </p:cNvSpPr>
          <p:nvPr/>
        </p:nvSpPr>
        <p:spPr>
          <a:xfrm>
            <a:off x="1469571" y="855572"/>
            <a:ext cx="6204857" cy="51602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b="1" dirty="0">
                <a:solidFill>
                  <a:schemeClr val="bg1"/>
                </a:solidFill>
              </a:rPr>
              <a:t>Supplier Self-Registration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59F99-8679-D989-9FB2-CE0BDD532322}"/>
              </a:ext>
            </a:extLst>
          </p:cNvPr>
          <p:cNvSpPr txBox="1"/>
          <p:nvPr/>
        </p:nvSpPr>
        <p:spPr>
          <a:xfrm>
            <a:off x="1469571" y="1627059"/>
            <a:ext cx="6506937" cy="2259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Suppliers can now: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Register</a:t>
            </a:r>
            <a:r>
              <a:rPr lang="en-US" sz="2200" dirty="0">
                <a:latin typeface="Century Gothic" panose="020B0502020202020204" pitchFamily="34" charset="0"/>
              </a:rPr>
              <a:t> online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i="1" dirty="0">
                <a:latin typeface="Century Gothic" panose="020B0502020202020204" pitchFamily="34" charset="0"/>
              </a:rPr>
              <a:t>(no more forms being emailed)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Create</a:t>
            </a:r>
            <a:r>
              <a:rPr lang="en-US" sz="2200" dirty="0">
                <a:latin typeface="Century Gothic" panose="020B0502020202020204" pitchFamily="34" charset="0"/>
              </a:rPr>
              <a:t> a portal account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Make changes </a:t>
            </a:r>
            <a:r>
              <a:rPr lang="en-US" sz="2200" dirty="0">
                <a:latin typeface="Century Gothic" panose="020B0502020202020204" pitchFamily="34" charset="0"/>
              </a:rPr>
              <a:t>to their account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View</a:t>
            </a:r>
            <a:r>
              <a:rPr lang="en-US" sz="2200" dirty="0">
                <a:latin typeface="Century Gothic" panose="020B0502020202020204" pitchFamily="34" charset="0"/>
              </a:rPr>
              <a:t> POs and invoices</a:t>
            </a:r>
          </a:p>
        </p:txBody>
      </p:sp>
    </p:spTree>
    <p:extLst>
      <p:ext uri="{BB962C8B-B14F-4D97-AF65-F5344CB8AC3E}">
        <p14:creationId xmlns:p14="http://schemas.microsoft.com/office/powerpoint/2010/main" val="1406142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02404"/>
          </a:xfrm>
        </p:spPr>
        <p:txBody>
          <a:bodyPr>
            <a:normAutofit fontScale="90000"/>
          </a:bodyPr>
          <a:lstStyle/>
          <a:p>
            <a:r>
              <a:rPr lang="en-US" dirty="0"/>
              <a:t>Oracle Cloud = WHAT’s NEW?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68017"/>
            <a:ext cx="8686801" cy="3591407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/>
              <a:t>Line Type</a:t>
            </a:r>
          </a:p>
          <a:p>
            <a:pPr marL="0" indent="0">
              <a:buNone/>
            </a:pPr>
            <a:r>
              <a:rPr lang="en-US" sz="1600" dirty="0"/>
              <a:t>Only select for line: </a:t>
            </a:r>
            <a:r>
              <a:rPr lang="en-US" sz="1800" dirty="0"/>
              <a:t>“</a:t>
            </a:r>
            <a:r>
              <a:rPr lang="en-US" sz="1800" b="1" dirty="0">
                <a:solidFill>
                  <a:srgbClr val="C00000"/>
                </a:solidFill>
              </a:rPr>
              <a:t>Goods</a:t>
            </a:r>
            <a:r>
              <a:rPr lang="en-US" sz="1800" dirty="0"/>
              <a:t> billed by </a:t>
            </a:r>
            <a:r>
              <a:rPr lang="en-US" sz="1800" u="sng" dirty="0"/>
              <a:t>QUANTITY</a:t>
            </a:r>
            <a:r>
              <a:rPr lang="en-US" sz="1800" dirty="0"/>
              <a:t> or </a:t>
            </a:r>
            <a:r>
              <a:rPr lang="en-US" sz="1800" b="1" dirty="0">
                <a:solidFill>
                  <a:srgbClr val="C00000"/>
                </a:solidFill>
              </a:rPr>
              <a:t>Services</a:t>
            </a:r>
            <a:r>
              <a:rPr lang="en-US" sz="1800" dirty="0"/>
              <a:t> billed by </a:t>
            </a:r>
            <a:r>
              <a:rPr lang="en-US" sz="1800" u="sng" dirty="0"/>
              <a:t>QUANTITY</a:t>
            </a:r>
            <a:r>
              <a:rPr lang="en-US" sz="1800" dirty="0"/>
              <a:t>”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980662" y="1612899"/>
            <a:ext cx="6780626" cy="255490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265583" y="2398643"/>
            <a:ext cx="728869" cy="0"/>
          </a:xfrm>
          <a:prstGeom prst="straightConnector1">
            <a:avLst/>
          </a:prstGeom>
          <a:ln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659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62038"/>
          </a:xfrm>
        </p:spPr>
        <p:txBody>
          <a:bodyPr/>
          <a:lstStyle/>
          <a:p>
            <a:r>
              <a:rPr lang="en-US" dirty="0"/>
              <a:t>Oracle Cloud = WHAT’s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8017"/>
            <a:ext cx="8229600" cy="3591407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Deliver to Location</a:t>
            </a:r>
            <a:r>
              <a:rPr lang="en-US" sz="1800" b="1" dirty="0"/>
              <a:t>: </a:t>
            </a:r>
            <a:r>
              <a:rPr lang="en-US" sz="1600" u="sng" dirty="0"/>
              <a:t>Ship-to</a:t>
            </a:r>
            <a:r>
              <a:rPr lang="en-US" sz="1600" dirty="0"/>
              <a:t> (header) &amp; </a:t>
            </a:r>
            <a:r>
              <a:rPr lang="en-US" sz="1600" u="sng" dirty="0"/>
              <a:t>Deliver-to</a:t>
            </a:r>
            <a:r>
              <a:rPr lang="en-US" sz="1600" dirty="0"/>
              <a:t> (on line) locations </a:t>
            </a:r>
            <a:r>
              <a:rPr lang="en-US" sz="1600" b="1" dirty="0">
                <a:solidFill>
                  <a:srgbClr val="C00000"/>
                </a:solidFill>
              </a:rPr>
              <a:t>must match </a:t>
            </a:r>
            <a:r>
              <a:rPr lang="en-US" sz="1600" dirty="0"/>
              <a:t>= Central Receiving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294" y="1271638"/>
            <a:ext cx="6026499" cy="324735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546035" y="3677478"/>
            <a:ext cx="662608" cy="6626"/>
          </a:xfrm>
          <a:prstGeom prst="straightConnector1">
            <a:avLst/>
          </a:prstGeom>
          <a:ln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153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Oracle Cloud = WHAT’s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03" y="881271"/>
            <a:ext cx="8626397" cy="3578154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Creating a Requisition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Non-Catalog Request</a:t>
            </a:r>
            <a:r>
              <a:rPr lang="en-US" sz="1400" b="1" dirty="0"/>
              <a:t>							</a:t>
            </a:r>
            <a:endParaRPr lang="en-US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628" y="1206847"/>
            <a:ext cx="6117285" cy="310895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804991" y="1417965"/>
            <a:ext cx="549966" cy="768661"/>
          </a:xfrm>
          <a:prstGeom prst="straightConnector1">
            <a:avLst/>
          </a:prstGeom>
          <a:ln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202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Oracle Cloud = WHAT’s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03" y="881271"/>
            <a:ext cx="8626397" cy="3578154"/>
          </a:xfrm>
        </p:spPr>
        <p:txBody>
          <a:bodyPr/>
          <a:lstStyle/>
          <a:p>
            <a:pPr marL="0" indent="0">
              <a:buNone/>
            </a:pPr>
            <a:r>
              <a:rPr lang="en-US" sz="1800" b="1" u="sng" dirty="0"/>
              <a:t>Creating a Requisition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400" b="1" dirty="0" err="1">
                <a:solidFill>
                  <a:schemeClr val="accent2">
                    <a:lumMod val="75000"/>
                  </a:schemeClr>
                </a:solidFill>
              </a:rPr>
              <a:t>Tejas</a:t>
            </a:r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 Catalog Request</a:t>
            </a:r>
          </a:p>
        </p:txBody>
      </p:sp>
      <p:pic>
        <p:nvPicPr>
          <p:cNvPr id="5" name="Picture 2" descr="https://lh7-us.googleusercontent.com/R8WTRl0xvoxxepL-GnmpxStXuyHhteVLxFsrrOdKhnlWr3O3BraiIvutvdUYxsSLMv2MHq0XVc-zXtY3cd_y3QGv4j-Vsuf82aCmosKAs1gZAnfwPvxRy3vSmfWeltD1Z14g7HDmAvH0A-XOPo0L6Q=s2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063" y="940694"/>
            <a:ext cx="5236457" cy="308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782068" y="2729948"/>
            <a:ext cx="425989" cy="245165"/>
          </a:xfrm>
          <a:prstGeom prst="straightConnector1">
            <a:avLst/>
          </a:prstGeom>
          <a:ln>
            <a:tailEnd type="triangle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457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7D829468-4B87-D8F6-9751-42C096CC8CBF}"/>
              </a:ext>
            </a:extLst>
          </p:cNvPr>
          <p:cNvSpPr/>
          <p:nvPr/>
        </p:nvSpPr>
        <p:spPr>
          <a:xfrm>
            <a:off x="266058" y="1858574"/>
            <a:ext cx="1758212" cy="1656678"/>
          </a:xfrm>
          <a:prstGeom prst="foldedCorner">
            <a:avLst/>
          </a:prstGeom>
          <a:solidFill>
            <a:srgbClr val="FFFFC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Dept enters all supplier information obtained on quotes on </a:t>
            </a:r>
            <a:r>
              <a:rPr lang="en-US" sz="1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distribution 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Oracle Cloud = WHAT’s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339945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/>
              <a:t>Informal Bids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325756" y="1063229"/>
            <a:ext cx="5628861" cy="2899645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  <a:stCxn id="5" idx="3"/>
          </p:cNvCxnSpPr>
          <p:nvPr/>
        </p:nvCxnSpPr>
        <p:spPr>
          <a:xfrm>
            <a:off x="2024270" y="2686913"/>
            <a:ext cx="2879034" cy="634771"/>
          </a:xfrm>
          <a:prstGeom prst="straightConnector1">
            <a:avLst/>
          </a:prstGeom>
          <a:ln w="76200">
            <a:tailEnd type="triangle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9461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5534"/>
          </a:xfrm>
        </p:spPr>
        <p:txBody>
          <a:bodyPr>
            <a:normAutofit fontScale="90000"/>
          </a:bodyPr>
          <a:lstStyle/>
          <a:p>
            <a:r>
              <a:rPr lang="en-US" dirty="0"/>
              <a:t>Oracle Cloud = WHAT’s NEW?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1513"/>
            <a:ext cx="8229600" cy="3617911"/>
          </a:xfrm>
        </p:spPr>
        <p:txBody>
          <a:bodyPr/>
          <a:lstStyle/>
          <a:p>
            <a:pPr marL="0" indent="0">
              <a:buNone/>
            </a:pPr>
            <a:r>
              <a:rPr lang="en-US" sz="2000" b="1" u="sng" dirty="0"/>
              <a:t>Receiving</a:t>
            </a:r>
          </a:p>
          <a:p>
            <a:pPr marL="0" indent="0">
              <a:buNone/>
            </a:pPr>
            <a:r>
              <a:rPr lang="en-US" sz="1800" i="1" dirty="0"/>
              <a:t>Complete ALL information with arrow:</a:t>
            </a: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877955" y="1563757"/>
            <a:ext cx="6708913" cy="28426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cxnSp>
        <p:nvCxnSpPr>
          <p:cNvPr id="11" name="Straight Arrow Connector 10"/>
          <p:cNvCxnSpPr/>
          <p:nvPr/>
        </p:nvCxnSpPr>
        <p:spPr>
          <a:xfrm>
            <a:off x="1113183" y="2650435"/>
            <a:ext cx="397565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172817" y="3299791"/>
            <a:ext cx="410818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232412" y="2650435"/>
            <a:ext cx="518492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239038" y="2862470"/>
            <a:ext cx="518492" cy="6626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462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22282"/>
          </a:xfrm>
        </p:spPr>
        <p:txBody>
          <a:bodyPr>
            <a:normAutofit fontScale="90000"/>
          </a:bodyPr>
          <a:lstStyle/>
          <a:p>
            <a:r>
              <a:rPr lang="en-US" dirty="0"/>
              <a:t>Common Rejections in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7653"/>
            <a:ext cx="8229600" cy="353177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C00000"/>
                </a:solidFill>
              </a:rPr>
              <a:t>Central Receiving </a:t>
            </a:r>
            <a:r>
              <a:rPr lang="en-US" sz="1800" dirty="0"/>
              <a:t>not selected as </a:t>
            </a:r>
            <a:r>
              <a:rPr lang="en-US" sz="1800" dirty="0">
                <a:solidFill>
                  <a:srgbClr val="C00000"/>
                </a:solidFill>
              </a:rPr>
              <a:t>ship-to</a:t>
            </a:r>
            <a:r>
              <a:rPr lang="en-US" sz="1800" dirty="0"/>
              <a:t> </a:t>
            </a:r>
            <a:r>
              <a:rPr lang="en-US" sz="1800" i="1" dirty="0"/>
              <a:t>AND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C00000"/>
                </a:solidFill>
              </a:rPr>
              <a:t>deliver-to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C00000"/>
                </a:solidFill>
              </a:rPr>
              <a:t>Category Name </a:t>
            </a:r>
            <a:r>
              <a:rPr lang="en-US" sz="1800" dirty="0"/>
              <a:t>selected not correct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C00000"/>
                </a:solidFill>
              </a:rPr>
              <a:t>Quote expired/Amounts don’t match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C00000"/>
                </a:solidFill>
              </a:rPr>
              <a:t>Service dates </a:t>
            </a:r>
            <a:r>
              <a:rPr lang="en-US" sz="1800" dirty="0"/>
              <a:t>have passed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C00000"/>
                </a:solidFill>
              </a:rPr>
              <a:t>Contract is needed/Quote requires signature</a:t>
            </a:r>
          </a:p>
          <a:p>
            <a:pPr lvl="1">
              <a:spcAft>
                <a:spcPts val="600"/>
              </a:spcAft>
            </a:pPr>
            <a:r>
              <a:rPr lang="en-US" sz="1400" dirty="0"/>
              <a:t>no documentation attached stating vendor will accept PO in lieu of signature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C00000"/>
                </a:solidFill>
              </a:rPr>
              <a:t>Requisition line type </a:t>
            </a:r>
            <a:r>
              <a:rPr lang="en-US" sz="1800" dirty="0"/>
              <a:t>selected incorrect </a:t>
            </a:r>
          </a:p>
          <a:p>
            <a:pPr lvl="1">
              <a:spcAft>
                <a:spcPts val="600"/>
              </a:spcAft>
            </a:pPr>
            <a:r>
              <a:rPr lang="en-US" sz="1400" b="1" dirty="0"/>
              <a:t>Do NOT choose line type: </a:t>
            </a:r>
            <a:r>
              <a:rPr lang="en-US" sz="1400" b="1" strike="sngStrike" dirty="0">
                <a:solidFill>
                  <a:srgbClr val="C00000"/>
                </a:solidFill>
              </a:rPr>
              <a:t>Services Billed by Amount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C00000"/>
                </a:solidFill>
              </a:rPr>
              <a:t>Missing Documentation: </a:t>
            </a:r>
            <a:r>
              <a:rPr lang="en-US" sz="1800" dirty="0"/>
              <a:t>RA, Quote, Food Justification Form</a:t>
            </a:r>
          </a:p>
        </p:txBody>
      </p:sp>
      <p:pic>
        <p:nvPicPr>
          <p:cNvPr id="5" name="Graphic 4" descr="No sign with solid fill">
            <a:extLst>
              <a:ext uri="{FF2B5EF4-FFF2-40B4-BE49-F238E27FC236}">
                <a16:creationId xmlns:a16="http://schemas.microsoft.com/office/drawing/2014/main" id="{8DEB413D-225B-7617-9F5D-D3DD3DA5F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5876925" y="3648074"/>
            <a:ext cx="333375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29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 Process Overview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02AA09-E9F6-AD41-1099-B648C266975A}"/>
              </a:ext>
            </a:extLst>
          </p:cNvPr>
          <p:cNvGrpSpPr/>
          <p:nvPr/>
        </p:nvGrpSpPr>
        <p:grpSpPr>
          <a:xfrm>
            <a:off x="914405" y="1076626"/>
            <a:ext cx="7263625" cy="3378901"/>
            <a:chOff x="914405" y="1076626"/>
            <a:chExt cx="7263625" cy="3378901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4A984CD-4AD2-94B4-31C2-0DEEF9E30639}"/>
                </a:ext>
              </a:extLst>
            </p:cNvPr>
            <p:cNvSpPr/>
            <p:nvPr/>
          </p:nvSpPr>
          <p:spPr>
            <a:xfrm>
              <a:off x="2460739" y="1495263"/>
              <a:ext cx="326910" cy="91440"/>
            </a:xfrm>
            <a:custGeom>
              <a:avLst/>
              <a:gdLst>
                <a:gd name="connsiteX0" fmla="*/ 0 w 326910"/>
                <a:gd name="connsiteY0" fmla="*/ 45720 h 91440"/>
                <a:gd name="connsiteX1" fmla="*/ 180555 w 326910"/>
                <a:gd name="connsiteY1" fmla="*/ 45720 h 91440"/>
                <a:gd name="connsiteX2" fmla="*/ 180555 w 326910"/>
                <a:gd name="connsiteY2" fmla="*/ 45803 h 91440"/>
                <a:gd name="connsiteX3" fmla="*/ 326910 w 326910"/>
                <a:gd name="connsiteY3" fmla="*/ 45803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910" h="91440">
                  <a:moveTo>
                    <a:pt x="0" y="45720"/>
                  </a:moveTo>
                  <a:lnTo>
                    <a:pt x="180555" y="45720"/>
                  </a:lnTo>
                  <a:lnTo>
                    <a:pt x="180555" y="45803"/>
                  </a:lnTo>
                  <a:lnTo>
                    <a:pt x="326910" y="45803"/>
                  </a:lnTo>
                </a:path>
              </a:pathLst>
            </a:custGeom>
            <a:noFill/>
            <a:ln w="28575">
              <a:tailEnd type="arrow"/>
            </a:ln>
            <a:scene3d>
              <a:camera prst="orthographicFront"/>
              <a:lightRig rig="flat" dir="t"/>
            </a:scene3d>
            <a:sp3d z="-40000" prstMaterial="matte"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7217" tIns="43939" rIns="167218" bIns="43941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F3CFCC6-31AD-A330-BFE1-473C24D4F6DE}"/>
                </a:ext>
              </a:extLst>
            </p:cNvPr>
            <p:cNvSpPr/>
            <p:nvPr/>
          </p:nvSpPr>
          <p:spPr>
            <a:xfrm>
              <a:off x="914405" y="1210246"/>
              <a:ext cx="1548133" cy="661474"/>
            </a:xfrm>
            <a:custGeom>
              <a:avLst/>
              <a:gdLst>
                <a:gd name="connsiteX0" fmla="*/ 0 w 1548133"/>
                <a:gd name="connsiteY0" fmla="*/ 0 h 661474"/>
                <a:gd name="connsiteX1" fmla="*/ 1548133 w 1548133"/>
                <a:gd name="connsiteY1" fmla="*/ 0 h 661474"/>
                <a:gd name="connsiteX2" fmla="*/ 1548133 w 1548133"/>
                <a:gd name="connsiteY2" fmla="*/ 661474 h 661474"/>
                <a:gd name="connsiteX3" fmla="*/ 0 w 1548133"/>
                <a:gd name="connsiteY3" fmla="*/ 661474 h 661474"/>
                <a:gd name="connsiteX4" fmla="*/ 0 w 1548133"/>
                <a:gd name="connsiteY4" fmla="*/ 0 h 66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133" h="661474">
                  <a:moveTo>
                    <a:pt x="0" y="0"/>
                  </a:moveTo>
                  <a:lnTo>
                    <a:pt x="1548133" y="0"/>
                  </a:lnTo>
                  <a:lnTo>
                    <a:pt x="1548133" y="661474"/>
                  </a:lnTo>
                  <a:lnTo>
                    <a:pt x="0" y="6614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1A29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Determines need, obtains quote(s)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0F3462-0043-CF6C-F0F5-7413A3F5EAA5}"/>
                </a:ext>
              </a:extLst>
            </p:cNvPr>
            <p:cNvSpPr/>
            <p:nvPr/>
          </p:nvSpPr>
          <p:spPr>
            <a:xfrm>
              <a:off x="4366383" y="1495346"/>
              <a:ext cx="325470" cy="91440"/>
            </a:xfrm>
            <a:custGeom>
              <a:avLst/>
              <a:gdLst>
                <a:gd name="connsiteX0" fmla="*/ 0 w 325470"/>
                <a:gd name="connsiteY0" fmla="*/ 45720 h 91440"/>
                <a:gd name="connsiteX1" fmla="*/ 325470 w 325470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470" h="91440">
                  <a:moveTo>
                    <a:pt x="0" y="45720"/>
                  </a:moveTo>
                  <a:lnTo>
                    <a:pt x="325470" y="45720"/>
                  </a:lnTo>
                </a:path>
              </a:pathLst>
            </a:custGeom>
            <a:noFill/>
            <a:ln w="28575">
              <a:tailEnd type="arrow"/>
            </a:ln>
            <a:scene3d>
              <a:camera prst="orthographicFront"/>
              <a:lightRig rig="flat" dir="t"/>
            </a:scene3d>
            <a:sp3d z="-40000" prstMaterial="matte"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6533" tIns="43940" rIns="166534" bIns="4394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753B88-4435-8582-E38A-FFEF5F01950B}"/>
                </a:ext>
              </a:extLst>
            </p:cNvPr>
            <p:cNvSpPr/>
            <p:nvPr/>
          </p:nvSpPr>
          <p:spPr>
            <a:xfrm>
              <a:off x="2820049" y="1076626"/>
              <a:ext cx="1548133" cy="928880"/>
            </a:xfrm>
            <a:custGeom>
              <a:avLst/>
              <a:gdLst>
                <a:gd name="connsiteX0" fmla="*/ 0 w 1548133"/>
                <a:gd name="connsiteY0" fmla="*/ 0 h 928880"/>
                <a:gd name="connsiteX1" fmla="*/ 1548133 w 1548133"/>
                <a:gd name="connsiteY1" fmla="*/ 0 h 928880"/>
                <a:gd name="connsiteX2" fmla="*/ 1548133 w 1548133"/>
                <a:gd name="connsiteY2" fmla="*/ 928880 h 928880"/>
                <a:gd name="connsiteX3" fmla="*/ 0 w 1548133"/>
                <a:gd name="connsiteY3" fmla="*/ 928880 h 928880"/>
                <a:gd name="connsiteX4" fmla="*/ 0 w 1548133"/>
                <a:gd name="connsiteY4" fmla="*/ 0 h 92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133" h="928880">
                  <a:moveTo>
                    <a:pt x="0" y="0"/>
                  </a:moveTo>
                  <a:lnTo>
                    <a:pt x="1548133" y="0"/>
                  </a:lnTo>
                  <a:lnTo>
                    <a:pt x="1548133" y="928880"/>
                  </a:lnTo>
                  <a:lnTo>
                    <a:pt x="0" y="928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1A29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Creates requisition with selected vendor</a:t>
              </a: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D682514-C559-B348-9894-4804339E82CF}"/>
                </a:ext>
              </a:extLst>
            </p:cNvPr>
            <p:cNvSpPr/>
            <p:nvPr/>
          </p:nvSpPr>
          <p:spPr>
            <a:xfrm>
              <a:off x="6270587" y="1495346"/>
              <a:ext cx="325470" cy="91440"/>
            </a:xfrm>
            <a:custGeom>
              <a:avLst/>
              <a:gdLst>
                <a:gd name="connsiteX0" fmla="*/ 0 w 325470"/>
                <a:gd name="connsiteY0" fmla="*/ 45720 h 91440"/>
                <a:gd name="connsiteX1" fmla="*/ 325470 w 325470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5470" h="91440">
                  <a:moveTo>
                    <a:pt x="0" y="45720"/>
                  </a:moveTo>
                  <a:lnTo>
                    <a:pt x="325470" y="45720"/>
                  </a:lnTo>
                </a:path>
              </a:pathLst>
            </a:custGeom>
            <a:noFill/>
            <a:ln w="28575">
              <a:tailEnd type="arrow"/>
            </a:ln>
            <a:scene3d>
              <a:camera prst="orthographicFront"/>
              <a:lightRig rig="flat" dir="t"/>
            </a:scene3d>
            <a:sp3d z="-40000" prstMaterial="matte"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6534" tIns="43940" rIns="166533" bIns="4394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47411A5-5835-FAA1-15AE-E23CCAF0A27D}"/>
                </a:ext>
              </a:extLst>
            </p:cNvPr>
            <p:cNvSpPr/>
            <p:nvPr/>
          </p:nvSpPr>
          <p:spPr>
            <a:xfrm>
              <a:off x="4724253" y="1076626"/>
              <a:ext cx="1548133" cy="928880"/>
            </a:xfrm>
            <a:custGeom>
              <a:avLst/>
              <a:gdLst>
                <a:gd name="connsiteX0" fmla="*/ 0 w 1548133"/>
                <a:gd name="connsiteY0" fmla="*/ 0 h 928880"/>
                <a:gd name="connsiteX1" fmla="*/ 1548133 w 1548133"/>
                <a:gd name="connsiteY1" fmla="*/ 0 h 928880"/>
                <a:gd name="connsiteX2" fmla="*/ 1548133 w 1548133"/>
                <a:gd name="connsiteY2" fmla="*/ 928880 h 928880"/>
                <a:gd name="connsiteX3" fmla="*/ 0 w 1548133"/>
                <a:gd name="connsiteY3" fmla="*/ 928880 h 928880"/>
                <a:gd name="connsiteX4" fmla="*/ 0 w 1548133"/>
                <a:gd name="connsiteY4" fmla="*/ 0 h 92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133" h="928880">
                  <a:moveTo>
                    <a:pt x="0" y="0"/>
                  </a:moveTo>
                  <a:lnTo>
                    <a:pt x="1548133" y="0"/>
                  </a:lnTo>
                  <a:lnTo>
                    <a:pt x="1548133" y="928880"/>
                  </a:lnTo>
                  <a:lnTo>
                    <a:pt x="0" y="928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1A29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Account manager approves requisition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96DB49-D778-DE3B-3197-78C9F083FB0C}"/>
                </a:ext>
              </a:extLst>
            </p:cNvPr>
            <p:cNvSpPr/>
            <p:nvPr/>
          </p:nvSpPr>
          <p:spPr>
            <a:xfrm>
              <a:off x="2552067" y="1883885"/>
              <a:ext cx="4850457" cy="445291"/>
            </a:xfrm>
            <a:custGeom>
              <a:avLst/>
              <a:gdLst>
                <a:gd name="connsiteX0" fmla="*/ 4850457 w 4850457"/>
                <a:gd name="connsiteY0" fmla="*/ 0 h 445291"/>
                <a:gd name="connsiteX1" fmla="*/ 4850457 w 4850457"/>
                <a:gd name="connsiteY1" fmla="*/ 239745 h 445291"/>
                <a:gd name="connsiteX2" fmla="*/ 0 w 4850457"/>
                <a:gd name="connsiteY2" fmla="*/ 239745 h 445291"/>
                <a:gd name="connsiteX3" fmla="*/ 0 w 4850457"/>
                <a:gd name="connsiteY3" fmla="*/ 445291 h 4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0457" h="445291">
                  <a:moveTo>
                    <a:pt x="4850457" y="0"/>
                  </a:moveTo>
                  <a:lnTo>
                    <a:pt x="4850457" y="239745"/>
                  </a:lnTo>
                  <a:lnTo>
                    <a:pt x="0" y="239745"/>
                  </a:lnTo>
                  <a:lnTo>
                    <a:pt x="0" y="445291"/>
                  </a:lnTo>
                </a:path>
              </a:pathLst>
            </a:custGeom>
            <a:noFill/>
            <a:ln w="28575">
              <a:tailEnd type="arrow"/>
            </a:ln>
            <a:scene3d>
              <a:camera prst="orthographicFront"/>
              <a:lightRig rig="flat" dir="t"/>
            </a:scene3d>
            <a:sp3d z="-40000" prstMaterial="matte"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16085" tIns="220866" rIns="2316085" bIns="220865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B9D195F-5E69-1AC7-88E2-39DB6B7029EC}"/>
                </a:ext>
              </a:extLst>
            </p:cNvPr>
            <p:cNvSpPr/>
            <p:nvPr/>
          </p:nvSpPr>
          <p:spPr>
            <a:xfrm>
              <a:off x="6628458" y="1196447"/>
              <a:ext cx="1548133" cy="689238"/>
            </a:xfrm>
            <a:custGeom>
              <a:avLst/>
              <a:gdLst>
                <a:gd name="connsiteX0" fmla="*/ 0 w 1548133"/>
                <a:gd name="connsiteY0" fmla="*/ 0 h 689238"/>
                <a:gd name="connsiteX1" fmla="*/ 1548133 w 1548133"/>
                <a:gd name="connsiteY1" fmla="*/ 0 h 689238"/>
                <a:gd name="connsiteX2" fmla="*/ 1548133 w 1548133"/>
                <a:gd name="connsiteY2" fmla="*/ 689238 h 689238"/>
                <a:gd name="connsiteX3" fmla="*/ 0 w 1548133"/>
                <a:gd name="connsiteY3" fmla="*/ 689238 h 689238"/>
                <a:gd name="connsiteX4" fmla="*/ 0 w 1548133"/>
                <a:gd name="connsiteY4" fmla="*/ 0 h 68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133" h="689238">
                  <a:moveTo>
                    <a:pt x="0" y="0"/>
                  </a:moveTo>
                  <a:lnTo>
                    <a:pt x="1548133" y="0"/>
                  </a:lnTo>
                  <a:lnTo>
                    <a:pt x="1548133" y="689238"/>
                  </a:lnTo>
                  <a:lnTo>
                    <a:pt x="0" y="6892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Reviews requisition for compliance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96A765-F6A6-5B1D-E897-550EFB5ED26D}"/>
                </a:ext>
              </a:extLst>
            </p:cNvPr>
            <p:cNvSpPr/>
            <p:nvPr/>
          </p:nvSpPr>
          <p:spPr>
            <a:xfrm>
              <a:off x="3324334" y="2649855"/>
              <a:ext cx="312404" cy="91440"/>
            </a:xfrm>
            <a:custGeom>
              <a:avLst/>
              <a:gdLst>
                <a:gd name="connsiteX0" fmla="*/ 0 w 312404"/>
                <a:gd name="connsiteY0" fmla="*/ 45720 h 91440"/>
                <a:gd name="connsiteX1" fmla="*/ 312404 w 312404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2404" h="91440">
                  <a:moveTo>
                    <a:pt x="0" y="45720"/>
                  </a:moveTo>
                  <a:lnTo>
                    <a:pt x="312404" y="45720"/>
                  </a:lnTo>
                </a:path>
              </a:pathLst>
            </a:custGeom>
            <a:noFill/>
            <a:ln w="28575">
              <a:tailEnd type="arrow"/>
            </a:ln>
            <a:scene3d>
              <a:camera prst="orthographicFront"/>
              <a:lightRig rig="flat" dir="t"/>
            </a:scene3d>
            <a:sp3d z="-40000" prstMaterial="matte"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0327" tIns="43939" rIns="160327" bIns="43941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2F6C980-7DAC-642B-989B-10430668F2A9}"/>
                </a:ext>
              </a:extLst>
            </p:cNvPr>
            <p:cNvSpPr/>
            <p:nvPr/>
          </p:nvSpPr>
          <p:spPr>
            <a:xfrm>
              <a:off x="1778000" y="2361577"/>
              <a:ext cx="1548133" cy="667994"/>
            </a:xfrm>
            <a:custGeom>
              <a:avLst/>
              <a:gdLst>
                <a:gd name="connsiteX0" fmla="*/ 0 w 1548133"/>
                <a:gd name="connsiteY0" fmla="*/ 0 h 667994"/>
                <a:gd name="connsiteX1" fmla="*/ 1548133 w 1548133"/>
                <a:gd name="connsiteY1" fmla="*/ 0 h 667994"/>
                <a:gd name="connsiteX2" fmla="*/ 1548133 w 1548133"/>
                <a:gd name="connsiteY2" fmla="*/ 667994 h 667994"/>
                <a:gd name="connsiteX3" fmla="*/ 0 w 1548133"/>
                <a:gd name="connsiteY3" fmla="*/ 667994 h 667994"/>
                <a:gd name="connsiteX4" fmla="*/ 0 w 1548133"/>
                <a:gd name="connsiteY4" fmla="*/ 0 h 6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133" h="667994">
                  <a:moveTo>
                    <a:pt x="0" y="0"/>
                  </a:moveTo>
                  <a:lnTo>
                    <a:pt x="1548133" y="0"/>
                  </a:lnTo>
                  <a:lnTo>
                    <a:pt x="1548133" y="667994"/>
                  </a:lnTo>
                  <a:lnTo>
                    <a:pt x="0" y="6679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Creates purchase order (PO)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298F20A-27F2-C41A-579E-2E777E84EF56}"/>
                </a:ext>
              </a:extLst>
            </p:cNvPr>
            <p:cNvSpPr/>
            <p:nvPr/>
          </p:nvSpPr>
          <p:spPr>
            <a:xfrm>
              <a:off x="5215472" y="2649855"/>
              <a:ext cx="403837" cy="91440"/>
            </a:xfrm>
            <a:custGeom>
              <a:avLst/>
              <a:gdLst>
                <a:gd name="connsiteX0" fmla="*/ 0 w 403837"/>
                <a:gd name="connsiteY0" fmla="*/ 45720 h 91440"/>
                <a:gd name="connsiteX1" fmla="*/ 403837 w 403837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3837" h="91440">
                  <a:moveTo>
                    <a:pt x="0" y="45720"/>
                  </a:moveTo>
                  <a:lnTo>
                    <a:pt x="403837" y="45720"/>
                  </a:lnTo>
                </a:path>
              </a:pathLst>
            </a:custGeom>
            <a:noFill/>
            <a:ln w="28575">
              <a:tailEnd type="arrow"/>
            </a:ln>
            <a:scene3d>
              <a:camera prst="orthographicFront"/>
              <a:lightRig rig="flat" dir="t"/>
            </a:scene3d>
            <a:sp3d z="-40000" prstMaterial="matte"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758" tIns="43939" rIns="203758" bIns="43941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176BF7B-938F-001F-27BB-E6C93D50F3B2}"/>
                </a:ext>
              </a:extLst>
            </p:cNvPr>
            <p:cNvSpPr/>
            <p:nvPr/>
          </p:nvSpPr>
          <p:spPr>
            <a:xfrm>
              <a:off x="3669138" y="2384553"/>
              <a:ext cx="1548133" cy="622043"/>
            </a:xfrm>
            <a:custGeom>
              <a:avLst/>
              <a:gdLst>
                <a:gd name="connsiteX0" fmla="*/ 0 w 1548133"/>
                <a:gd name="connsiteY0" fmla="*/ 0 h 622043"/>
                <a:gd name="connsiteX1" fmla="*/ 1548133 w 1548133"/>
                <a:gd name="connsiteY1" fmla="*/ 0 h 622043"/>
                <a:gd name="connsiteX2" fmla="*/ 1548133 w 1548133"/>
                <a:gd name="connsiteY2" fmla="*/ 622043 h 622043"/>
                <a:gd name="connsiteX3" fmla="*/ 0 w 1548133"/>
                <a:gd name="connsiteY3" fmla="*/ 622043 h 622043"/>
                <a:gd name="connsiteX4" fmla="*/ 0 w 1548133"/>
                <a:gd name="connsiteY4" fmla="*/ 0 h 62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133" h="622043">
                  <a:moveTo>
                    <a:pt x="0" y="0"/>
                  </a:moveTo>
                  <a:lnTo>
                    <a:pt x="1548133" y="0"/>
                  </a:lnTo>
                  <a:lnTo>
                    <a:pt x="1548133" y="622043"/>
                  </a:lnTo>
                  <a:lnTo>
                    <a:pt x="0" y="6220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Approves purchase order</a:t>
              </a: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6471880-A24A-3766-96FF-3709584F7103}"/>
                </a:ext>
              </a:extLst>
            </p:cNvPr>
            <p:cNvSpPr/>
            <p:nvPr/>
          </p:nvSpPr>
          <p:spPr>
            <a:xfrm>
              <a:off x="1716196" y="2833842"/>
              <a:ext cx="4737304" cy="641142"/>
            </a:xfrm>
            <a:custGeom>
              <a:avLst/>
              <a:gdLst>
                <a:gd name="connsiteX0" fmla="*/ 4737304 w 4737304"/>
                <a:gd name="connsiteY0" fmla="*/ 0 h 641142"/>
                <a:gd name="connsiteX1" fmla="*/ 4737304 w 4737304"/>
                <a:gd name="connsiteY1" fmla="*/ 337671 h 641142"/>
                <a:gd name="connsiteX2" fmla="*/ 0 w 4737304"/>
                <a:gd name="connsiteY2" fmla="*/ 337671 h 641142"/>
                <a:gd name="connsiteX3" fmla="*/ 0 w 4737304"/>
                <a:gd name="connsiteY3" fmla="*/ 641142 h 641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7304" h="641142">
                  <a:moveTo>
                    <a:pt x="4737304" y="0"/>
                  </a:moveTo>
                  <a:lnTo>
                    <a:pt x="4737304" y="337671"/>
                  </a:lnTo>
                  <a:lnTo>
                    <a:pt x="0" y="337671"/>
                  </a:lnTo>
                  <a:lnTo>
                    <a:pt x="0" y="641142"/>
                  </a:lnTo>
                </a:path>
              </a:pathLst>
            </a:custGeom>
            <a:noFill/>
            <a:ln w="28575">
              <a:tailEnd type="arrow"/>
            </a:ln>
            <a:scene3d>
              <a:camera prst="orthographicFront"/>
              <a:lightRig rig="flat" dir="t"/>
            </a:scene3d>
            <a:sp3d z="-40000" prstMaterial="matte"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61735" tIns="318791" rIns="2261735" bIns="318791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6BB1C8E-13F9-539A-4AD4-7E6ADDDB6F3D}"/>
                </a:ext>
              </a:extLst>
            </p:cNvPr>
            <p:cNvSpPr/>
            <p:nvPr/>
          </p:nvSpPr>
          <p:spPr>
            <a:xfrm>
              <a:off x="5651709" y="2361577"/>
              <a:ext cx="1548133" cy="667994"/>
            </a:xfrm>
            <a:custGeom>
              <a:avLst/>
              <a:gdLst>
                <a:gd name="connsiteX0" fmla="*/ 0 w 1548133"/>
                <a:gd name="connsiteY0" fmla="*/ 0 h 667994"/>
                <a:gd name="connsiteX1" fmla="*/ 1548133 w 1548133"/>
                <a:gd name="connsiteY1" fmla="*/ 0 h 667994"/>
                <a:gd name="connsiteX2" fmla="*/ 1548133 w 1548133"/>
                <a:gd name="connsiteY2" fmla="*/ 667994 h 667994"/>
                <a:gd name="connsiteX3" fmla="*/ 0 w 1548133"/>
                <a:gd name="connsiteY3" fmla="*/ 667994 h 667994"/>
                <a:gd name="connsiteX4" fmla="*/ 0 w 1548133"/>
                <a:gd name="connsiteY4" fmla="*/ 0 h 66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133" h="667994">
                  <a:moveTo>
                    <a:pt x="0" y="0"/>
                  </a:moveTo>
                  <a:lnTo>
                    <a:pt x="1548133" y="0"/>
                  </a:lnTo>
                  <a:lnTo>
                    <a:pt x="1548133" y="667994"/>
                  </a:lnTo>
                  <a:lnTo>
                    <a:pt x="0" y="6679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Emails PO to supplier (vendor)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FC9DF0B-B5F4-2F77-16FA-EEA50796784A}"/>
                </a:ext>
              </a:extLst>
            </p:cNvPr>
            <p:cNvSpPr/>
            <p:nvPr/>
          </p:nvSpPr>
          <p:spPr>
            <a:xfrm>
              <a:off x="2460739" y="3945150"/>
              <a:ext cx="356015" cy="91440"/>
            </a:xfrm>
            <a:custGeom>
              <a:avLst/>
              <a:gdLst>
                <a:gd name="connsiteX0" fmla="*/ 0 w 356015"/>
                <a:gd name="connsiteY0" fmla="*/ 45720 h 91440"/>
                <a:gd name="connsiteX1" fmla="*/ 195107 w 356015"/>
                <a:gd name="connsiteY1" fmla="*/ 45720 h 91440"/>
                <a:gd name="connsiteX2" fmla="*/ 195107 w 356015"/>
                <a:gd name="connsiteY2" fmla="*/ 45936 h 91440"/>
                <a:gd name="connsiteX3" fmla="*/ 356015 w 356015"/>
                <a:gd name="connsiteY3" fmla="*/ 45936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015" h="91440">
                  <a:moveTo>
                    <a:pt x="0" y="45720"/>
                  </a:moveTo>
                  <a:lnTo>
                    <a:pt x="195107" y="45720"/>
                  </a:lnTo>
                  <a:lnTo>
                    <a:pt x="195107" y="45936"/>
                  </a:lnTo>
                  <a:lnTo>
                    <a:pt x="356015" y="45936"/>
                  </a:lnTo>
                </a:path>
              </a:pathLst>
            </a:custGeom>
            <a:noFill/>
            <a:ln w="28575">
              <a:tailEnd type="arrow"/>
            </a:ln>
            <a:scene3d>
              <a:camera prst="orthographicFront"/>
              <a:lightRig rig="flat" dir="t"/>
            </a:scene3d>
            <a:sp3d z="-40000" prstMaterial="matte"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1042" tIns="43940" rIns="181043" bIns="43940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48A89C0-C31F-6002-F23F-4CC8B766E232}"/>
                </a:ext>
              </a:extLst>
            </p:cNvPr>
            <p:cNvSpPr/>
            <p:nvPr/>
          </p:nvSpPr>
          <p:spPr>
            <a:xfrm>
              <a:off x="914405" y="3701315"/>
              <a:ext cx="1548133" cy="579110"/>
            </a:xfrm>
            <a:custGeom>
              <a:avLst/>
              <a:gdLst>
                <a:gd name="connsiteX0" fmla="*/ 0 w 1548133"/>
                <a:gd name="connsiteY0" fmla="*/ 0 h 579110"/>
                <a:gd name="connsiteX1" fmla="*/ 1548133 w 1548133"/>
                <a:gd name="connsiteY1" fmla="*/ 0 h 579110"/>
                <a:gd name="connsiteX2" fmla="*/ 1548133 w 1548133"/>
                <a:gd name="connsiteY2" fmla="*/ 579110 h 579110"/>
                <a:gd name="connsiteX3" fmla="*/ 0 w 1548133"/>
                <a:gd name="connsiteY3" fmla="*/ 579110 h 579110"/>
                <a:gd name="connsiteX4" fmla="*/ 0 w 1548133"/>
                <a:gd name="connsiteY4" fmla="*/ 0 h 579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133" h="579110">
                  <a:moveTo>
                    <a:pt x="0" y="0"/>
                  </a:moveTo>
                  <a:lnTo>
                    <a:pt x="1548133" y="0"/>
                  </a:lnTo>
                  <a:lnTo>
                    <a:pt x="1548133" y="579110"/>
                  </a:lnTo>
                  <a:lnTo>
                    <a:pt x="0" y="5791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Delivers goods/services</a:t>
              </a: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649029B-6138-FDAC-3846-EC68D9A047E6}"/>
                </a:ext>
              </a:extLst>
            </p:cNvPr>
            <p:cNvSpPr/>
            <p:nvPr/>
          </p:nvSpPr>
          <p:spPr>
            <a:xfrm>
              <a:off x="4395488" y="3945367"/>
              <a:ext cx="247088" cy="91440"/>
            </a:xfrm>
            <a:custGeom>
              <a:avLst/>
              <a:gdLst>
                <a:gd name="connsiteX0" fmla="*/ 0 w 247088"/>
                <a:gd name="connsiteY0" fmla="*/ 45720 h 91440"/>
                <a:gd name="connsiteX1" fmla="*/ 247088 w 247088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088" h="91440">
                  <a:moveTo>
                    <a:pt x="0" y="45720"/>
                  </a:moveTo>
                  <a:lnTo>
                    <a:pt x="247088" y="45720"/>
                  </a:lnTo>
                </a:path>
              </a:pathLst>
            </a:custGeom>
            <a:noFill/>
            <a:ln w="28575">
              <a:tailEnd type="arrow"/>
            </a:ln>
            <a:scene3d>
              <a:camera prst="orthographicFront"/>
              <a:lightRig rig="flat" dir="t"/>
            </a:scene3d>
            <a:sp3d z="-40000" prstMaterial="matte"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9302" tIns="43939" rIns="129302" bIns="43941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EAF2D02-6377-4D58-82F2-26879CE739FD}"/>
                </a:ext>
              </a:extLst>
            </p:cNvPr>
            <p:cNvSpPr/>
            <p:nvPr/>
          </p:nvSpPr>
          <p:spPr>
            <a:xfrm>
              <a:off x="2849154" y="3683149"/>
              <a:ext cx="1548133" cy="615875"/>
            </a:xfrm>
            <a:custGeom>
              <a:avLst/>
              <a:gdLst>
                <a:gd name="connsiteX0" fmla="*/ 0 w 1548133"/>
                <a:gd name="connsiteY0" fmla="*/ 0 h 615875"/>
                <a:gd name="connsiteX1" fmla="*/ 1548133 w 1548133"/>
                <a:gd name="connsiteY1" fmla="*/ 0 h 615875"/>
                <a:gd name="connsiteX2" fmla="*/ 1548133 w 1548133"/>
                <a:gd name="connsiteY2" fmla="*/ 615875 h 615875"/>
                <a:gd name="connsiteX3" fmla="*/ 0 w 1548133"/>
                <a:gd name="connsiteY3" fmla="*/ 615875 h 615875"/>
                <a:gd name="connsiteX4" fmla="*/ 0 w 1548133"/>
                <a:gd name="connsiteY4" fmla="*/ 0 h 61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133" h="615875">
                  <a:moveTo>
                    <a:pt x="0" y="0"/>
                  </a:moveTo>
                  <a:lnTo>
                    <a:pt x="1548133" y="0"/>
                  </a:lnTo>
                  <a:lnTo>
                    <a:pt x="1548133" y="615875"/>
                  </a:lnTo>
                  <a:lnTo>
                    <a:pt x="0" y="6158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1A29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Receives Oracle Cloud</a:t>
              </a: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5E6AAB1-6087-003B-4233-013106930171}"/>
                </a:ext>
              </a:extLst>
            </p:cNvPr>
            <p:cNvSpPr/>
            <p:nvPr/>
          </p:nvSpPr>
          <p:spPr>
            <a:xfrm>
              <a:off x="6221310" y="3945367"/>
              <a:ext cx="376187" cy="91440"/>
            </a:xfrm>
            <a:custGeom>
              <a:avLst/>
              <a:gdLst>
                <a:gd name="connsiteX0" fmla="*/ 0 w 376187"/>
                <a:gd name="connsiteY0" fmla="*/ 45720 h 91440"/>
                <a:gd name="connsiteX1" fmla="*/ 376187 w 376187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6187" h="91440">
                  <a:moveTo>
                    <a:pt x="0" y="45720"/>
                  </a:moveTo>
                  <a:lnTo>
                    <a:pt x="376187" y="45720"/>
                  </a:lnTo>
                </a:path>
              </a:pathLst>
            </a:custGeom>
            <a:noFill/>
            <a:ln w="28575">
              <a:tailEnd type="arrow"/>
            </a:ln>
            <a:scene3d>
              <a:camera prst="orthographicFront"/>
              <a:lightRig rig="flat" dir="t"/>
            </a:scene3d>
            <a:sp3d z="-40000" prstMaterial="matte"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624" tIns="43939" rIns="190624" bIns="43941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00" kern="120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0C97D3E-48C4-5AD4-998E-698E1A90BB83}"/>
                </a:ext>
              </a:extLst>
            </p:cNvPr>
            <p:cNvSpPr/>
            <p:nvPr/>
          </p:nvSpPr>
          <p:spPr>
            <a:xfrm>
              <a:off x="4674976" y="3526647"/>
              <a:ext cx="1548133" cy="928880"/>
            </a:xfrm>
            <a:custGeom>
              <a:avLst/>
              <a:gdLst>
                <a:gd name="connsiteX0" fmla="*/ 0 w 1548133"/>
                <a:gd name="connsiteY0" fmla="*/ 0 h 928880"/>
                <a:gd name="connsiteX1" fmla="*/ 1548133 w 1548133"/>
                <a:gd name="connsiteY1" fmla="*/ 0 h 928880"/>
                <a:gd name="connsiteX2" fmla="*/ 1548133 w 1548133"/>
                <a:gd name="connsiteY2" fmla="*/ 928880 h 928880"/>
                <a:gd name="connsiteX3" fmla="*/ 0 w 1548133"/>
                <a:gd name="connsiteY3" fmla="*/ 928880 h 928880"/>
                <a:gd name="connsiteX4" fmla="*/ 0 w 1548133"/>
                <a:gd name="connsiteY4" fmla="*/ 0 h 92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133" h="928880">
                  <a:moveTo>
                    <a:pt x="0" y="0"/>
                  </a:moveTo>
                  <a:lnTo>
                    <a:pt x="1548133" y="0"/>
                  </a:lnTo>
                  <a:lnTo>
                    <a:pt x="1548133" y="928880"/>
                  </a:lnTo>
                  <a:lnTo>
                    <a:pt x="0" y="928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99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Submits invoice to Accounts Payable (A/P) with PO number</a:t>
              </a: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4CD00C-348C-4705-5726-50D89CB8451D}"/>
                </a:ext>
              </a:extLst>
            </p:cNvPr>
            <p:cNvSpPr/>
            <p:nvPr/>
          </p:nvSpPr>
          <p:spPr>
            <a:xfrm>
              <a:off x="6629897" y="3779641"/>
              <a:ext cx="1548133" cy="422891"/>
            </a:xfrm>
            <a:custGeom>
              <a:avLst/>
              <a:gdLst>
                <a:gd name="connsiteX0" fmla="*/ 0 w 1548133"/>
                <a:gd name="connsiteY0" fmla="*/ 0 h 422891"/>
                <a:gd name="connsiteX1" fmla="*/ 1548133 w 1548133"/>
                <a:gd name="connsiteY1" fmla="*/ 0 h 422891"/>
                <a:gd name="connsiteX2" fmla="*/ 1548133 w 1548133"/>
                <a:gd name="connsiteY2" fmla="*/ 422891 h 422891"/>
                <a:gd name="connsiteX3" fmla="*/ 0 w 1548133"/>
                <a:gd name="connsiteY3" fmla="*/ 422891 h 422891"/>
                <a:gd name="connsiteX4" fmla="*/ 0 w 1548133"/>
                <a:gd name="connsiteY4" fmla="*/ 0 h 42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8133" h="422891">
                  <a:moveTo>
                    <a:pt x="0" y="0"/>
                  </a:moveTo>
                  <a:lnTo>
                    <a:pt x="1548133" y="0"/>
                  </a:lnTo>
                  <a:lnTo>
                    <a:pt x="1548133" y="422891"/>
                  </a:lnTo>
                  <a:lnTo>
                    <a:pt x="0" y="4228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300" kern="1200" dirty="0"/>
                <a:t>Pays invoice</a:t>
              </a:r>
            </a:p>
          </p:txBody>
        </p:sp>
      </p:grp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31ED320A-20C7-8344-E626-2C79F4EC92F8}"/>
              </a:ext>
            </a:extLst>
          </p:cNvPr>
          <p:cNvSpPr/>
          <p:nvPr/>
        </p:nvSpPr>
        <p:spPr>
          <a:xfrm>
            <a:off x="1222234" y="1018040"/>
            <a:ext cx="903471" cy="189509"/>
          </a:xfrm>
          <a:prstGeom prst="round2SameRect">
            <a:avLst/>
          </a:prstGeom>
          <a:solidFill>
            <a:srgbClr val="7C1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DEPARTMENT</a:t>
            </a: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EDAEF498-7F0D-79EB-9A16-B0E081507651}"/>
              </a:ext>
            </a:extLst>
          </p:cNvPr>
          <p:cNvSpPr/>
          <p:nvPr/>
        </p:nvSpPr>
        <p:spPr>
          <a:xfrm>
            <a:off x="3126930" y="888117"/>
            <a:ext cx="903471" cy="189509"/>
          </a:xfrm>
          <a:prstGeom prst="round2SameRect">
            <a:avLst/>
          </a:prstGeom>
          <a:solidFill>
            <a:srgbClr val="7C1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DEPARTMENT</a:t>
            </a: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EE908B65-D379-25EF-BE96-2595A88C66F9}"/>
              </a:ext>
            </a:extLst>
          </p:cNvPr>
          <p:cNvSpPr/>
          <p:nvPr/>
        </p:nvSpPr>
        <p:spPr>
          <a:xfrm>
            <a:off x="5032166" y="887457"/>
            <a:ext cx="903471" cy="189509"/>
          </a:xfrm>
          <a:prstGeom prst="round2SameRect">
            <a:avLst/>
          </a:prstGeom>
          <a:solidFill>
            <a:srgbClr val="7C1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DEPARTMENT</a:t>
            </a:r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F2433E0A-357D-303E-3DC4-1304D9F7951E}"/>
              </a:ext>
            </a:extLst>
          </p:cNvPr>
          <p:cNvSpPr/>
          <p:nvPr/>
        </p:nvSpPr>
        <p:spPr>
          <a:xfrm>
            <a:off x="3165936" y="3492689"/>
            <a:ext cx="903471" cy="189509"/>
          </a:xfrm>
          <a:prstGeom prst="round2SameRect">
            <a:avLst/>
          </a:prstGeom>
          <a:solidFill>
            <a:srgbClr val="7C1A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DEPARTMENT</a:t>
            </a: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3FC9F86C-45CB-E5E7-BD50-ABAE6A122F16}"/>
              </a:ext>
            </a:extLst>
          </p:cNvPr>
          <p:cNvSpPr/>
          <p:nvPr/>
        </p:nvSpPr>
        <p:spPr>
          <a:xfrm>
            <a:off x="6972773" y="1007792"/>
            <a:ext cx="903471" cy="189509"/>
          </a:xfrm>
          <a:prstGeom prst="round2Same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PURCHASING</a:t>
            </a:r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88469252-6678-B968-B916-EB3790B416EF}"/>
              </a:ext>
            </a:extLst>
          </p:cNvPr>
          <p:cNvSpPr/>
          <p:nvPr/>
        </p:nvSpPr>
        <p:spPr>
          <a:xfrm>
            <a:off x="1328471" y="3514879"/>
            <a:ext cx="690995" cy="189509"/>
          </a:xfrm>
          <a:prstGeom prst="round2SameRect">
            <a:avLst/>
          </a:prstGeom>
          <a:solidFill>
            <a:srgbClr val="CC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SUPPLIER</a:t>
            </a: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AC6B2CE8-4D66-C201-0B49-5BB0393BABDD}"/>
              </a:ext>
            </a:extLst>
          </p:cNvPr>
          <p:cNvSpPr/>
          <p:nvPr/>
        </p:nvSpPr>
        <p:spPr>
          <a:xfrm>
            <a:off x="6959770" y="3448958"/>
            <a:ext cx="903471" cy="334497"/>
          </a:xfrm>
          <a:prstGeom prst="round2Same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ACCOUNTS PAYABLE</a:t>
            </a:r>
          </a:p>
        </p:txBody>
      </p:sp>
      <p:sp>
        <p:nvSpPr>
          <p:cNvPr id="14" name="Rectangle: Top Corners Rounded 13">
            <a:extLst>
              <a:ext uri="{FF2B5EF4-FFF2-40B4-BE49-F238E27FC236}">
                <a16:creationId xmlns:a16="http://schemas.microsoft.com/office/drawing/2014/main" id="{F442A913-5046-DF8C-DF5D-E94016FED1D4}"/>
              </a:ext>
            </a:extLst>
          </p:cNvPr>
          <p:cNvSpPr/>
          <p:nvPr/>
        </p:nvSpPr>
        <p:spPr>
          <a:xfrm>
            <a:off x="1782041" y="2174992"/>
            <a:ext cx="665677" cy="189509"/>
          </a:xfrm>
          <a:prstGeom prst="round2Same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/>
              <a:t>PURCHASING</a:t>
            </a:r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40734011-8CCC-97B1-2975-95394D2F2378}"/>
              </a:ext>
            </a:extLst>
          </p:cNvPr>
          <p:cNvSpPr/>
          <p:nvPr/>
        </p:nvSpPr>
        <p:spPr>
          <a:xfrm>
            <a:off x="3981036" y="2201506"/>
            <a:ext cx="903471" cy="189509"/>
          </a:xfrm>
          <a:prstGeom prst="round2Same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PURCHASING</a:t>
            </a: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936E4931-E280-4406-6459-3C10D4DE2945}"/>
              </a:ext>
            </a:extLst>
          </p:cNvPr>
          <p:cNvSpPr/>
          <p:nvPr/>
        </p:nvSpPr>
        <p:spPr>
          <a:xfrm>
            <a:off x="6001765" y="2173222"/>
            <a:ext cx="903471" cy="189509"/>
          </a:xfrm>
          <a:prstGeom prst="round2Same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PURCHASING</a:t>
            </a:r>
          </a:p>
        </p:txBody>
      </p: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F10D998D-B5BF-21BE-6F64-87EA33DB3EA6}"/>
              </a:ext>
            </a:extLst>
          </p:cNvPr>
          <p:cNvSpPr/>
          <p:nvPr/>
        </p:nvSpPr>
        <p:spPr>
          <a:xfrm>
            <a:off x="4999463" y="3336774"/>
            <a:ext cx="903471" cy="189509"/>
          </a:xfrm>
          <a:prstGeom prst="round2SameRect">
            <a:avLst/>
          </a:prstGeom>
          <a:solidFill>
            <a:srgbClr val="CC9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SUPPLIER</a:t>
            </a:r>
          </a:p>
        </p:txBody>
      </p:sp>
    </p:spTree>
    <p:extLst>
      <p:ext uri="{BB962C8B-B14F-4D97-AF65-F5344CB8AC3E}">
        <p14:creationId xmlns:p14="http://schemas.microsoft.com/office/powerpoint/2010/main" val="1940951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01795"/>
          </a:xfrm>
        </p:spPr>
        <p:txBody>
          <a:bodyPr/>
          <a:lstStyle/>
          <a:p>
            <a:r>
              <a:rPr lang="en-US" dirty="0"/>
              <a:t>Purchasing FAQ’s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8261"/>
            <a:ext cx="8229600" cy="3631163"/>
          </a:xfrm>
        </p:spPr>
        <p:txBody>
          <a:bodyPr/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If there are 2 different approvers (split purchase) will both be notified to approve? </a:t>
            </a:r>
            <a:r>
              <a:rPr lang="en-US" sz="1800" b="1" i="1" dirty="0">
                <a:solidFill>
                  <a:srgbClr val="C00000"/>
                </a:solidFill>
              </a:rPr>
              <a:t>YES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I am trying to select my category and it keeps changing back to what I set in my preference? </a:t>
            </a:r>
            <a:r>
              <a:rPr lang="en-US" sz="1800" b="1" i="1" dirty="0">
                <a:solidFill>
                  <a:srgbClr val="C00000"/>
                </a:solidFill>
              </a:rPr>
              <a:t>You must select the category name – you can’t just type the 6-digit number into </a:t>
            </a:r>
            <a:r>
              <a:rPr lang="en-US" sz="1800" b="1" i="1" dirty="0" err="1">
                <a:solidFill>
                  <a:srgbClr val="C00000"/>
                </a:solidFill>
              </a:rPr>
              <a:t>chartstring</a:t>
            </a:r>
            <a:endParaRPr lang="en-US" sz="1800" b="1" i="1" dirty="0">
              <a:solidFill>
                <a:srgbClr val="C00000"/>
              </a:solidFill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What shipping locations should I use? </a:t>
            </a:r>
            <a:r>
              <a:rPr lang="en-US" sz="1800" b="1" i="1" dirty="0">
                <a:solidFill>
                  <a:srgbClr val="C00000"/>
                </a:solidFill>
              </a:rPr>
              <a:t>Central Receiving – Denton, Central Receiving-Dallas or Central Receiving-Houston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How long will it take for my requisition to be processed to a PO? </a:t>
            </a:r>
            <a:r>
              <a:rPr lang="en-US" sz="1800" b="1" i="1" dirty="0">
                <a:solidFill>
                  <a:srgbClr val="C00000"/>
                </a:solidFill>
              </a:rPr>
              <a:t>Once purchasing receives a fully approved requisition with ALL required documentation buyers have 5 business days to review and convert to PO. </a:t>
            </a:r>
          </a:p>
        </p:txBody>
      </p:sp>
    </p:spTree>
    <p:extLst>
      <p:ext uri="{BB962C8B-B14F-4D97-AF65-F5344CB8AC3E}">
        <p14:creationId xmlns:p14="http://schemas.microsoft.com/office/powerpoint/2010/main" val="1145958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Purchasing FAQ’s continued…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1700" dirty="0"/>
              <a:t>5. 	I have a RUSH requisition I need converted in a hurry. What is the 	procedure? </a:t>
            </a:r>
            <a:r>
              <a:rPr lang="en-US" sz="1700" b="1" i="1" dirty="0">
                <a:solidFill>
                  <a:srgbClr val="C00000"/>
                </a:solidFill>
              </a:rPr>
              <a:t>There may be unavoidable circumstances where a 	requisition would need to be converted quickly – please email 	</a:t>
            </a:r>
            <a:r>
              <a:rPr lang="en-US" sz="1700" b="1" i="1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procure@twu.edu</a:t>
            </a:r>
            <a:r>
              <a:rPr lang="en-US" sz="1700" b="1" i="1" dirty="0">
                <a:solidFill>
                  <a:srgbClr val="C00000"/>
                </a:solidFill>
              </a:rPr>
              <a:t> with the requisition number and Rush reason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700" dirty="0"/>
              <a:t>6. 	How do I process a change to an existing PO? </a:t>
            </a:r>
            <a:r>
              <a:rPr lang="en-US" sz="1700" b="1" i="1" dirty="0">
                <a:solidFill>
                  <a:srgbClr val="C00000"/>
                </a:solidFill>
              </a:rPr>
              <a:t>POCN’s (Purchase 	Order 	Change Notice) are processed the same way as before – a new 	requisition is entered with the change and in description add “POCN to 	POXXXXX” so we know which PO it needs to be</a:t>
            </a:r>
            <a:r>
              <a:rPr lang="en-US" sz="1700" i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1700" b="1" i="1" dirty="0">
                <a:solidFill>
                  <a:srgbClr val="C00000"/>
                </a:solidFill>
              </a:rPr>
              <a:t>added too.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700" i="1" dirty="0"/>
              <a:t>7. 	</a:t>
            </a:r>
            <a:r>
              <a:rPr lang="en-US" sz="1700" dirty="0"/>
              <a:t>How do I look up an existing PO or Requisition in Cloud? </a:t>
            </a:r>
            <a:r>
              <a:rPr lang="en-US" sz="1700" b="1" i="1" dirty="0">
                <a:solidFill>
                  <a:srgbClr val="C00000"/>
                </a:solidFill>
              </a:rPr>
              <a:t>Purchase 	Requisitions – Manage Requisitions </a:t>
            </a:r>
          </a:p>
          <a:p>
            <a:pPr marL="0" indent="0">
              <a:buNone/>
            </a:pPr>
            <a:endParaRPr lang="en-US" sz="18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03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8. Why can’t I view my requisition from the old system in Cloud?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b="1" dirty="0"/>
              <a:t>Answer: </a:t>
            </a:r>
            <a:r>
              <a:rPr lang="en-US" dirty="0"/>
              <a:t>None of the requisitions came over from EBS into Cloud – only OPEN POs with funds available</a:t>
            </a:r>
          </a:p>
        </p:txBody>
      </p:sp>
    </p:spTree>
    <p:extLst>
      <p:ext uri="{BB962C8B-B14F-4D97-AF65-F5344CB8AC3E}">
        <p14:creationId xmlns:p14="http://schemas.microsoft.com/office/powerpoint/2010/main" val="63325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Contracts: </a:t>
            </a:r>
            <a:r>
              <a:rPr lang="en-US" sz="2400" dirty="0">
                <a:hlinkClick r:id="rId3"/>
              </a:rPr>
              <a:t>twucontracts@twu.edu</a:t>
            </a:r>
            <a:endParaRPr lang="en-US" sz="2400" dirty="0"/>
          </a:p>
          <a:p>
            <a:r>
              <a:rPr lang="en-US" sz="2400" b="1" dirty="0"/>
              <a:t>Supplier: </a:t>
            </a:r>
            <a:r>
              <a:rPr lang="en-US" sz="2400" dirty="0">
                <a:hlinkClick r:id="rId4"/>
              </a:rPr>
              <a:t>twusupplier@twu.edu</a:t>
            </a:r>
            <a:endParaRPr lang="en-US" sz="2400" dirty="0"/>
          </a:p>
          <a:p>
            <a:r>
              <a:rPr lang="en-US" sz="2400" b="1" dirty="0"/>
              <a:t>Purchasing: </a:t>
            </a:r>
            <a:r>
              <a:rPr lang="en-US" sz="2400" dirty="0">
                <a:hlinkClick r:id="rId5"/>
              </a:rPr>
              <a:t>procure@twu.edu</a:t>
            </a:r>
            <a:endParaRPr lang="en-US" sz="2400" dirty="0"/>
          </a:p>
          <a:p>
            <a:r>
              <a:rPr lang="en-US" sz="2400" b="1" dirty="0"/>
              <a:t>Credit card: </a:t>
            </a:r>
            <a:r>
              <a:rPr lang="en-US" sz="2400" dirty="0">
                <a:hlinkClick r:id="rId6"/>
              </a:rPr>
              <a:t>ccservices@twu.edu</a:t>
            </a:r>
            <a:endParaRPr lang="en-US" sz="2400" dirty="0"/>
          </a:p>
          <a:p>
            <a:r>
              <a:rPr lang="en-US" sz="2400" b="1" dirty="0"/>
              <a:t>Payments/Invoices: </a:t>
            </a:r>
            <a:r>
              <a:rPr lang="en-US" sz="2400" dirty="0">
                <a:hlinkClick r:id="rId7"/>
              </a:rPr>
              <a:t>twupayables@twu.edu</a:t>
            </a: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Procurement Training Calendar:  </a:t>
            </a:r>
            <a:r>
              <a:rPr lang="en-US" sz="2000" dirty="0">
                <a:hlinkClick r:id="rId8"/>
              </a:rPr>
              <a:t>https://twu.edu/procurement/training-and-resources/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Graphic 4" descr="Email with solid fill">
            <a:extLst>
              <a:ext uri="{FF2B5EF4-FFF2-40B4-BE49-F238E27FC236}">
                <a16:creationId xmlns:a16="http://schemas.microsoft.com/office/drawing/2014/main" id="{3ECFDDC5-7F17-5397-1063-1F5F4CF30C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465075" y="1063229"/>
            <a:ext cx="914400" cy="914400"/>
          </a:xfrm>
          <a:prstGeom prst="rect">
            <a:avLst/>
          </a:prstGeom>
        </p:spPr>
      </p:pic>
      <p:pic>
        <p:nvPicPr>
          <p:cNvPr id="7" name="Graphic 6" descr="Send with solid fill">
            <a:extLst>
              <a:ext uri="{FF2B5EF4-FFF2-40B4-BE49-F238E27FC236}">
                <a16:creationId xmlns:a16="http://schemas.microsoft.com/office/drawing/2014/main" id="{7A5F654E-3EBD-B23E-C4E5-7D2C4B48B7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027050" y="19153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6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4572000" cy="85725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Requisition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EF2103-CA15-853C-D8B0-2C9B1DC5489E}"/>
              </a:ext>
            </a:extLst>
          </p:cNvPr>
          <p:cNvCxnSpPr>
            <a:cxnSpLocks/>
          </p:cNvCxnSpPr>
          <p:nvPr/>
        </p:nvCxnSpPr>
        <p:spPr>
          <a:xfrm>
            <a:off x="4572000" y="1276539"/>
            <a:ext cx="0" cy="297859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335733B-6263-2C28-E193-0F4E2E9E1C30}"/>
              </a:ext>
            </a:extLst>
          </p:cNvPr>
          <p:cNvSpPr txBox="1">
            <a:spLocks/>
          </p:cNvSpPr>
          <p:nvPr/>
        </p:nvSpPr>
        <p:spPr>
          <a:xfrm>
            <a:off x="4572000" y="205979"/>
            <a:ext cx="4572000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0000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dirty="0"/>
              <a:t>Purchase Order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F6FD611-2EFB-1958-E806-41E9A67C5366}"/>
              </a:ext>
            </a:extLst>
          </p:cNvPr>
          <p:cNvSpPr txBox="1">
            <a:spLocks/>
          </p:cNvSpPr>
          <p:nvPr/>
        </p:nvSpPr>
        <p:spPr>
          <a:xfrm>
            <a:off x="3819809" y="205979"/>
            <a:ext cx="961176" cy="8572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0000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dirty="0"/>
              <a:t>VS</a:t>
            </a:r>
          </a:p>
        </p:txBody>
      </p:sp>
      <p:pic>
        <p:nvPicPr>
          <p:cNvPr id="12" name="Graphic 11" descr="Checkbox Checked with solid fill">
            <a:extLst>
              <a:ext uri="{FF2B5EF4-FFF2-40B4-BE49-F238E27FC236}">
                <a16:creationId xmlns:a16="http://schemas.microsoft.com/office/drawing/2014/main" id="{EDC42231-5CF2-ED32-97C2-4616E1295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76131" y="1812100"/>
            <a:ext cx="471926" cy="471926"/>
          </a:xfrm>
          <a:prstGeom prst="rect">
            <a:avLst/>
          </a:prstGeom>
        </p:spPr>
      </p:pic>
      <p:pic>
        <p:nvPicPr>
          <p:cNvPr id="13" name="Graphic 12" descr="Checkbox Checked with solid fill">
            <a:extLst>
              <a:ext uri="{FF2B5EF4-FFF2-40B4-BE49-F238E27FC236}">
                <a16:creationId xmlns:a16="http://schemas.microsoft.com/office/drawing/2014/main" id="{0D7BE75B-2109-950C-0A4E-74F7628E3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76131" y="3195887"/>
            <a:ext cx="471926" cy="4719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5DA95C-C174-6192-B6C7-CDD4AE8AC969}"/>
              </a:ext>
            </a:extLst>
          </p:cNvPr>
          <p:cNvSpPr txBox="1"/>
          <p:nvPr/>
        </p:nvSpPr>
        <p:spPr>
          <a:xfrm>
            <a:off x="748057" y="1812100"/>
            <a:ext cx="3570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A “request” for goods or services initiated by the department &amp; processed through Oracle Cloud.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4D5F60-D1BF-09A5-4C3E-5370FFC98E56}"/>
              </a:ext>
            </a:extLst>
          </p:cNvPr>
          <p:cNvSpPr txBox="1"/>
          <p:nvPr/>
        </p:nvSpPr>
        <p:spPr>
          <a:xfrm>
            <a:off x="748057" y="3195887"/>
            <a:ext cx="357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Century Gothic" panose="020B0502020202020204" pitchFamily="34" charset="0"/>
              </a:rPr>
              <a:t>Departments</a:t>
            </a:r>
            <a:r>
              <a:rPr lang="en-US" dirty="0">
                <a:latin typeface="Century Gothic" panose="020B0502020202020204" pitchFamily="34" charset="0"/>
              </a:rPr>
              <a:t> enter requisitions based on quotes.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B2DBED-CDDD-1002-7CDC-8A9C673485E8}"/>
              </a:ext>
            </a:extLst>
          </p:cNvPr>
          <p:cNvSpPr txBox="1"/>
          <p:nvPr/>
        </p:nvSpPr>
        <p:spPr>
          <a:xfrm>
            <a:off x="353086" y="1166930"/>
            <a:ext cx="406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Century Gothic" panose="020B0502020202020204" pitchFamily="34" charset="0"/>
              </a:rPr>
              <a:t>Req</a:t>
            </a:r>
            <a:r>
              <a:rPr lang="en-US" b="1" dirty="0">
                <a:latin typeface="Century Gothic" panose="020B0502020202020204" pitchFamily="34" charset="0"/>
              </a:rPr>
              <a:t>uisition = </a:t>
            </a:r>
            <a:r>
              <a:rPr lang="en-US" b="1" dirty="0">
                <a:solidFill>
                  <a:srgbClr val="00B0F0"/>
                </a:solidFill>
                <a:latin typeface="Century Gothic" panose="020B0502020202020204" pitchFamily="34" charset="0"/>
              </a:rPr>
              <a:t>Department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Century Gothic" panose="020B0502020202020204" pitchFamily="34" charset="0"/>
              </a:rPr>
              <a:t>Req</a:t>
            </a:r>
            <a:r>
              <a:rPr lang="en-US" b="1" dirty="0">
                <a:latin typeface="Century Gothic" panose="020B0502020202020204" pitchFamily="34" charset="0"/>
              </a:rPr>
              <a:t>uest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081CA0-9824-9009-AFFF-ABDCA754505A}"/>
              </a:ext>
            </a:extLst>
          </p:cNvPr>
          <p:cNvSpPr txBox="1"/>
          <p:nvPr/>
        </p:nvSpPr>
        <p:spPr>
          <a:xfrm>
            <a:off x="4748543" y="1166930"/>
            <a:ext cx="406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Purchase</a:t>
            </a:r>
            <a:r>
              <a:rPr lang="en-US" b="1" dirty="0">
                <a:latin typeface="Century Gothic" panose="020B0502020202020204" pitchFamily="34" charset="0"/>
              </a:rPr>
              <a:t> Order (PO) =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Purchasing</a:t>
            </a:r>
          </a:p>
        </p:txBody>
      </p:sp>
      <p:pic>
        <p:nvPicPr>
          <p:cNvPr id="21" name="Graphic 20" descr="Checkbox Checked with solid fill">
            <a:extLst>
              <a:ext uri="{FF2B5EF4-FFF2-40B4-BE49-F238E27FC236}">
                <a16:creationId xmlns:a16="http://schemas.microsoft.com/office/drawing/2014/main" id="{ECC2AF1D-462C-65A1-38AC-188321FE7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58926" y="1606302"/>
            <a:ext cx="471926" cy="4719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BD0CBB4-653C-5339-B37C-38FA562F43F3}"/>
              </a:ext>
            </a:extLst>
          </p:cNvPr>
          <p:cNvSpPr txBox="1"/>
          <p:nvPr/>
        </p:nvSpPr>
        <p:spPr>
          <a:xfrm>
            <a:off x="5233091" y="1606302"/>
            <a:ext cx="389599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entury Gothic" panose="020B0502020202020204" pitchFamily="34" charset="0"/>
              </a:rPr>
              <a:t>TWU contract &amp; commitment-to-pay between the University and Supplier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469502-4A1F-4542-E855-B934F5501F5C}"/>
              </a:ext>
            </a:extLst>
          </p:cNvPr>
          <p:cNvSpPr txBox="1"/>
          <p:nvPr/>
        </p:nvSpPr>
        <p:spPr>
          <a:xfrm>
            <a:off x="5233091" y="2672889"/>
            <a:ext cx="38258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PCS</a:t>
            </a:r>
            <a:r>
              <a:rPr lang="en-US" sz="1700" dirty="0">
                <a:latin typeface="Century Gothic" panose="020B0502020202020204" pitchFamily="34" charset="0"/>
              </a:rPr>
              <a:t> reviews the requisition, then converts to a PO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8709DF-277E-3FB6-032C-2524E3F19B94}"/>
              </a:ext>
            </a:extLst>
          </p:cNvPr>
          <p:cNvSpPr txBox="1"/>
          <p:nvPr/>
        </p:nvSpPr>
        <p:spPr>
          <a:xfrm>
            <a:off x="5233091" y="3603681"/>
            <a:ext cx="389599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PCS</a:t>
            </a:r>
            <a:r>
              <a:rPr lang="en-US" sz="1700" dirty="0">
                <a:latin typeface="Century Gothic" panose="020B0502020202020204" pitchFamily="34" charset="0"/>
              </a:rPr>
              <a:t> emails the PO to the supplier</a:t>
            </a:r>
          </a:p>
        </p:txBody>
      </p:sp>
      <p:pic>
        <p:nvPicPr>
          <p:cNvPr id="26" name="Graphic 25" descr="Checkbox Checked with solid fill">
            <a:extLst>
              <a:ext uri="{FF2B5EF4-FFF2-40B4-BE49-F238E27FC236}">
                <a16:creationId xmlns:a16="http://schemas.microsoft.com/office/drawing/2014/main" id="{80C1D1C0-95AE-85C7-76F4-D506E76B3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80844" y="2672889"/>
            <a:ext cx="471926" cy="471926"/>
          </a:xfrm>
          <a:prstGeom prst="rect">
            <a:avLst/>
          </a:prstGeom>
        </p:spPr>
      </p:pic>
      <p:pic>
        <p:nvPicPr>
          <p:cNvPr id="27" name="Graphic 26" descr="Checkbox Checked with solid fill">
            <a:extLst>
              <a:ext uri="{FF2B5EF4-FFF2-40B4-BE49-F238E27FC236}">
                <a16:creationId xmlns:a16="http://schemas.microsoft.com/office/drawing/2014/main" id="{DAB43F24-B84C-6B2B-1F83-4CA42834D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80705" y="3518124"/>
            <a:ext cx="471926" cy="4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73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Requisition VS. Purchase Order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9925A1-9ED1-E8E6-EC5A-5740244BD574}"/>
              </a:ext>
            </a:extLst>
          </p:cNvPr>
          <p:cNvSpPr txBox="1">
            <a:spLocks/>
          </p:cNvSpPr>
          <p:nvPr/>
        </p:nvSpPr>
        <p:spPr>
          <a:xfrm>
            <a:off x="3268300" y="908673"/>
            <a:ext cx="2851843" cy="47142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0000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800" dirty="0">
                <a:solidFill>
                  <a:schemeClr val="tx1"/>
                </a:solidFill>
              </a:rPr>
              <a:t>Important Notes: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9EAD81DD-8A52-CAEB-6BD0-A820B6030CB4}"/>
              </a:ext>
            </a:extLst>
          </p:cNvPr>
          <p:cNvSpPr/>
          <p:nvPr/>
        </p:nvSpPr>
        <p:spPr>
          <a:xfrm>
            <a:off x="2779414" y="856433"/>
            <a:ext cx="488887" cy="458318"/>
          </a:xfrm>
          <a:prstGeom prst="star5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84217429-B110-08D8-F458-C890BD47FC7E}"/>
              </a:ext>
            </a:extLst>
          </p:cNvPr>
          <p:cNvSpPr/>
          <p:nvPr/>
        </p:nvSpPr>
        <p:spPr>
          <a:xfrm>
            <a:off x="457199" y="1539089"/>
            <a:ext cx="3870357" cy="2824681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79FF22FF-C321-0003-0D3B-527A166F6D66}"/>
              </a:ext>
            </a:extLst>
          </p:cNvPr>
          <p:cNvSpPr/>
          <p:nvPr/>
        </p:nvSpPr>
        <p:spPr>
          <a:xfrm>
            <a:off x="4816443" y="1519473"/>
            <a:ext cx="3870357" cy="2824681"/>
          </a:xfrm>
          <a:prstGeom prst="foldedCorne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6F9B87-5D90-EE20-D13B-EFC982E651F9}"/>
              </a:ext>
            </a:extLst>
          </p:cNvPr>
          <p:cNvSpPr txBox="1">
            <a:spLocks/>
          </p:cNvSpPr>
          <p:nvPr/>
        </p:nvSpPr>
        <p:spPr>
          <a:xfrm>
            <a:off x="642796" y="1765923"/>
            <a:ext cx="3494638" cy="15009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1800" dirty="0"/>
              <a:t>Services should not begin, &amp; goods should not be ordered until an </a:t>
            </a:r>
            <a:r>
              <a:rPr lang="en-US" sz="1800" b="1" dirty="0">
                <a:solidFill>
                  <a:srgbClr val="C00000"/>
                </a:solidFill>
              </a:rPr>
              <a:t>approved PO </a:t>
            </a:r>
            <a:r>
              <a:rPr lang="en-US" sz="1800" dirty="0"/>
              <a:t>has been issued by PCS and received by the supplier.</a:t>
            </a:r>
          </a:p>
        </p:txBody>
      </p:sp>
      <p:pic>
        <p:nvPicPr>
          <p:cNvPr id="10" name="Graphic 9" descr="Inbox with solid fill">
            <a:extLst>
              <a:ext uri="{FF2B5EF4-FFF2-40B4-BE49-F238E27FC236}">
                <a16:creationId xmlns:a16="http://schemas.microsoft.com/office/drawing/2014/main" id="{5250F420-915A-97FA-20C5-7494CEF60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040425" y="3606881"/>
            <a:ext cx="457200" cy="457200"/>
          </a:xfrm>
          <a:prstGeom prst="rect">
            <a:avLst/>
          </a:prstGeom>
        </p:spPr>
      </p:pic>
      <p:pic>
        <p:nvPicPr>
          <p:cNvPr id="12" name="Graphic 11" descr="User with solid fill">
            <a:extLst>
              <a:ext uri="{FF2B5EF4-FFF2-40B4-BE49-F238E27FC236}">
                <a16:creationId xmlns:a16="http://schemas.microsoft.com/office/drawing/2014/main" id="{E6DC189C-704F-0F85-8AE5-ED4754E84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403696" y="3606881"/>
            <a:ext cx="455108" cy="455108"/>
          </a:xfrm>
          <a:prstGeom prst="rect">
            <a:avLst/>
          </a:prstGeom>
        </p:spPr>
      </p:pic>
      <p:pic>
        <p:nvPicPr>
          <p:cNvPr id="16" name="Graphic 15" descr="Checkbox Checked with solid fill">
            <a:extLst>
              <a:ext uri="{FF2B5EF4-FFF2-40B4-BE49-F238E27FC236}">
                <a16:creationId xmlns:a16="http://schemas.microsoft.com/office/drawing/2014/main" id="{5064AADF-1727-0A79-EABD-870F5752D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395049" y="3587849"/>
            <a:ext cx="565841" cy="565841"/>
          </a:xfrm>
          <a:prstGeom prst="rect">
            <a:avLst/>
          </a:prstGeom>
        </p:spPr>
      </p:pic>
      <p:pic>
        <p:nvPicPr>
          <p:cNvPr id="18" name="Graphic 17" descr="Chevron arrows with solid fill">
            <a:extLst>
              <a:ext uri="{FF2B5EF4-FFF2-40B4-BE49-F238E27FC236}">
                <a16:creationId xmlns:a16="http://schemas.microsoft.com/office/drawing/2014/main" id="{BC62BC3F-F33A-A8D0-D9AB-D25421B143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583225" y="3606881"/>
            <a:ext cx="457200" cy="457200"/>
          </a:xfrm>
          <a:prstGeom prst="rect">
            <a:avLst/>
          </a:prstGeom>
        </p:spPr>
      </p:pic>
      <p:pic>
        <p:nvPicPr>
          <p:cNvPr id="20" name="Graphic 19" descr="Email with solid fill">
            <a:extLst>
              <a:ext uri="{FF2B5EF4-FFF2-40B4-BE49-F238E27FC236}">
                <a16:creationId xmlns:a16="http://schemas.microsoft.com/office/drawing/2014/main" id="{CA9FF18A-3EC0-1050-3A28-893452C441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03306" y="3604789"/>
            <a:ext cx="457200" cy="4572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05E6F9B2-9B86-9A11-E387-4A6C4EC8C6B5}"/>
              </a:ext>
            </a:extLst>
          </p:cNvPr>
          <p:cNvSpPr txBox="1">
            <a:spLocks/>
          </p:cNvSpPr>
          <p:nvPr/>
        </p:nvSpPr>
        <p:spPr>
          <a:xfrm>
            <a:off x="1113489" y="4023298"/>
            <a:ext cx="531895" cy="28542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0000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1400" dirty="0">
                <a:solidFill>
                  <a:srgbClr val="C00000"/>
                </a:solidFill>
              </a:rPr>
              <a:t>PO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744B1C3-CEC7-5F3F-2E35-50F6F14371BB}"/>
              </a:ext>
            </a:extLst>
          </p:cNvPr>
          <p:cNvSpPr txBox="1">
            <a:spLocks/>
          </p:cNvSpPr>
          <p:nvPr/>
        </p:nvSpPr>
        <p:spPr>
          <a:xfrm>
            <a:off x="2040509" y="4010978"/>
            <a:ext cx="795576" cy="28542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0000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1400" dirty="0">
                <a:solidFill>
                  <a:srgbClr val="C00000"/>
                </a:solidFill>
              </a:rPr>
              <a:t>Supplier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4F41C51-85F3-CAAA-6DE8-D46E9043C011}"/>
              </a:ext>
            </a:extLst>
          </p:cNvPr>
          <p:cNvSpPr txBox="1">
            <a:spLocks/>
          </p:cNvSpPr>
          <p:nvPr/>
        </p:nvSpPr>
        <p:spPr>
          <a:xfrm>
            <a:off x="745650" y="3708337"/>
            <a:ext cx="352041" cy="4709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0000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If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4089CEC-4C17-CC6E-9534-C7162190F2E8}"/>
              </a:ext>
            </a:extLst>
          </p:cNvPr>
          <p:cNvSpPr txBox="1">
            <a:spLocks/>
          </p:cNvSpPr>
          <p:nvPr/>
        </p:nvSpPr>
        <p:spPr>
          <a:xfrm>
            <a:off x="2804309" y="3677398"/>
            <a:ext cx="755968" cy="4709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800000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Then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07F8C9-4C95-010A-CEE4-489FCA8C614E}"/>
              </a:ext>
            </a:extLst>
          </p:cNvPr>
          <p:cNvCxnSpPr/>
          <p:nvPr/>
        </p:nvCxnSpPr>
        <p:spPr>
          <a:xfrm>
            <a:off x="814812" y="3395050"/>
            <a:ext cx="3146078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3D29FBC-D037-70EF-DEDF-D34B25C8E682}"/>
              </a:ext>
            </a:extLst>
          </p:cNvPr>
          <p:cNvSpPr txBox="1">
            <a:spLocks/>
          </p:cNvSpPr>
          <p:nvPr/>
        </p:nvSpPr>
        <p:spPr>
          <a:xfrm>
            <a:off x="5006566" y="1725852"/>
            <a:ext cx="3680234" cy="242783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1800" dirty="0"/>
              <a:t>A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“Confirming Order”</a:t>
            </a:r>
            <a:r>
              <a:rPr lang="en-US" sz="1800" dirty="0"/>
              <a:t> is when goods and services are ordered prior to a PO being processed</a:t>
            </a:r>
            <a:r>
              <a:rPr lang="en-US" sz="1800" b="1" dirty="0"/>
              <a:t> </a:t>
            </a:r>
          </a:p>
          <a:p>
            <a:pPr marL="57150" indent="0">
              <a:buNone/>
            </a:pPr>
            <a:endParaRPr lang="en-US" sz="1800" b="1" dirty="0"/>
          </a:p>
          <a:p>
            <a:pPr marL="57150" indent="0">
              <a:buNone/>
            </a:pPr>
            <a:r>
              <a:rPr lang="en-US" sz="1800" dirty="0"/>
              <a:t>This violates TWU and State policies, and TWU is not obligated to pay</a:t>
            </a:r>
          </a:p>
        </p:txBody>
      </p:sp>
    </p:spTree>
    <p:extLst>
      <p:ext uri="{BB962C8B-B14F-4D97-AF65-F5344CB8AC3E}">
        <p14:creationId xmlns:p14="http://schemas.microsoft.com/office/powerpoint/2010/main" val="849311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What is a Purchase Order?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Answer: </a:t>
            </a:r>
            <a:r>
              <a:rPr lang="en-US" dirty="0"/>
              <a:t>A Purchase Order is the TWU contract and commitment to pay between the University and Supplier</a:t>
            </a:r>
          </a:p>
        </p:txBody>
      </p:sp>
    </p:spTree>
    <p:extLst>
      <p:ext uri="{BB962C8B-B14F-4D97-AF65-F5344CB8AC3E}">
        <p14:creationId xmlns:p14="http://schemas.microsoft.com/office/powerpoint/2010/main" val="16404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2. Who enters a requisition?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Answer: </a:t>
            </a:r>
            <a:r>
              <a:rPr lang="en-US" dirty="0"/>
              <a:t>The Department</a:t>
            </a:r>
          </a:p>
        </p:txBody>
      </p:sp>
    </p:spTree>
    <p:extLst>
      <p:ext uri="{BB962C8B-B14F-4D97-AF65-F5344CB8AC3E}">
        <p14:creationId xmlns:p14="http://schemas.microsoft.com/office/powerpoint/2010/main" val="109808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3. When someone places an order over the phone and is sent an invoice and enters a requisition to get the supplier paid what is this called?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Answer: </a:t>
            </a:r>
            <a:r>
              <a:rPr lang="en-US" dirty="0" smtClean="0"/>
              <a:t>Non-Conforming </a:t>
            </a:r>
            <a:r>
              <a:rPr lang="en-US" dirty="0"/>
              <a:t>Order </a:t>
            </a:r>
          </a:p>
        </p:txBody>
      </p:sp>
    </p:spTree>
    <p:extLst>
      <p:ext uri="{BB962C8B-B14F-4D97-AF65-F5344CB8AC3E}">
        <p14:creationId xmlns:p14="http://schemas.microsoft.com/office/powerpoint/2010/main" val="117076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 Limits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D77546-5C59-1882-D48E-1A0705908D38}"/>
              </a:ext>
            </a:extLst>
          </p:cNvPr>
          <p:cNvSpPr/>
          <p:nvPr/>
        </p:nvSpPr>
        <p:spPr>
          <a:xfrm>
            <a:off x="254001" y="942181"/>
            <a:ext cx="2624666" cy="3443552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F2EEA3-9911-F9BF-9FB4-D2365D6C26AF}"/>
              </a:ext>
            </a:extLst>
          </p:cNvPr>
          <p:cNvSpPr/>
          <p:nvPr/>
        </p:nvSpPr>
        <p:spPr>
          <a:xfrm>
            <a:off x="6265334" y="942181"/>
            <a:ext cx="2624668" cy="344355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F0F8FA">
                  <a:lumMod val="31000"/>
                  <a:lumOff val="69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4B4F03-B3D3-F8B8-1E4B-6DB4EB764C7C}"/>
              </a:ext>
            </a:extLst>
          </p:cNvPr>
          <p:cNvSpPr/>
          <p:nvPr/>
        </p:nvSpPr>
        <p:spPr>
          <a:xfrm>
            <a:off x="3259667" y="942181"/>
            <a:ext cx="2624667" cy="3443552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10000"/>
                  <a:lumOff val="90000"/>
                </a:schemeClr>
              </a:gs>
            </a:gsLst>
            <a:lin ang="16200000" scaled="1"/>
          </a:gra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3456" y="964409"/>
            <a:ext cx="2325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OPEN MARKET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A3AF1A-25D1-BE47-E78B-4698BBE88EBA}"/>
              </a:ext>
            </a:extLst>
          </p:cNvPr>
          <p:cNvSpPr txBox="1"/>
          <p:nvPr/>
        </p:nvSpPr>
        <p:spPr>
          <a:xfrm>
            <a:off x="3409122" y="938460"/>
            <a:ext cx="2325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INFORMAL BID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8230A3-78AB-F9EE-8BBD-C8AC34865536}"/>
              </a:ext>
            </a:extLst>
          </p:cNvPr>
          <p:cNvSpPr txBox="1"/>
          <p:nvPr/>
        </p:nvSpPr>
        <p:spPr>
          <a:xfrm>
            <a:off x="6414790" y="965186"/>
            <a:ext cx="2325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FORMAL</a:t>
            </a:r>
          </a:p>
          <a:p>
            <a:pPr algn="ctr"/>
            <a:r>
              <a:rPr lang="en-US" sz="2800" b="1" dirty="0">
                <a:ln w="0"/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BID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768333-EB8B-9E05-E7D2-93238754A947}"/>
              </a:ext>
            </a:extLst>
          </p:cNvPr>
          <p:cNvSpPr/>
          <p:nvPr/>
        </p:nvSpPr>
        <p:spPr>
          <a:xfrm>
            <a:off x="464155" y="1940744"/>
            <a:ext cx="2204357" cy="56229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5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$0 - $20,000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FDD7AE-2A0D-CB13-C961-F1033803329C}"/>
              </a:ext>
            </a:extLst>
          </p:cNvPr>
          <p:cNvSpPr/>
          <p:nvPr/>
        </p:nvSpPr>
        <p:spPr>
          <a:xfrm>
            <a:off x="3469821" y="1940744"/>
            <a:ext cx="2204357" cy="56229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5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$20,001 - $40,000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DF8127-3818-8735-D0EA-84D525B1C102}"/>
              </a:ext>
            </a:extLst>
          </p:cNvPr>
          <p:cNvSpPr/>
          <p:nvPr/>
        </p:nvSpPr>
        <p:spPr>
          <a:xfrm>
            <a:off x="6475488" y="1966317"/>
            <a:ext cx="2204357" cy="56229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5">
                <a:lumMod val="75000"/>
              </a:schemeClr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$40,001 and 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F2D786-3B73-CAE3-FF87-5570678B4BD8}"/>
              </a:ext>
            </a:extLst>
          </p:cNvPr>
          <p:cNvSpPr txBox="1"/>
          <p:nvPr/>
        </p:nvSpPr>
        <p:spPr>
          <a:xfrm>
            <a:off x="382512" y="2721108"/>
            <a:ext cx="247521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Century Gothic" panose="020B0502020202020204" pitchFamily="34" charset="0"/>
              </a:rPr>
              <a:t>1 Quote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Century Gothic" panose="020B0502020202020204" pitchFamily="34" charset="0"/>
              </a:rPr>
              <a:t>Use any supplier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A8AEDA-A575-5B59-5130-CF7AC44403A1}"/>
              </a:ext>
            </a:extLst>
          </p:cNvPr>
          <p:cNvSpPr txBox="1"/>
          <p:nvPr/>
        </p:nvSpPr>
        <p:spPr>
          <a:xfrm>
            <a:off x="3330240" y="2725605"/>
            <a:ext cx="247521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Century Gothic" panose="020B0502020202020204" pitchFamily="34" charset="0"/>
              </a:rPr>
              <a:t>3 Quotes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n w="0"/>
                <a:latin typeface="Century Gothic" panose="020B0502020202020204" pitchFamily="34" charset="0"/>
              </a:rPr>
              <a:t>2 HUB Vendors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2BBB12-882E-954E-F7CB-0A8CE35BA1DB}"/>
              </a:ext>
            </a:extLst>
          </p:cNvPr>
          <p:cNvSpPr txBox="1"/>
          <p:nvPr/>
        </p:nvSpPr>
        <p:spPr>
          <a:xfrm>
            <a:off x="6305135" y="2614970"/>
            <a:ext cx="254506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latin typeface="Century Gothic" panose="020B0502020202020204" pitchFamily="34" charset="0"/>
              </a:rPr>
              <a:t>Formal Solicitation Request from Dept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latin typeface="Century Gothic" panose="020B0502020202020204" pitchFamily="34" charset="0"/>
              </a:rPr>
              <a:t>PCS formally bids service/good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n w="0"/>
                <a:latin typeface="Century Gothic" panose="020B0502020202020204" pitchFamily="34" charset="0"/>
              </a:rPr>
              <a:t>Can take up to 6 months</a:t>
            </a:r>
          </a:p>
        </p:txBody>
      </p:sp>
    </p:spTree>
    <p:extLst>
      <p:ext uri="{BB962C8B-B14F-4D97-AF65-F5344CB8AC3E}">
        <p14:creationId xmlns:p14="http://schemas.microsoft.com/office/powerpoint/2010/main" val="403451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644FA4E0DD3442A24871EC90A0FB92" ma:contentTypeVersion="18" ma:contentTypeDescription="Create a new document." ma:contentTypeScope="" ma:versionID="ef825a6370f6748dc42379daffad3417">
  <xsd:schema xmlns:xsd="http://www.w3.org/2001/XMLSchema" xmlns:xs="http://www.w3.org/2001/XMLSchema" xmlns:p="http://schemas.microsoft.com/office/2006/metadata/properties" xmlns:ns3="6e3b9705-a1ed-4610-a7d6-8b461c257f35" xmlns:ns4="e9daeaad-e97c-4309-9f06-4fed69f35063" targetNamespace="http://schemas.microsoft.com/office/2006/metadata/properties" ma:root="true" ma:fieldsID="89ab432bc6e0f51e7ec6fc39aab33ea7" ns3:_="" ns4:_="">
    <xsd:import namespace="6e3b9705-a1ed-4610-a7d6-8b461c257f35"/>
    <xsd:import namespace="e9daeaad-e97c-4309-9f06-4fed69f3506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b9705-a1ed-4610-a7d6-8b461c257f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daeaad-e97c-4309-9f06-4fed69f3506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e3b9705-a1ed-4610-a7d6-8b461c257f35" xsi:nil="true"/>
  </documentManagement>
</p:properties>
</file>

<file path=customXml/itemProps1.xml><?xml version="1.0" encoding="utf-8"?>
<ds:datastoreItem xmlns:ds="http://schemas.openxmlformats.org/officeDocument/2006/customXml" ds:itemID="{D88C6310-9595-4080-B64C-0715B5F693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3b9705-a1ed-4610-a7d6-8b461c257f35"/>
    <ds:schemaRef ds:uri="e9daeaad-e97c-4309-9f06-4fed69f350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6e3b9705-a1ed-4610-a7d6-8b461c257f35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e9daeaad-e97c-4309-9f06-4fed69f3506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5870</TotalTime>
  <Words>1569</Words>
  <Application>Microsoft Office PowerPoint</Application>
  <PresentationFormat>On-screen Show (16:9)</PresentationFormat>
  <Paragraphs>281</Paragraphs>
  <Slides>33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Aharoni</vt:lpstr>
      <vt:lpstr>Arial</vt:lpstr>
      <vt:lpstr>Calibri</vt:lpstr>
      <vt:lpstr>Century Gothic</vt:lpstr>
      <vt:lpstr>Consolas</vt:lpstr>
      <vt:lpstr>Impact</vt:lpstr>
      <vt:lpstr>Office Theme</vt:lpstr>
      <vt:lpstr>Purchasing Training</vt:lpstr>
      <vt:lpstr>What is Procurement Services?</vt:lpstr>
      <vt:lpstr>Procurement Process Overview</vt:lpstr>
      <vt:lpstr>Requisition</vt:lpstr>
      <vt:lpstr>Requisition VS. Purchase Order</vt:lpstr>
      <vt:lpstr>PowerPoint Presentation</vt:lpstr>
      <vt:lpstr>PowerPoint Presentation</vt:lpstr>
      <vt:lpstr>PowerPoint Presentation</vt:lpstr>
      <vt:lpstr>Procurement Limits</vt:lpstr>
      <vt:lpstr>Informal Bids</vt:lpstr>
      <vt:lpstr>HUBs</vt:lpstr>
      <vt:lpstr>HUBs</vt:lpstr>
      <vt:lpstr>HUBs</vt:lpstr>
      <vt:lpstr>HUBs</vt:lpstr>
      <vt:lpstr>HUBs</vt:lpstr>
      <vt:lpstr>State Cooperative Contracts</vt:lpstr>
      <vt:lpstr>Sole Source</vt:lpstr>
      <vt:lpstr>PowerPoint Presentation</vt:lpstr>
      <vt:lpstr>PowerPoint Presentation</vt:lpstr>
      <vt:lpstr>PowerPoint Presentation</vt:lpstr>
      <vt:lpstr>Oracle Cloud = WHAT’s NEW?</vt:lpstr>
      <vt:lpstr>Oracle Cloud = WHAT’s NEW?</vt:lpstr>
      <vt:lpstr>Oracle Cloud = WHAT’s NEW? </vt:lpstr>
      <vt:lpstr>Oracle Cloud = WHAT’s NEW?</vt:lpstr>
      <vt:lpstr>Oracle Cloud = WHAT’s NEW?</vt:lpstr>
      <vt:lpstr>Oracle Cloud = WHAT’s NEW?</vt:lpstr>
      <vt:lpstr>Oracle Cloud = WHAT’s NEW?</vt:lpstr>
      <vt:lpstr>Oracle Cloud = WHAT’s NEW?</vt:lpstr>
      <vt:lpstr>Common Rejections in Cloud</vt:lpstr>
      <vt:lpstr>Purchasing FAQ’s</vt:lpstr>
      <vt:lpstr>Purchasing FAQ’s continued…</vt:lpstr>
      <vt:lpstr>PowerPoint Presentation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Willerton, David</cp:lastModifiedBy>
  <cp:revision>79</cp:revision>
  <dcterms:created xsi:type="dcterms:W3CDTF">2010-04-12T23:12:02Z</dcterms:created>
  <dcterms:modified xsi:type="dcterms:W3CDTF">2024-04-02T16:06:56Z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0x010100F9644FA4E0DD3442A24871EC90A0FB92</vt:lpwstr>
  </property>
</Properties>
</file>