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57" r:id="rId6"/>
    <p:sldId id="272" r:id="rId7"/>
    <p:sldId id="271" r:id="rId8"/>
    <p:sldId id="273" r:id="rId9"/>
    <p:sldId id="274" r:id="rId10"/>
    <p:sldId id="275" r:id="rId11"/>
    <p:sldId id="266" r:id="rId12"/>
    <p:sldId id="258" r:id="rId13"/>
    <p:sldId id="265" r:id="rId14"/>
    <p:sldId id="267" r:id="rId15"/>
    <p:sldId id="269" r:id="rId16"/>
    <p:sldId id="270" r:id="rId17"/>
    <p:sldId id="276" r:id="rId18"/>
    <p:sldId id="277" r:id="rId1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F7DDBE-BB5E-4A23-81A6-BABB2B5ADBB4}" v="5" dt="2024-04-01T22:44:33.0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341" y="6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30880"/>
            <a:ext cx="7772400" cy="90659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>
                <a:solidFill>
                  <a:srgbClr val="80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25927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cs typeface="Century Gothic"/>
              </a:defRPr>
            </a:lvl1pPr>
            <a:lvl2pPr>
              <a:defRPr>
                <a:latin typeface="Century Gothic"/>
                <a:cs typeface="Century Gothic"/>
              </a:defRPr>
            </a:lvl2pPr>
            <a:lvl3pPr>
              <a:defRPr>
                <a:latin typeface="Century Gothic"/>
                <a:cs typeface="Century Gothic"/>
              </a:defRPr>
            </a:lvl3pPr>
            <a:lvl4pPr>
              <a:defRPr>
                <a:latin typeface="Century Gothic"/>
                <a:cs typeface="Century Gothic"/>
              </a:defRPr>
            </a:lvl4pPr>
            <a:lvl5pPr>
              <a:defRPr>
                <a:latin typeface="Century Gothic"/>
                <a:cs typeface="Century Gothic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>
                <a:solidFill>
                  <a:srgbClr val="80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27354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27354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>
                <a:solidFill>
                  <a:srgbClr val="80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81399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>
                <a:latin typeface="Century Gothic"/>
                <a:cs typeface="Century Gothic"/>
              </a:defRPr>
            </a:lvl2pPr>
            <a:lvl3pPr>
              <a:defRPr sz="1800">
                <a:latin typeface="Century Gothic"/>
                <a:cs typeface="Century Gothic"/>
              </a:defRPr>
            </a:lvl3pPr>
            <a:lvl4pPr>
              <a:defRPr sz="1600">
                <a:latin typeface="Century Gothic"/>
                <a:cs typeface="Century Gothic"/>
              </a:defRPr>
            </a:lvl4pPr>
            <a:lvl5pPr>
              <a:defRPr sz="16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81399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>
                <a:latin typeface="Century Gothic"/>
                <a:cs typeface="Century Gothic"/>
              </a:defRPr>
            </a:lvl2pPr>
            <a:lvl3pPr>
              <a:defRPr sz="1800">
                <a:latin typeface="Century Gothic"/>
                <a:cs typeface="Century Gothic"/>
              </a:defRPr>
            </a:lvl3pPr>
            <a:lvl4pPr>
              <a:defRPr sz="1600">
                <a:latin typeface="Century Gothic"/>
                <a:cs typeface="Century Gothic"/>
              </a:defRPr>
            </a:lvl4pPr>
            <a:lvl5pPr>
              <a:defRPr sz="16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3478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entury Gothic"/>
                <a:cs typeface="Century Gothic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204691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entury Gothic"/>
                <a:cs typeface="Century Gothic"/>
              </a:defRPr>
            </a:lvl1pPr>
            <a:lvl2pPr>
              <a:defRPr sz="2800">
                <a:latin typeface="Century Gothic"/>
                <a:cs typeface="Century Gothic"/>
              </a:defRPr>
            </a:lvl2pPr>
            <a:lvl3pPr>
              <a:defRPr sz="2400">
                <a:latin typeface="Century Gothic"/>
                <a:cs typeface="Century Gothic"/>
              </a:defRPr>
            </a:lvl3pPr>
            <a:lvl4pPr>
              <a:defRPr sz="2000">
                <a:latin typeface="Century Gothic"/>
                <a:cs typeface="Century Gothic"/>
              </a:defRPr>
            </a:lvl4pPr>
            <a:lvl5pPr>
              <a:defRPr sz="2000">
                <a:latin typeface="Century Gothic"/>
                <a:cs typeface="Century Gothic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3699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entury Gothic"/>
                <a:cs typeface="Century Gothic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315591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80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Century Gothic"/>
                <a:cs typeface="Century Gothic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4481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entury Gothic"/>
                <a:cs typeface="Century Gothic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2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9" r:id="rId3"/>
    <p:sldLayoutId id="2147493460" r:id="rId4"/>
    <p:sldLayoutId id="2147493463" r:id="rId5"/>
    <p:sldLayoutId id="2147493464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Concur@twu.ed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ccservices@twu.ed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twu.edu/procurement/training-and-resources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concur@twu.edu" TargetMode="External"/><Relationship Id="rId2" Type="http://schemas.openxmlformats.org/officeDocument/2006/relationships/hyperlink" Target="mailto:ccservices@twu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wu.edu/procurement/training-and-resources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concur@twu.edu" TargetMode="External"/><Relationship Id="rId2" Type="http://schemas.openxmlformats.org/officeDocument/2006/relationships/hyperlink" Target="mailto:ccservices@twu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wu.edu/fmc/project-managemen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twu.edu/procurement/procurement-card-pcard-program/allowable-purchases/foodbusiness-meal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mcpa.cpa.state.tx.us/tpi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procure@twu.edu" TargetMode="External"/><Relationship Id="rId2" Type="http://schemas.openxmlformats.org/officeDocument/2006/relationships/hyperlink" Target="https://summus.ediversitynetwork.com/webapp/wcs/stores/servlet/saNewhome?tpsCode=SUM&amp;%3Bkrypto=2vkHRfZnhA1WpIwgUP8r9mRSZXfbXtwQo9Vco8rIuvLif%2Fu6mmLuHo4MUDiPM9POm1FjwUGY5wFwXYqNoXmjxB6KWvfSVfT%2BF%2Fo%2BRMxoe12T1GL5mY3YlCcDJvShvUaiIEHxSxqGWJTRlqHCMHdHFSb1w5TXTHSNlpj%2B7li5vjY%2Fpux4hK6%2FugBMGHQk1AiGc%2BbV%2BLEZHt6iZJVK3VMd8E%2BvcIKHYOEyaJkRAnwSinP5zDxpES6F0wnsiu71y%2FhcPUP3sXr3B7Vmw1X2nxsH6mbCz%2BtPT3oNxOWN94w2nHAqAmGgbfXShneiXf1mpfRN0s1gJvn8zGfSj1kacM8uYG2t0A87L2PWW3FYaG9osp%2FNsz376t8zDj7Yw1Dj38f0K5Mt5TGxVCR6FZcVgZ8wPvYTm4REP%2FZ%2FYjRKXzxiPwRaLtjmMSmiBPmB9Ls96e8hGEsE4C7R%2FfRImXVjTIUenRso7SQA4NNyIQ5uG6WupgCcQEuHcx97ujGJaZ8EaX7NsiVjMWCR%2FNdhudOsNYRtKetPfK6mgKO9nBR8x0KhTOX6H5xrIdKRm1TPtIqjLcJ%2BYC78odr9YL9du8MsgP6IaArqu991%2BAAi4uJPFJ7UE4gBfT3ZWwzVZRVxR%2BhKPcQkZfJSgm5l%2FNd9Xsw8HcSiIlsNgvyuad6nqE1vWqwc2l5AdWhVkcgoKgR5onqAvGe4j0qnvy0yDw%2FRIbbW8lTNSc6jKZt5sqpa6EpRK5aBd8F3Hcs2eZW4iJa8Ud8ID7TBqWu2Z0hKZBxMeK15zq5oA8ms5nwjWvjD3QHp4lZsSysO7qJFfO6key%2Bj88vAhb0HoXP8ia7g2zG3ePXIlahhkpv9uL%2BTZ39R9ySiMthBd81YO9Uyvm02XhWmSwEITTnPx3pbIHdjaSUUgiSw2ZqJltrtc5p9rGni7bU7ChQgtu980d89elpEHy2x%2BpQbpRAyKkmfmv0hF1gQZV5hz1K0HazdQ1W1A0LM8E6zJiWx12U5M%2F8KDGcOHX%2FZ4mQcnfEJznURvQMffVPNOcVSXkQmRQ%3D%3D&amp;%3Bddkey=https%3AStplSetS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wu.edu/procurement/procurement-card-pcard-program/restricted-pcard-purchases/" TargetMode="External"/><Relationship Id="rId4" Type="http://schemas.openxmlformats.org/officeDocument/2006/relationships/hyperlink" Target="https://twu.edu/procurement/procurement-card-pcard-program/allowable-purchases/memberships-and-dues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TWUSupplier@twu.edu" TargetMode="External"/><Relationship Id="rId2" Type="http://schemas.openxmlformats.org/officeDocument/2006/relationships/hyperlink" Target="https://twu.edu/procurement/forms-and-instruction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wu.edu/procurement/training-and-resources/" TargetMode="External"/><Relationship Id="rId2" Type="http://schemas.openxmlformats.org/officeDocument/2006/relationships/hyperlink" Target="https://twu.edu/procuremen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Procurement Spring Training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TWU Credit Card Overview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55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3135"/>
            <a:ext cx="8229600" cy="3566290"/>
          </a:xfrm>
        </p:spPr>
        <p:txBody>
          <a:bodyPr/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Why isn’t my chart string in Concur?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Account numbers (now called chart strings) are automatically loaded into Concur each night, if the account is funded properly.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account MUST have money in either M&amp;O or Travel.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If the account has money but is still not showing in Concur you can email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Concur@twu.edu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 for guidance.</a:t>
            </a:r>
          </a:p>
          <a:p>
            <a:pPr lvl="1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 drove my car to a conference. Can I pay for gas on my Travel Card?</a:t>
            </a:r>
          </a:p>
          <a:p>
            <a:pPr lvl="1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No.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Gas expense is covered by </a:t>
            </a: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mileage reimbursement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and is not allowed on the TWU travel card. Choose </a:t>
            </a: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Personal Car Mileage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in your expense report that utilizes Google Maps for mileage calculation.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821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2501"/>
            <a:ext cx="8229600" cy="3506924"/>
          </a:xfrm>
        </p:spPr>
        <p:txBody>
          <a:bodyPr/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Can I use my Travel Card to pay for a guest speaker’s travel expenses? 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No, travel cards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may not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be used.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All travel expenses for guest speakers are the responsibility of the speaker.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Expenses are to be included in their fee.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Department must do a contract and requisition </a:t>
            </a: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prior to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the event.</a:t>
            </a:r>
          </a:p>
          <a:p>
            <a:pPr lvl="1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 lost my TWU credit card. What do I do? 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Call Citibank Customer Service immediately at 800-248-4553 to report your lost card and request a replacement card. Then email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ccservices@twu.edu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to advise us that you have called Citibank.</a:t>
            </a:r>
          </a:p>
        </p:txBody>
      </p:sp>
    </p:spTree>
    <p:extLst>
      <p:ext uri="{BB962C8B-B14F-4D97-AF65-F5344CB8AC3E}">
        <p14:creationId xmlns:p14="http://schemas.microsoft.com/office/powerpoint/2010/main" val="4202963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5784"/>
            <a:ext cx="8229600" cy="3259273"/>
          </a:xfrm>
        </p:spPr>
        <p:txBody>
          <a:bodyPr/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Procurement Services training calendar: 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Register for virtual training sessions.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Sessions are scheduled for all divisions of Procurement.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Watch the calendar for updates and additions.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Prefer to read step-by-step directions?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We offer training tools to walk you through processes on your own.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Look below the training calendar for dropdown menus.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Frequently asked questions: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Quickly find answers to common questions on the Procurement website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https://twu.edu/procurement/training-and-resources/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228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to Contact?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5841"/>
            <a:ext cx="8229600" cy="3453584"/>
          </a:xfrm>
        </p:spPr>
        <p:txBody>
          <a:bodyPr/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All TWU credit card questions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PCard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 Travel Card)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ccservices@twu.edu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 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Concur questions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concur@twu.edu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The Credit Card Services team monitor both email boxes and tries to reply promptly to your questions.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Training resources are located on our website: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https://twu.edu/procurement/training-and-resources/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84011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Quiz time!!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7720"/>
            <a:ext cx="8229600" cy="365170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True or False: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 can loan my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PCard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to a co-worker. The card has my name on it.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When is the </a:t>
            </a:r>
            <a:r>
              <a:rPr lang="en-US" sz="1400" b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PCard</a:t>
            </a:r>
            <a:r>
              <a:rPr lang="en-US" sz="1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Reporting deadline?</a:t>
            </a:r>
            <a:br>
              <a:rPr lang="en-US" sz="1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A) the 4th of the month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B) the 13</a:t>
            </a: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of the month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C) whenever I get it completed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True or False: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billing address for my TWU credit card is my office address.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True or False: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Summus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is the preferred supplier for office supplies.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I must do a Vendor Hold report for </a:t>
            </a:r>
            <a:r>
              <a:rPr lang="en-US" sz="1400" b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PCard</a:t>
            </a:r>
            <a:r>
              <a:rPr lang="en-US" sz="1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purchases of what dollar amount?</a:t>
            </a:r>
            <a:br>
              <a:rPr lang="en-US" sz="1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A) All purchases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B) $400 or more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C) $500 or more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True or False: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 can loan my Travel Card to a colleague whose card was declined on a trip.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True or False: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If I pay out-of-pocket for a business-related expense, I get reimbursed by Check Request.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DE7B417-90D6-24EB-A0E0-71CC9AEB18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01" r="2816"/>
          <a:stretch/>
        </p:blipFill>
        <p:spPr>
          <a:xfrm>
            <a:off x="7435641" y="289560"/>
            <a:ext cx="1449280" cy="1631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347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Quiz time!!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7720"/>
            <a:ext cx="8229600" cy="365170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True or False: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 can travel to a conference without submitting a Travel Request first.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I traveled to a conference in February 2024. When is my Travel Expense Report due?</a:t>
            </a:r>
            <a:br>
              <a:rPr lang="en-US" sz="1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A) one week after I return.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B) in March, one month after I return.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C) in May, within 90 days of my last travel date.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I have questions about my </a:t>
            </a:r>
            <a:r>
              <a:rPr lang="en-US" sz="1400" b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PCard</a:t>
            </a:r>
            <a:r>
              <a:rPr lang="en-US" sz="1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Report </a:t>
            </a:r>
            <a:r>
              <a:rPr lang="en-US" sz="1400" b="1" u="sng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1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trip I’m taking next month. Who do I contact do answer both questions?</a:t>
            </a:r>
            <a:br>
              <a:rPr lang="en-US" sz="1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A) I email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ccservices@twu.edu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B) I ask a co-worker, they might know the answer.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C) I email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concur@twu.edu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D) either A or C – both email boxes are monitored by the Credit Card Services 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team.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Thanks for attending today’s event! Email any questions you have, </a:t>
            </a:r>
            <a:br>
              <a:rPr lang="en-US" sz="1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check out the training sessions coming up!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A0C546-3F2C-F56B-14B4-93476F1ADF5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201" r="2816"/>
          <a:stretch/>
        </p:blipFill>
        <p:spPr>
          <a:xfrm>
            <a:off x="7315199" y="2692459"/>
            <a:ext cx="1569721" cy="1766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862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What’s 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54" y="800100"/>
            <a:ext cx="8397240" cy="3659325"/>
          </a:xfrm>
        </p:spPr>
        <p:txBody>
          <a:bodyPr/>
          <a:lstStyle/>
          <a:p>
            <a:r>
              <a:rPr lang="en-US" sz="2000" b="1" dirty="0">
                <a:latin typeface="Arial"/>
                <a:cs typeface="Arial"/>
              </a:rPr>
              <a:t>Billing address for </a:t>
            </a:r>
            <a:r>
              <a:rPr lang="en-US" sz="2000" b="1" u="sng" dirty="0">
                <a:latin typeface="Arial"/>
                <a:cs typeface="Arial"/>
              </a:rPr>
              <a:t>all</a:t>
            </a:r>
            <a:r>
              <a:rPr lang="en-US" sz="2000" b="1" dirty="0">
                <a:latin typeface="Arial"/>
                <a:cs typeface="Arial"/>
              </a:rPr>
              <a:t> TWU credit cards (all campuses):</a:t>
            </a:r>
          </a:p>
          <a:p>
            <a:pPr marL="457200" lvl="1" indent="0">
              <a:buNone/>
            </a:pPr>
            <a:r>
              <a:rPr lang="en-US" sz="1400" dirty="0">
                <a:latin typeface="Arial"/>
                <a:cs typeface="Arial"/>
              </a:rPr>
              <a:t>Texas Woman’s University</a:t>
            </a:r>
          </a:p>
          <a:p>
            <a:pPr marL="457200" lvl="1" indent="0">
              <a:buNone/>
            </a:pPr>
            <a:r>
              <a:rPr lang="en-US" sz="1400" dirty="0">
                <a:latin typeface="Arial"/>
                <a:cs typeface="Arial"/>
              </a:rPr>
              <a:t>304 Administration Drive</a:t>
            </a:r>
          </a:p>
          <a:p>
            <a:pPr marL="457200" lvl="1" indent="0">
              <a:buNone/>
            </a:pPr>
            <a:r>
              <a:rPr lang="en-US" sz="1400" dirty="0">
                <a:latin typeface="Arial"/>
                <a:cs typeface="Arial"/>
              </a:rPr>
              <a:t>Attn: Financial Services</a:t>
            </a:r>
          </a:p>
          <a:p>
            <a:pPr marL="457200" lvl="1" indent="0">
              <a:buNone/>
            </a:pPr>
            <a:r>
              <a:rPr lang="en-US" sz="1400" dirty="0">
                <a:latin typeface="Arial"/>
                <a:cs typeface="Arial"/>
              </a:rPr>
              <a:t>Denton, TX 76209-2098</a:t>
            </a:r>
          </a:p>
          <a:p>
            <a:pPr marL="0" lvl="1" indent="0">
              <a:buNone/>
            </a:pPr>
            <a:r>
              <a:rPr lang="en-US" sz="1400" i="1" dirty="0">
                <a:latin typeface="Arial"/>
                <a:cs typeface="Arial"/>
              </a:rPr>
              <a:t>This action does not change any “ship to” addresses that departments use to receive mail and other deliveries. The zip+4 is </a:t>
            </a:r>
            <a:r>
              <a:rPr lang="en-US" sz="1400" i="1" u="sng" dirty="0">
                <a:latin typeface="Arial"/>
                <a:cs typeface="Arial"/>
              </a:rPr>
              <a:t>only</a:t>
            </a:r>
            <a:r>
              <a:rPr lang="en-US" sz="1400" i="1" dirty="0">
                <a:latin typeface="Arial"/>
                <a:cs typeface="Arial"/>
              </a:rPr>
              <a:t> for TWU credit cards, not other TWU Denton addresses which are 76204.</a:t>
            </a:r>
          </a:p>
          <a:p>
            <a:r>
              <a:rPr lang="en-US" sz="2000" b="1" dirty="0">
                <a:latin typeface="Arial"/>
                <a:cs typeface="Arial"/>
              </a:rPr>
              <a:t>Annual training on Bridge:</a:t>
            </a:r>
          </a:p>
          <a:p>
            <a:pPr lvl="1"/>
            <a:r>
              <a:rPr lang="en-US" sz="1600" dirty="0">
                <a:latin typeface="Arial"/>
                <a:cs typeface="Arial"/>
              </a:rPr>
              <a:t>All TWU credit card holders will be required to take annual Bridge training courses.</a:t>
            </a:r>
          </a:p>
          <a:p>
            <a:pPr marL="342900" lvl="1" indent="-342900">
              <a:buFont typeface="Arial"/>
              <a:buChar char="•"/>
            </a:pPr>
            <a:r>
              <a:rPr lang="en-US" sz="2000" b="1" dirty="0">
                <a:latin typeface="Arial"/>
                <a:cs typeface="Arial"/>
              </a:rPr>
              <a:t>Approval for furniture purchases, clarified:</a:t>
            </a:r>
          </a:p>
          <a:p>
            <a:pPr lvl="1"/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 approved Project Information Form (PIF) from </a:t>
            </a:r>
            <a:r>
              <a:rPr lang="en-US" sz="1600" b="0" i="0" u="sng" dirty="0">
                <a:solidFill>
                  <a:srgbClr val="433EA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FMC Project Management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is required before </a:t>
            </a:r>
            <a:r>
              <a:rPr lang="en-US" sz="1600" b="0" i="0" u="sng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furniture purchases. Total purchase must be less than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PCard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single transaction limit.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56062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What’s 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4860"/>
            <a:ext cx="8229600" cy="3771900"/>
          </a:xfrm>
        </p:spPr>
        <p:txBody>
          <a:bodyPr/>
          <a:lstStyle/>
          <a:p>
            <a:r>
              <a:rPr lang="en-US" sz="2000" b="1" dirty="0">
                <a:latin typeface="Arial"/>
                <a:cs typeface="Arial"/>
              </a:rPr>
              <a:t>Updated Food/Business meal limits (</a:t>
            </a:r>
            <a:r>
              <a:rPr lang="en-US" sz="2000" b="1" dirty="0" err="1">
                <a:latin typeface="Arial"/>
                <a:cs typeface="Arial"/>
              </a:rPr>
              <a:t>PCard</a:t>
            </a:r>
            <a:r>
              <a:rPr lang="en-US" sz="2000" b="1" dirty="0">
                <a:latin typeface="Arial"/>
                <a:cs typeface="Arial"/>
              </a:rPr>
              <a:t> and Travel Card):</a:t>
            </a:r>
          </a:p>
          <a:p>
            <a:pPr lvl="1"/>
            <a:r>
              <a:rPr lang="en-US" sz="1600" dirty="0">
                <a:latin typeface="Arial"/>
                <a:cs typeface="Arial"/>
              </a:rPr>
              <a:t>See the Procurement website for the complete list of guidelines: </a:t>
            </a:r>
            <a:r>
              <a:rPr lang="en-US" sz="1600" dirty="0">
                <a:latin typeface="Arial"/>
                <a:cs typeface="Arial"/>
                <a:hlinkClick r:id="rId2"/>
              </a:rPr>
              <a:t>https://twu.edu/procurement/procurement-card-pcard-program/allowable-purchases/foodbusiness-meals/</a:t>
            </a:r>
            <a:r>
              <a:rPr lang="en-US" sz="1600" dirty="0">
                <a:latin typeface="Arial"/>
                <a:cs typeface="Arial"/>
              </a:rPr>
              <a:t> </a:t>
            </a:r>
          </a:p>
          <a:p>
            <a:pPr lvl="1"/>
            <a:r>
              <a:rPr lang="en-US" sz="1600" dirty="0">
                <a:latin typeface="Arial"/>
                <a:cs typeface="Arial"/>
              </a:rPr>
              <a:t>Itemized receipts, list of attendees and meeting </a:t>
            </a:r>
            <a:br>
              <a:rPr lang="en-US" sz="1600" dirty="0">
                <a:latin typeface="Arial"/>
                <a:cs typeface="Arial"/>
              </a:rPr>
            </a:br>
            <a:r>
              <a:rPr lang="en-US" sz="1600" dirty="0">
                <a:latin typeface="Arial"/>
                <a:cs typeface="Arial"/>
              </a:rPr>
              <a:t>agenda are required.</a:t>
            </a:r>
          </a:p>
          <a:p>
            <a:pPr lvl="1"/>
            <a:r>
              <a:rPr lang="en-US" sz="1600" dirty="0">
                <a:latin typeface="Arial"/>
                <a:cs typeface="Arial"/>
              </a:rPr>
              <a:t>The IRS requires “who, what, when, where and why” </a:t>
            </a:r>
            <a:br>
              <a:rPr lang="en-US" sz="1600" dirty="0">
                <a:latin typeface="Arial"/>
                <a:cs typeface="Arial"/>
              </a:rPr>
            </a:br>
            <a:r>
              <a:rPr lang="en-US" sz="1600" dirty="0">
                <a:latin typeface="Arial"/>
                <a:cs typeface="Arial"/>
              </a:rPr>
              <a:t>(the 5 W’s) documentation for business meals.</a:t>
            </a:r>
          </a:p>
          <a:p>
            <a:pPr lvl="1"/>
            <a:r>
              <a:rPr lang="en-US" sz="1600" u="sng" dirty="0">
                <a:latin typeface="Arial"/>
                <a:cs typeface="Arial"/>
              </a:rPr>
              <a:t>Not</a:t>
            </a:r>
            <a:r>
              <a:rPr lang="en-US" sz="1600" dirty="0">
                <a:latin typeface="Arial"/>
                <a:cs typeface="Arial"/>
              </a:rPr>
              <a:t> allowed using appropriated money (110 </a:t>
            </a:r>
            <a:br>
              <a:rPr lang="en-US" sz="1600" dirty="0">
                <a:latin typeface="Arial"/>
                <a:cs typeface="Arial"/>
              </a:rPr>
            </a:br>
            <a:r>
              <a:rPr lang="en-US" sz="1600" dirty="0">
                <a:latin typeface="Arial"/>
                <a:cs typeface="Arial"/>
              </a:rPr>
              <a:t>accounts).</a:t>
            </a:r>
          </a:p>
          <a:p>
            <a:pPr lvl="1"/>
            <a:r>
              <a:rPr lang="en-US" sz="1600" dirty="0">
                <a:latin typeface="Arial"/>
                <a:cs typeface="Arial"/>
              </a:rPr>
              <a:t>The maximum per-person food amount for a </a:t>
            </a:r>
            <a:br>
              <a:rPr lang="en-US" sz="1600" dirty="0">
                <a:latin typeface="Arial"/>
                <a:cs typeface="Arial"/>
              </a:rPr>
            </a:br>
            <a:r>
              <a:rPr lang="en-US" sz="1600" dirty="0">
                <a:latin typeface="Arial"/>
                <a:cs typeface="Arial"/>
              </a:rPr>
              <a:t>business meal, as shown (see exceptions on the website).</a:t>
            </a:r>
          </a:p>
          <a:p>
            <a:pPr marL="0" lvl="1" indent="0">
              <a:buNone/>
            </a:pPr>
            <a:r>
              <a:rPr lang="en-US" sz="1400" i="1" dirty="0">
                <a:latin typeface="Arial"/>
                <a:cs typeface="Arial"/>
              </a:rPr>
              <a:t>*The maximum per-person amount listed above includes the cost of the food, beverages, labor and sales tax (if applicable), gratuities, delivery charges and other service charges.</a:t>
            </a:r>
          </a:p>
          <a:p>
            <a:pPr marL="0" lvl="1" indent="0">
              <a:buNone/>
            </a:pPr>
            <a:endParaRPr lang="en-US" sz="1600" dirty="0">
              <a:latin typeface="Arial"/>
              <a:cs typeface="Arial"/>
            </a:endParaRPr>
          </a:p>
          <a:p>
            <a:pPr lvl="1"/>
            <a:endParaRPr lang="en-US" sz="1600" dirty="0">
              <a:latin typeface="Arial"/>
              <a:cs typeface="Arial"/>
            </a:endParaRPr>
          </a:p>
          <a:p>
            <a:endParaRPr lang="en-US" sz="2000" dirty="0">
              <a:latin typeface="Arial"/>
              <a:cs typeface="Arial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A55512-3FE5-6586-65EE-97F791BB3C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587" y="1779667"/>
            <a:ext cx="2670793" cy="2060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676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TWU Credit Cards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7240"/>
            <a:ext cx="8465820" cy="3682185"/>
          </a:xfrm>
        </p:spPr>
        <p:txBody>
          <a:bodyPr/>
          <a:lstStyle/>
          <a:p>
            <a:pPr marR="273050">
              <a:spcAft>
                <a:spcPts val="600"/>
              </a:spcAft>
            </a:pPr>
            <a:r>
              <a:rPr lang="en-US" sz="2000" b="1" dirty="0">
                <a:latin typeface="Arial"/>
                <a:cs typeface="Arial"/>
              </a:rPr>
              <a:t>TWU </a:t>
            </a:r>
            <a:r>
              <a:rPr lang="en-US" sz="2000" b="1">
                <a:latin typeface="Arial"/>
                <a:cs typeface="Arial"/>
              </a:rPr>
              <a:t>PCards</a:t>
            </a:r>
            <a:r>
              <a:rPr lang="en-US" sz="2000" b="1" dirty="0">
                <a:latin typeface="Arial"/>
                <a:cs typeface="Arial"/>
              </a:rPr>
              <a:t> have a single purchase limit of $3,500*</a:t>
            </a:r>
          </a:p>
          <a:p>
            <a:pPr marL="342900" marR="273050" lvl="1" indent="-342900">
              <a:buFont typeface="Arial"/>
              <a:buChar char="•"/>
            </a:pPr>
            <a:r>
              <a:rPr lang="en-US" sz="2000" b="1" dirty="0">
                <a:latin typeface="Arial"/>
                <a:cs typeface="Arial"/>
              </a:rPr>
              <a:t>Travel card monthly limit is $15,000*</a:t>
            </a:r>
          </a:p>
          <a:p>
            <a:pPr marL="0" marR="273050" lvl="1" indent="0">
              <a:spcAft>
                <a:spcPts val="600"/>
              </a:spcAft>
              <a:buNone/>
            </a:pPr>
            <a:r>
              <a:rPr lang="en-US" sz="1400" dirty="0">
                <a:latin typeface="Arial"/>
                <a:cs typeface="Arial"/>
              </a:rPr>
              <a:t>*Unless your card has a higher requested temporary or permanent limit.</a:t>
            </a:r>
          </a:p>
          <a:p>
            <a:pPr marL="342900" marR="273050" lvl="1" indent="-342900">
              <a:spcAft>
                <a:spcPts val="600"/>
              </a:spcAft>
              <a:buFont typeface="Arial"/>
              <a:buChar char="•"/>
            </a:pPr>
            <a:r>
              <a:rPr lang="en-US" sz="2000" b="1" dirty="0">
                <a:latin typeface="Arial"/>
                <a:cs typeface="Arial"/>
              </a:rPr>
              <a:t>All cards: the billing cycle begins on the 4</a:t>
            </a:r>
            <a:r>
              <a:rPr lang="en-US" sz="2000" b="1" baseline="30000" dirty="0">
                <a:latin typeface="Arial"/>
                <a:cs typeface="Arial"/>
              </a:rPr>
              <a:t>th</a:t>
            </a:r>
            <a:r>
              <a:rPr lang="en-US" sz="2000" b="1" dirty="0">
                <a:latin typeface="Arial"/>
                <a:cs typeface="Arial"/>
              </a:rPr>
              <a:t> of each month.</a:t>
            </a:r>
          </a:p>
          <a:p>
            <a:r>
              <a:rPr lang="en-US" sz="2000" b="1" dirty="0">
                <a:latin typeface="Arial"/>
                <a:cs typeface="Arial"/>
              </a:rPr>
              <a:t>A </a:t>
            </a:r>
            <a:r>
              <a:rPr lang="en-US" sz="2000" b="1" dirty="0">
                <a:latin typeface="Arial"/>
                <a:cs typeface="Arial"/>
                <a:hlinkClick r:id="rId2"/>
              </a:rPr>
              <a:t>Vendor Hold</a:t>
            </a:r>
            <a:r>
              <a:rPr lang="en-US" sz="2000" b="1" dirty="0">
                <a:latin typeface="Arial"/>
                <a:cs typeface="Arial"/>
              </a:rPr>
              <a:t> report is required for ALL purchases $500 or more.</a:t>
            </a:r>
          </a:p>
          <a:p>
            <a:pPr lvl="1"/>
            <a:r>
              <a:rPr lang="en-US" sz="1600" dirty="0">
                <a:latin typeface="Arial"/>
                <a:cs typeface="Arial"/>
              </a:rPr>
              <a:t>Pull a Vendor Hold report </a:t>
            </a:r>
            <a:r>
              <a:rPr lang="en-US" sz="1600" u="sng" dirty="0">
                <a:latin typeface="Arial"/>
                <a:cs typeface="Arial"/>
              </a:rPr>
              <a:t>before</a:t>
            </a:r>
            <a:r>
              <a:rPr lang="en-US" sz="1600" dirty="0">
                <a:latin typeface="Arial"/>
                <a:cs typeface="Arial"/>
              </a:rPr>
              <a:t> you make the purchase and save the report.</a:t>
            </a:r>
          </a:p>
          <a:p>
            <a:pPr lvl="1"/>
            <a:r>
              <a:rPr lang="en-US" sz="1600" dirty="0">
                <a:latin typeface="Arial"/>
                <a:cs typeface="Arial"/>
              </a:rPr>
              <a:t>The report </a:t>
            </a:r>
            <a:r>
              <a:rPr lang="en-US" sz="1600" u="sng" dirty="0">
                <a:latin typeface="Arial"/>
                <a:cs typeface="Arial"/>
              </a:rPr>
              <a:t>must</a:t>
            </a:r>
            <a:r>
              <a:rPr lang="en-US" sz="1600" dirty="0">
                <a:latin typeface="Arial"/>
                <a:cs typeface="Arial"/>
              </a:rPr>
              <a:t> be attached to the transaction with receipts in Concur.</a:t>
            </a:r>
          </a:p>
          <a:p>
            <a:r>
              <a:rPr lang="en-US" sz="2000" b="1" dirty="0">
                <a:latin typeface="Arial"/>
                <a:cs typeface="Arial"/>
              </a:rPr>
              <a:t>Sales tax is </a:t>
            </a:r>
            <a:r>
              <a:rPr lang="en-US" sz="2000" b="1" u="sng" dirty="0">
                <a:latin typeface="Arial"/>
                <a:cs typeface="Arial"/>
              </a:rPr>
              <a:t>not</a:t>
            </a:r>
            <a:r>
              <a:rPr lang="en-US" sz="2000" b="1" dirty="0">
                <a:latin typeface="Arial"/>
                <a:cs typeface="Arial"/>
              </a:rPr>
              <a:t> allowed on a </a:t>
            </a:r>
            <a:r>
              <a:rPr lang="en-US" sz="2000" b="1" dirty="0" err="1">
                <a:latin typeface="Arial"/>
                <a:cs typeface="Arial"/>
              </a:rPr>
              <a:t>PCard</a:t>
            </a:r>
            <a:r>
              <a:rPr lang="en-US" sz="2000" b="1" dirty="0">
                <a:latin typeface="Arial"/>
                <a:cs typeface="Arial"/>
              </a:rPr>
              <a:t>.</a:t>
            </a:r>
          </a:p>
          <a:p>
            <a:pPr lvl="1"/>
            <a:r>
              <a:rPr lang="en-US" sz="1600" dirty="0">
                <a:latin typeface="Arial"/>
                <a:cs typeface="Arial"/>
              </a:rPr>
              <a:t>TWU, as an agency of the State of Texas, is tax exempt within the State of Texas.</a:t>
            </a:r>
          </a:p>
          <a:p>
            <a:pPr lvl="1"/>
            <a:r>
              <a:rPr lang="en-US" sz="1600" b="1" dirty="0">
                <a:latin typeface="Arial"/>
                <a:cs typeface="Arial"/>
              </a:rPr>
              <a:t>Travel: </a:t>
            </a:r>
            <a:r>
              <a:rPr lang="en-US" sz="1600" dirty="0">
                <a:latin typeface="Arial"/>
                <a:cs typeface="Arial"/>
              </a:rPr>
              <a:t>Texas hotel </a:t>
            </a:r>
            <a:r>
              <a:rPr lang="en-US" sz="1600" u="sng" dirty="0">
                <a:latin typeface="Arial"/>
                <a:cs typeface="Arial"/>
              </a:rPr>
              <a:t>state occupancy taxes</a:t>
            </a:r>
            <a:r>
              <a:rPr lang="en-US" sz="1600" dirty="0">
                <a:latin typeface="Arial"/>
                <a:cs typeface="Arial"/>
              </a:rPr>
              <a:t> are exempt (city, county taxes are allowed).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04979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TWU Credit Cards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3718559"/>
          </a:xfrm>
        </p:spPr>
        <p:txBody>
          <a:bodyPr/>
          <a:lstStyle/>
          <a:p>
            <a:r>
              <a:rPr lang="en-US" sz="2000" b="1" dirty="0" err="1">
                <a:latin typeface="Arial"/>
                <a:cs typeface="Arial"/>
              </a:rPr>
              <a:t>Summus</a:t>
            </a:r>
            <a:r>
              <a:rPr lang="en-US" sz="2000" b="1" dirty="0">
                <a:latin typeface="Arial"/>
                <a:cs typeface="Arial"/>
              </a:rPr>
              <a:t> Industries </a:t>
            </a:r>
            <a:r>
              <a:rPr lang="en-US" sz="1600" b="1" i="1" dirty="0">
                <a:latin typeface="Arial"/>
                <a:cs typeface="Arial"/>
              </a:rPr>
              <a:t>(first choice)</a:t>
            </a:r>
          </a:p>
          <a:p>
            <a:pPr lvl="1"/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TWU encourages the use of our preferred supplier </a:t>
            </a:r>
            <a:r>
              <a:rPr lang="en-US" sz="1600" b="0" i="0" u="sng" dirty="0" err="1">
                <a:solidFill>
                  <a:srgbClr val="433EA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 tooltip="Summus Industries"/>
              </a:rPr>
              <a:t>Summus</a:t>
            </a:r>
            <a:r>
              <a:rPr lang="en-US" sz="1600" b="0" i="0" u="sng" dirty="0">
                <a:solidFill>
                  <a:srgbClr val="433EA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 tooltip="Summus Industries"/>
              </a:rPr>
              <a:t> Industries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for office supplies and other items. Email </a:t>
            </a:r>
            <a:r>
              <a:rPr lang="en-US" sz="1600" b="0" i="0" u="sng" dirty="0">
                <a:solidFill>
                  <a:srgbClr val="433EA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procure@twu.edu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 get your account set up. </a:t>
            </a:r>
          </a:p>
          <a:p>
            <a:pPr lvl="1"/>
            <a:r>
              <a:rPr lang="en-US" sz="1600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Summus</a:t>
            </a:r>
            <a:r>
              <a:rPr lang="en-US" sz="16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a HUB vendor, which benefits the university.</a:t>
            </a:r>
            <a:endParaRPr lang="en-US" sz="1600" dirty="0">
              <a:latin typeface="Arial"/>
              <a:cs typeface="Arial"/>
            </a:endParaRPr>
          </a:p>
          <a:p>
            <a:r>
              <a:rPr lang="en-US" sz="2000" b="1" dirty="0">
                <a:latin typeface="Arial"/>
                <a:cs typeface="Arial"/>
              </a:rPr>
              <a:t>Amazon Business</a:t>
            </a:r>
          </a:p>
          <a:p>
            <a:pPr lvl="1"/>
            <a:r>
              <a:rPr lang="en-US" sz="1600" dirty="0">
                <a:latin typeface="Arial"/>
                <a:cs typeface="Arial"/>
              </a:rPr>
              <a:t>TWU </a:t>
            </a:r>
            <a:r>
              <a:rPr lang="en-US" sz="1600" dirty="0" err="1">
                <a:latin typeface="Arial"/>
                <a:cs typeface="Arial"/>
              </a:rPr>
              <a:t>PCard</a:t>
            </a:r>
            <a:r>
              <a:rPr lang="en-US" sz="1600" dirty="0">
                <a:latin typeface="Arial"/>
                <a:cs typeface="Arial"/>
              </a:rPr>
              <a:t> holders and Dept. </a:t>
            </a:r>
            <a:r>
              <a:rPr lang="en-US" sz="1600" dirty="0" err="1">
                <a:latin typeface="Arial"/>
                <a:cs typeface="Arial"/>
              </a:rPr>
              <a:t>PCard</a:t>
            </a:r>
            <a:r>
              <a:rPr lang="en-US" sz="1600" dirty="0">
                <a:latin typeface="Arial"/>
                <a:cs typeface="Arial"/>
              </a:rPr>
              <a:t> reconcilers will be invited to join TWU Amazon Business. </a:t>
            </a:r>
            <a:r>
              <a:rPr lang="en-US" sz="1600" dirty="0" smtClean="0">
                <a:latin typeface="Arial"/>
                <a:cs typeface="Arial"/>
              </a:rPr>
              <a:t>*email </a:t>
            </a:r>
            <a:r>
              <a:rPr lang="en-US" sz="1600" dirty="0" err="1" smtClean="0">
                <a:latin typeface="Arial"/>
                <a:cs typeface="Arial"/>
              </a:rPr>
              <a:t>ccservices</a:t>
            </a:r>
            <a:r>
              <a:rPr lang="en-US" sz="1600" dirty="0" smtClean="0">
                <a:latin typeface="Arial"/>
                <a:cs typeface="Arial"/>
              </a:rPr>
              <a:t> if you haven’t gotten an invitation yet.</a:t>
            </a:r>
            <a:endParaRPr lang="en-US" sz="1600" dirty="0">
              <a:latin typeface="Arial"/>
              <a:cs typeface="Arial"/>
            </a:endParaRPr>
          </a:p>
          <a:p>
            <a:pPr lvl="1"/>
            <a:r>
              <a:rPr lang="en-US" sz="1600" dirty="0">
                <a:latin typeface="Arial"/>
                <a:cs typeface="Arial"/>
              </a:rPr>
              <a:t>Amazon uses the Google single sign-on (no password will be used).</a:t>
            </a:r>
          </a:p>
          <a:p>
            <a:pPr lvl="1"/>
            <a:r>
              <a:rPr lang="en-US" sz="1600" dirty="0">
                <a:latin typeface="Arial"/>
                <a:cs typeface="Arial"/>
              </a:rPr>
              <a:t>Don’t purchase from a personal Amazon account.</a:t>
            </a:r>
          </a:p>
          <a:p>
            <a:pPr marL="0" lvl="1" indent="0">
              <a:buNone/>
            </a:pPr>
            <a:endParaRPr lang="en-US" sz="1200" dirty="0">
              <a:latin typeface="Arial"/>
              <a:cs typeface="Arial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800000"/>
                </a:solidFill>
                <a:latin typeface="Arial"/>
                <a:cs typeface="Arial"/>
              </a:rPr>
              <a:t>NOTE: </a:t>
            </a:r>
            <a:r>
              <a:rPr lang="en-US" sz="1600" dirty="0">
                <a:latin typeface="Arial"/>
                <a:cs typeface="Arial"/>
              </a:rPr>
              <a:t>Check out the </a:t>
            </a:r>
            <a:r>
              <a:rPr lang="en-US" sz="1600" dirty="0">
                <a:latin typeface="Arial"/>
                <a:cs typeface="Arial"/>
                <a:hlinkClick r:id="rId4"/>
              </a:rPr>
              <a:t>Allowable Purchases</a:t>
            </a:r>
            <a:r>
              <a:rPr lang="en-US" sz="1600" dirty="0">
                <a:latin typeface="Arial"/>
                <a:cs typeface="Arial"/>
              </a:rPr>
              <a:t> and </a:t>
            </a:r>
            <a:r>
              <a:rPr lang="en-US" sz="1600" dirty="0">
                <a:latin typeface="Arial"/>
                <a:cs typeface="Arial"/>
                <a:hlinkClick r:id="rId5"/>
              </a:rPr>
              <a:t>Restricted </a:t>
            </a:r>
            <a:r>
              <a:rPr lang="en-US" sz="1600" dirty="0" err="1">
                <a:latin typeface="Arial"/>
                <a:cs typeface="Arial"/>
                <a:hlinkClick r:id="rId5"/>
              </a:rPr>
              <a:t>PCard</a:t>
            </a:r>
            <a:r>
              <a:rPr lang="en-US" sz="1600" dirty="0">
                <a:latin typeface="Arial"/>
                <a:cs typeface="Arial"/>
                <a:hlinkClick r:id="rId5"/>
              </a:rPr>
              <a:t> Purchases</a:t>
            </a:r>
            <a:r>
              <a:rPr lang="en-US" sz="1600" dirty="0">
                <a:latin typeface="Arial"/>
                <a:cs typeface="Arial"/>
              </a:rPr>
              <a:t> lists on our website. Some purchases require additional documentation and/or approvals before purchases are made.</a:t>
            </a:r>
          </a:p>
          <a:p>
            <a:pPr lvl="1"/>
            <a:endParaRPr lang="en-US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217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PCards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3621224"/>
          </a:xfrm>
        </p:spPr>
        <p:txBody>
          <a:bodyPr/>
          <a:lstStyle/>
          <a:p>
            <a:r>
              <a:rPr lang="en-US" sz="2000" b="1" dirty="0">
                <a:latin typeface="Arial"/>
                <a:cs typeface="Arial"/>
              </a:rPr>
              <a:t>Department </a:t>
            </a:r>
            <a:r>
              <a:rPr lang="en-US" sz="2000" b="1" dirty="0" err="1">
                <a:latin typeface="Arial"/>
                <a:cs typeface="Arial"/>
              </a:rPr>
              <a:t>PCard</a:t>
            </a:r>
            <a:endParaRPr lang="en-US" sz="2000" b="1" dirty="0">
              <a:latin typeface="Arial"/>
              <a:cs typeface="Arial"/>
            </a:endParaRPr>
          </a:p>
          <a:p>
            <a:pPr lvl="1"/>
            <a:r>
              <a:rPr lang="en-US" sz="1600" dirty="0">
                <a:latin typeface="Arial"/>
                <a:cs typeface="Arial"/>
              </a:rPr>
              <a:t>Issued to a TWU department and managed by TWU full-time </a:t>
            </a:r>
            <a:br>
              <a:rPr lang="en-US" sz="1600" dirty="0">
                <a:latin typeface="Arial"/>
                <a:cs typeface="Arial"/>
              </a:rPr>
            </a:br>
            <a:r>
              <a:rPr lang="en-US" sz="1600" dirty="0">
                <a:latin typeface="Arial"/>
                <a:cs typeface="Arial"/>
              </a:rPr>
              <a:t>employees (primary and secondary reconcilers).</a:t>
            </a:r>
          </a:p>
          <a:p>
            <a:pPr lvl="1"/>
            <a:r>
              <a:rPr lang="en-US" sz="1600" dirty="0">
                <a:latin typeface="Arial"/>
                <a:cs typeface="Arial"/>
              </a:rPr>
              <a:t>The department name (or abbreviated name) is printed on the </a:t>
            </a:r>
            <a:r>
              <a:rPr lang="en-US" sz="1600" dirty="0" err="1">
                <a:latin typeface="Arial"/>
                <a:cs typeface="Arial"/>
              </a:rPr>
              <a:t>PCard</a:t>
            </a:r>
            <a:r>
              <a:rPr lang="en-US" sz="1600" dirty="0">
                <a:latin typeface="Arial"/>
                <a:cs typeface="Arial"/>
              </a:rPr>
              <a:t>.</a:t>
            </a:r>
          </a:p>
          <a:p>
            <a:pPr lvl="1"/>
            <a:r>
              <a:rPr lang="en-US" sz="1600" dirty="0">
                <a:latin typeface="Arial"/>
                <a:cs typeface="Arial"/>
              </a:rPr>
              <a:t>The Department </a:t>
            </a:r>
            <a:r>
              <a:rPr lang="en-US" sz="1600" dirty="0" err="1">
                <a:latin typeface="Arial"/>
                <a:cs typeface="Arial"/>
              </a:rPr>
              <a:t>PCard</a:t>
            </a:r>
            <a:r>
              <a:rPr lang="en-US" sz="1600" dirty="0">
                <a:latin typeface="Arial"/>
                <a:cs typeface="Arial"/>
              </a:rPr>
              <a:t> can be “checked out” for use by any authorized user within the department (must have a current user agreement form on file).</a:t>
            </a:r>
          </a:p>
          <a:p>
            <a:pPr lvl="1"/>
            <a:r>
              <a:rPr lang="en-US" sz="1600" dirty="0">
                <a:latin typeface="Arial"/>
                <a:cs typeface="Arial"/>
              </a:rPr>
              <a:t>The primary reconciler must submit the “check out log” and all “user agreement forms” for each user monthly with their Expense Report. </a:t>
            </a:r>
          </a:p>
          <a:p>
            <a:r>
              <a:rPr lang="en-US" sz="2000" b="1" dirty="0">
                <a:latin typeface="Arial"/>
                <a:cs typeface="Arial"/>
              </a:rPr>
              <a:t>Individual </a:t>
            </a:r>
            <a:r>
              <a:rPr lang="en-US" sz="2000" b="1" dirty="0" err="1">
                <a:latin typeface="Arial"/>
                <a:cs typeface="Arial"/>
              </a:rPr>
              <a:t>PCard</a:t>
            </a:r>
            <a:endParaRPr lang="en-US" sz="2000" b="1" dirty="0">
              <a:latin typeface="Arial"/>
              <a:cs typeface="Arial"/>
            </a:endParaRPr>
          </a:p>
          <a:p>
            <a:pPr lvl="1"/>
            <a:r>
              <a:rPr lang="en-US" sz="1600" dirty="0">
                <a:latin typeface="Arial"/>
                <a:cs typeface="Arial"/>
              </a:rPr>
              <a:t>Can only be issued to a full-time TWU employee. </a:t>
            </a:r>
          </a:p>
          <a:p>
            <a:pPr lvl="1"/>
            <a:r>
              <a:rPr lang="en-US" sz="1600" dirty="0">
                <a:latin typeface="Arial"/>
                <a:cs typeface="Arial"/>
              </a:rPr>
              <a:t>The employee’s name is printed on the </a:t>
            </a:r>
            <a:r>
              <a:rPr lang="en-US" sz="1600" dirty="0" err="1">
                <a:latin typeface="Arial"/>
                <a:cs typeface="Arial"/>
              </a:rPr>
              <a:t>PCard</a:t>
            </a:r>
            <a:r>
              <a:rPr lang="en-US" sz="1600" dirty="0">
                <a:latin typeface="Arial"/>
                <a:cs typeface="Arial"/>
              </a:rPr>
              <a:t>.</a:t>
            </a:r>
          </a:p>
          <a:p>
            <a:pPr lvl="1"/>
            <a:r>
              <a:rPr lang="en-US" sz="1600" dirty="0">
                <a:latin typeface="Arial"/>
                <a:cs typeface="Arial"/>
              </a:rPr>
              <a:t>That employee is the only person authorized to use the </a:t>
            </a:r>
            <a:r>
              <a:rPr lang="en-US" sz="1600" dirty="0" err="1">
                <a:latin typeface="Arial"/>
                <a:cs typeface="Arial"/>
              </a:rPr>
              <a:t>PCard</a:t>
            </a:r>
            <a:r>
              <a:rPr lang="en-US" sz="1600" dirty="0">
                <a:latin typeface="Arial"/>
                <a:cs typeface="Arial"/>
              </a:rPr>
              <a:t>.</a:t>
            </a:r>
            <a:endParaRPr lang="en-US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137EB58-B9D2-E970-3DFC-9EF248B380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" t="5826" r="74286"/>
          <a:stretch/>
        </p:blipFill>
        <p:spPr bwMode="auto">
          <a:xfrm>
            <a:off x="6934201" y="292123"/>
            <a:ext cx="2057400" cy="133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076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Reconciling and deadlines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3621224"/>
          </a:xfrm>
        </p:spPr>
        <p:txBody>
          <a:bodyPr/>
          <a:lstStyle/>
          <a:p>
            <a:r>
              <a:rPr lang="en-US" sz="2000" b="1" dirty="0">
                <a:latin typeface="Arial"/>
                <a:cs typeface="Arial"/>
              </a:rPr>
              <a:t>All </a:t>
            </a:r>
            <a:r>
              <a:rPr lang="en-US" sz="2000" b="1" dirty="0" err="1">
                <a:latin typeface="Arial"/>
                <a:cs typeface="Arial"/>
              </a:rPr>
              <a:t>PCard</a:t>
            </a:r>
            <a:r>
              <a:rPr lang="en-US" sz="2000" b="1" dirty="0">
                <a:latin typeface="Arial"/>
                <a:cs typeface="Arial"/>
              </a:rPr>
              <a:t> and Travel Card expenses must be reconciled in Concur.</a:t>
            </a:r>
          </a:p>
          <a:p>
            <a:pPr lvl="1"/>
            <a:r>
              <a:rPr lang="en-US" sz="1600" dirty="0" err="1">
                <a:latin typeface="Arial"/>
                <a:cs typeface="Arial"/>
              </a:rPr>
              <a:t>PCard</a:t>
            </a:r>
            <a:r>
              <a:rPr lang="en-US" sz="1600" dirty="0">
                <a:latin typeface="Arial"/>
                <a:cs typeface="Arial"/>
              </a:rPr>
              <a:t> transactions are automatically uploaded into Concur.</a:t>
            </a:r>
          </a:p>
          <a:p>
            <a:pPr lvl="1"/>
            <a:r>
              <a:rPr lang="en-US" sz="1600" dirty="0">
                <a:latin typeface="Arial"/>
                <a:cs typeface="Arial"/>
              </a:rPr>
              <a:t>Travelers can upload their travel receipts into Concur.</a:t>
            </a:r>
          </a:p>
          <a:p>
            <a:r>
              <a:rPr lang="en-US" sz="2000" b="1" dirty="0">
                <a:latin typeface="Arial"/>
                <a:cs typeface="Arial"/>
              </a:rPr>
              <a:t>All employee reimbursements must be reconciled in Concur.</a:t>
            </a:r>
          </a:p>
          <a:p>
            <a:pPr lvl="1"/>
            <a:r>
              <a:rPr lang="en-US" sz="1600" dirty="0">
                <a:latin typeface="Arial"/>
                <a:cs typeface="Arial"/>
              </a:rPr>
              <a:t>Employees are </a:t>
            </a:r>
            <a:r>
              <a:rPr lang="en-US" sz="1600" u="sng" dirty="0">
                <a:latin typeface="Arial"/>
                <a:cs typeface="Arial"/>
              </a:rPr>
              <a:t>not</a:t>
            </a:r>
            <a:r>
              <a:rPr lang="en-US" sz="1600" dirty="0">
                <a:latin typeface="Arial"/>
                <a:cs typeface="Arial"/>
              </a:rPr>
              <a:t> reimbursed on a Check Request.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TWU credit card reporting deadlines:</a:t>
            </a:r>
          </a:p>
          <a:p>
            <a:pPr lvl="1"/>
            <a:r>
              <a:rPr lang="en-US" sz="1600" b="1" dirty="0">
                <a:latin typeface="Arial"/>
                <a:cs typeface="Arial"/>
              </a:rPr>
              <a:t>Travel Expense Reports: </a:t>
            </a:r>
            <a:r>
              <a:rPr lang="en-US" sz="1600" dirty="0">
                <a:latin typeface="Arial"/>
                <a:cs typeface="Arial"/>
              </a:rPr>
              <a:t>due within 90 days of the last date of travel.</a:t>
            </a:r>
          </a:p>
          <a:p>
            <a:pPr lvl="1"/>
            <a:r>
              <a:rPr lang="en-US" sz="1600" b="1" dirty="0" err="1">
                <a:latin typeface="Arial"/>
                <a:cs typeface="Arial"/>
              </a:rPr>
              <a:t>PCard</a:t>
            </a:r>
            <a:r>
              <a:rPr lang="en-US" sz="1600" b="1" dirty="0">
                <a:latin typeface="Arial"/>
                <a:cs typeface="Arial"/>
              </a:rPr>
              <a:t> Expense Reports: </a:t>
            </a:r>
            <a:r>
              <a:rPr lang="en-US" sz="1600" dirty="0">
                <a:latin typeface="Arial"/>
                <a:cs typeface="Arial"/>
              </a:rPr>
              <a:t>online approval and supporting documentation (receipts, vendor hold, etc.) must be completed in Concur by the 13th of each month. </a:t>
            </a:r>
            <a:r>
              <a:rPr lang="en-US" sz="1600" i="1" dirty="0">
                <a:latin typeface="Arial"/>
                <a:cs typeface="Arial"/>
              </a:rPr>
              <a:t>*You can submit your Report on the 6</a:t>
            </a:r>
            <a:r>
              <a:rPr lang="en-US" sz="1600" i="1" baseline="30000" dirty="0">
                <a:latin typeface="Arial"/>
                <a:cs typeface="Arial"/>
              </a:rPr>
              <a:t>th</a:t>
            </a:r>
            <a:r>
              <a:rPr lang="en-US" sz="1600" i="1" dirty="0">
                <a:latin typeface="Arial"/>
                <a:cs typeface="Arial"/>
              </a:rPr>
              <a:t> of each month, not before.</a:t>
            </a:r>
          </a:p>
          <a:p>
            <a:pPr lvl="1"/>
            <a:endParaRPr lang="en-US" sz="1600" dirty="0">
              <a:latin typeface="Arial"/>
              <a:cs typeface="Arial"/>
            </a:endParaRPr>
          </a:p>
          <a:p>
            <a:endParaRPr lang="en-US" sz="2000" b="1" dirty="0">
              <a:latin typeface="Arial"/>
              <a:cs typeface="Arial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97830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Prospective Employee or Donor Travel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4984"/>
            <a:ext cx="8229600" cy="3410796"/>
          </a:xfrm>
        </p:spPr>
        <p:txBody>
          <a:bodyPr/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Can I pay travel expenses for a prospective employee?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Yes, but the process is different. See the Travel website for all details.</a:t>
            </a:r>
          </a:p>
          <a:p>
            <a:pPr marL="1033272" lvl="2">
              <a:spcBef>
                <a:spcPts val="350"/>
              </a:spcBef>
            </a:pP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hotel and airfare can be charged to an employee’s Travel Card.</a:t>
            </a:r>
          </a:p>
          <a:p>
            <a:pPr marL="1033272" lvl="2">
              <a:spcBef>
                <a:spcPts val="35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Any out-of-pocket expenses incurred by the prospective employee will be reimbursed on a Check Request.</a:t>
            </a:r>
          </a:p>
          <a:p>
            <a:pPr marL="1033272" lvl="2">
              <a:spcBef>
                <a:spcPts val="35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All itemized receipts must be submitted and reconciled by the TWU employee (Travel Card and Check Request).</a:t>
            </a:r>
          </a:p>
          <a:p>
            <a:pPr marL="1033272" lvl="2">
              <a:spcBef>
                <a:spcPts val="35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Prospective employees are no longer added into Concur.</a:t>
            </a:r>
          </a:p>
          <a:p>
            <a:pPr marL="1033272" lvl="2">
              <a:spcBef>
                <a:spcPts val="35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 Oracle supplier number must be created for each prospective employee if TWU is paying for any expenses. </a:t>
            </a:r>
          </a:p>
          <a:p>
            <a:pPr marL="1033272" lvl="2">
              <a:spcBef>
                <a:spcPts val="35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Complete the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Prospective Employee Form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found on the Procurement website. Email the form to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TWUSupplier@twu.edu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689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Concur First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6781"/>
            <a:ext cx="8229600" cy="3552644"/>
          </a:xfrm>
        </p:spPr>
        <p:txBody>
          <a:bodyPr/>
          <a:lstStyle/>
          <a:p>
            <a:r>
              <a:rPr lang="en-US" sz="2000" b="1" dirty="0">
                <a:latin typeface="Arial"/>
                <a:cs typeface="Arial"/>
              </a:rPr>
              <a:t>What is Concur?</a:t>
            </a:r>
          </a:p>
          <a:p>
            <a:pPr lvl="1"/>
            <a:r>
              <a:rPr lang="en-US" sz="1600" dirty="0">
                <a:latin typeface="Arial"/>
                <a:cs typeface="Arial"/>
              </a:rPr>
              <a:t>TWU’s travel and expense management software.</a:t>
            </a:r>
          </a:p>
          <a:p>
            <a:pPr lvl="1"/>
            <a:endParaRPr lang="en-US" sz="1600" dirty="0">
              <a:latin typeface="Arial"/>
              <a:cs typeface="Arial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I’m new to TWU. How do I get an account set up in Concur?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Employees are automatically uploaded into Concur once they’re set up in Human Resources.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You can access Concur using your Google single sign-on.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link to Concur is on the Procurement Services website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https://twu.edu/procurement/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here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for first time log-in instructions (under the Training Calendar in the CONCUR and PCARD dropdown: “First time log-in to Concur”.)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289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e570f55-dd42-485e-9910-c5d7a6183f4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EC821BE561348B0D43943DFC3096C" ma:contentTypeVersion="14" ma:contentTypeDescription="Create a new document." ma:contentTypeScope="" ma:versionID="546b443cecb43a38290f860bab779830">
  <xsd:schema xmlns:xsd="http://www.w3.org/2001/XMLSchema" xmlns:xs="http://www.w3.org/2001/XMLSchema" xmlns:p="http://schemas.microsoft.com/office/2006/metadata/properties" xmlns:ns3="7e570f55-dd42-485e-9910-c5d7a6183f4f" xmlns:ns4="b70b67c1-b48e-40ba-ba61-4bbfeea75fb9" targetNamespace="http://schemas.microsoft.com/office/2006/metadata/properties" ma:root="true" ma:fieldsID="e1ce286382f37d7309971dfb6af0a3cb" ns3:_="" ns4:_="">
    <xsd:import namespace="7e570f55-dd42-485e-9910-c5d7a6183f4f"/>
    <xsd:import namespace="b70b67c1-b48e-40ba-ba61-4bbfeea75fb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System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570f55-dd42-485e-9910-c5d7a6183f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5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0b67c1-b48e-40ba-ba61-4bbfeea75fb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www.w3.org/XML/1998/namespace"/>
    <ds:schemaRef ds:uri="http://schemas.microsoft.com/office/infopath/2007/PartnerControls"/>
    <ds:schemaRef ds:uri="http://purl.org/dc/dcmitype/"/>
    <ds:schemaRef ds:uri="b70b67c1-b48e-40ba-ba61-4bbfeea75fb9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7e570f55-dd42-485e-9910-c5d7a6183f4f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D703EFB-B682-4C4B-AF2E-11E4D3E2D6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570f55-dd42-485e-9910-c5d7a6183f4f"/>
    <ds:schemaRef ds:uri="b70b67c1-b48e-40ba-ba61-4bbfeea75f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730</TotalTime>
  <Words>1680</Words>
  <Application>Microsoft Office PowerPoint</Application>
  <PresentationFormat>On-screen Show (16:9)</PresentationFormat>
  <Paragraphs>133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Times New Roman</vt:lpstr>
      <vt:lpstr>Office Theme</vt:lpstr>
      <vt:lpstr>Procurement Spring Training TWU Credit Card Overview</vt:lpstr>
      <vt:lpstr>What’s new</vt:lpstr>
      <vt:lpstr>What’s new</vt:lpstr>
      <vt:lpstr>TWU Credit Cards</vt:lpstr>
      <vt:lpstr>TWU Credit Cards</vt:lpstr>
      <vt:lpstr>Types of PCards</vt:lpstr>
      <vt:lpstr>Reconciling and deadlines</vt:lpstr>
      <vt:lpstr>Prospective Employee or Donor Travel</vt:lpstr>
      <vt:lpstr>Concur First Steps</vt:lpstr>
      <vt:lpstr>Common Questions</vt:lpstr>
      <vt:lpstr>Common Questions</vt:lpstr>
      <vt:lpstr>Resources</vt:lpstr>
      <vt:lpstr>Who to Contact?</vt:lpstr>
      <vt:lpstr>Quiz time!!</vt:lpstr>
      <vt:lpstr>Quiz time!!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Tanner, Paula</cp:lastModifiedBy>
  <cp:revision>60</cp:revision>
  <dcterms:created xsi:type="dcterms:W3CDTF">2010-04-12T23:12:02Z</dcterms:created>
  <dcterms:modified xsi:type="dcterms:W3CDTF">2024-04-02T18:39:07Z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0x0101000D1EC821BE561348B0D43943DFC3096C</vt:lpwstr>
  </property>
</Properties>
</file>