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7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Lst>
  <p:sldSz cx="9144000" cy="5143500" type="screen16x9"/>
  <p:notesSz cx="6858000" cy="9144000"/>
  <p:embeddedFontLst>
    <p:embeddedFont>
      <p:font typeface="Century Gothic" panose="020B0502020202020204" pitchFamily="34" charset="0"/>
      <p:regular r:id="rId74"/>
      <p:bold r:id="rId75"/>
      <p:italic r:id="rId76"/>
      <p:boldItalic r:id="rId77"/>
    </p:embeddedFont>
    <p:embeddedFont>
      <p:font typeface="Calibri" panose="020F0502020204030204" pitchFamily="34" charset="0"/>
      <p:regular r:id="rId78"/>
      <p:bold r:id="rId79"/>
      <p:italic r:id="rId80"/>
      <p:boldItalic r:id="rId8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2" roundtripDataSignature="AMtx7mjrxH8w2WvLuHojBfjFYquTutmG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3.fntdata"/><Relationship Id="rId84"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font" Target="fonts/font1.fntdata"/><Relationship Id="rId79" Type="http://schemas.openxmlformats.org/officeDocument/2006/relationships/font" Target="fonts/font6.fntdata"/><Relationship Id="rId5" Type="http://schemas.openxmlformats.org/officeDocument/2006/relationships/slide" Target="slides/slide1.xml"/><Relationship Id="rId61" Type="http://schemas.openxmlformats.org/officeDocument/2006/relationships/slide" Target="slides/slide57.xml"/><Relationship Id="rId82" Type="http://customschemas.google.com/relationships/presentationmetadata" Target="metadata"/><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4.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7.fntdata"/><Relationship Id="rId85"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2.fntdata"/><Relationship Id="rId83"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font" Target="fonts/font5.fntdata"/><Relationship Id="rId81" Type="http://schemas.openxmlformats.org/officeDocument/2006/relationships/font" Target="fonts/font8.fntdata"/><Relationship Id="rId86"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p:cNvGrpSpPr/>
        <p:nvPr/>
      </p:nvGrpSpPr>
      <p:grpSpPr>
        <a:xfrm>
          <a:off x="0" y="0"/>
          <a:ext cx="0" cy="0"/>
          <a:chOff x="0" y="0"/>
          <a:chExt cx="0" cy="0"/>
        </a:xfrm>
      </p:grpSpPr>
      <p:sp>
        <p:nvSpPr>
          <p:cNvPr id="32" name="Google Shape;32;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 name="Google Shape;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3" name="Google Shape;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7" name="Google Shape;1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6" name="Google Shape;156;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 name="Google Shape;3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8" name="Google Shape;198;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5" name="Google Shape;205;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2" name="Google Shape;212;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6" name="Google Shape;22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0" name="Google Shape;240;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4" name="Google Shape;25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6" name="Google Shape;296;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 name="Google Shape;5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3" name="Google Shape;30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0" name="Google Shape;310;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4" name="Google Shape;324;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8" name="Google Shape;33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2" name="Google Shape;352;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3" name="Google Shape;373;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7" name="Google Shape;387;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1" name="Google Shape;401;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4" name="Google Shape;414;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1" name="Google Shape;421;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7" name="Google Shape;427;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4" name="Google Shape;434;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 name="Google Shape;6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p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1" name="Google Shape;441;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2" name="Google Shape;462;p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9" name="Google Shape;469;p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6" name="Google Shape;476;p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2" name="Google Shape;482;p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8" name="Google Shape;488;p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 name="Google Shape;72;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 name="Google Shape;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6" name="Google Shape;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
        <p:cNvGrpSpPr/>
        <p:nvPr/>
      </p:nvGrpSpPr>
      <p:grpSpPr>
        <a:xfrm>
          <a:off x="0" y="0"/>
          <a:ext cx="0" cy="0"/>
          <a:chOff x="0" y="0"/>
          <a:chExt cx="0" cy="0"/>
        </a:xfrm>
      </p:grpSpPr>
      <p:pic>
        <p:nvPicPr>
          <p:cNvPr id="8" name="Google Shape;8;p71" descr="A1.png"/>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 name="Google Shape;9;p71"/>
          <p:cNvSpPr txBox="1">
            <a:spLocks noGrp="1"/>
          </p:cNvSpPr>
          <p:nvPr>
            <p:ph type="ctrTitle"/>
          </p:nvPr>
        </p:nvSpPr>
        <p:spPr>
          <a:xfrm>
            <a:off x="685800" y="4030880"/>
            <a:ext cx="7772400" cy="906594"/>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lt1"/>
              </a:buClr>
              <a:buSzPts val="3600"/>
              <a:buFont typeface="Century Gothic"/>
              <a:buNone/>
              <a:defRPr sz="3600" b="0" i="0" u="none" strike="noStrike" cap="none">
                <a:solidFill>
                  <a:schemeClr val="lt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7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72"/>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
        <p:cNvGrpSpPr/>
        <p:nvPr/>
      </p:nvGrpSpPr>
      <p:grpSpPr>
        <a:xfrm>
          <a:off x="0" y="0"/>
          <a:ext cx="0" cy="0"/>
          <a:chOff x="0" y="0"/>
          <a:chExt cx="0" cy="0"/>
        </a:xfrm>
      </p:grpSpPr>
      <p:sp>
        <p:nvSpPr>
          <p:cNvPr id="14" name="Google Shape;14;p73"/>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800000"/>
              </a:buClr>
              <a:buSzPts val="2000"/>
              <a:buFont typeface="Century Gothic"/>
              <a:buNone/>
              <a:defRPr sz="20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73"/>
          <p:cNvSpPr>
            <a:spLocks noGrp="1"/>
          </p:cNvSpPr>
          <p:nvPr>
            <p:ph type="pic" idx="2"/>
          </p:nvPr>
        </p:nvSpPr>
        <p:spPr>
          <a:xfrm>
            <a:off x="1792288" y="459581"/>
            <a:ext cx="5486400" cy="3086100"/>
          </a:xfrm>
          <a:prstGeom prst="rect">
            <a:avLst/>
          </a:prstGeom>
          <a:noFill/>
          <a:ln>
            <a:noFill/>
          </a:ln>
        </p:spPr>
      </p:sp>
      <p:sp>
        <p:nvSpPr>
          <p:cNvPr id="16" name="Google Shape;16;p73"/>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7"/>
        <p:cNvGrpSpPr/>
        <p:nvPr/>
      </p:nvGrpSpPr>
      <p:grpSpPr>
        <a:xfrm>
          <a:off x="0" y="0"/>
          <a:ext cx="0" cy="0"/>
          <a:chOff x="0" y="0"/>
          <a:chExt cx="0" cy="0"/>
        </a:xfrm>
      </p:grpSpPr>
      <p:sp>
        <p:nvSpPr>
          <p:cNvPr id="18" name="Google Shape;18;p74"/>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74"/>
          <p:cNvSpPr txBox="1">
            <a:spLocks noGrp="1"/>
          </p:cNvSpPr>
          <p:nvPr>
            <p:ph type="body" idx="1"/>
          </p:nvPr>
        </p:nvSpPr>
        <p:spPr>
          <a:xfrm>
            <a:off x="457200" y="1200151"/>
            <a:ext cx="4038600" cy="327354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0" name="Google Shape;20;p74"/>
          <p:cNvSpPr txBox="1">
            <a:spLocks noGrp="1"/>
          </p:cNvSpPr>
          <p:nvPr>
            <p:ph type="body" idx="2"/>
          </p:nvPr>
        </p:nvSpPr>
        <p:spPr>
          <a:xfrm>
            <a:off x="4648200" y="1200151"/>
            <a:ext cx="4038600" cy="3273543"/>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1"/>
        <p:cNvGrpSpPr/>
        <p:nvPr/>
      </p:nvGrpSpPr>
      <p:grpSpPr>
        <a:xfrm>
          <a:off x="0" y="0"/>
          <a:ext cx="0" cy="0"/>
          <a:chOff x="0" y="0"/>
          <a:chExt cx="0" cy="0"/>
        </a:xfrm>
      </p:grpSpPr>
      <p:sp>
        <p:nvSpPr>
          <p:cNvPr id="22" name="Google Shape;22;p7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lvl1pPr marR="0" lvl="0" algn="l" rtl="0">
              <a:spcBef>
                <a:spcPts val="0"/>
              </a:spcBef>
              <a:spcAft>
                <a:spcPts val="0"/>
              </a:spcAft>
              <a:buClr>
                <a:srgbClr val="800000"/>
              </a:buClr>
              <a:buSzPts val="3600"/>
              <a:buFont typeface="Century Gothic"/>
              <a:buNone/>
              <a:defRPr sz="3600" b="1" i="0" u="none" strike="noStrike" cap="none">
                <a:solidFill>
                  <a:srgbClr val="800000"/>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75"/>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4" name="Google Shape;24;p75"/>
          <p:cNvSpPr txBox="1">
            <a:spLocks noGrp="1"/>
          </p:cNvSpPr>
          <p:nvPr>
            <p:ph type="body" idx="2"/>
          </p:nvPr>
        </p:nvSpPr>
        <p:spPr>
          <a:xfrm>
            <a:off x="457200" y="1631156"/>
            <a:ext cx="4040188" cy="281399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25" name="Google Shape;25;p75"/>
          <p:cNvSpPr txBox="1">
            <a:spLocks noGrp="1"/>
          </p:cNvSpPr>
          <p:nvPr>
            <p:ph type="body" idx="3"/>
          </p:nvPr>
        </p:nvSpPr>
        <p:spPr>
          <a:xfrm>
            <a:off x="4645026" y="1151335"/>
            <a:ext cx="4041775" cy="479822"/>
          </a:xfrm>
          <a:prstGeom prst="rect">
            <a:avLst/>
          </a:prstGeom>
          <a:noFill/>
          <a:ln>
            <a:noFill/>
          </a:ln>
        </p:spPr>
        <p:txBody>
          <a:bodyPr spcFirstLastPara="1" wrap="square" lIns="91425" tIns="45700" rIns="91425" bIns="45700" anchor="b"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Century Gothic"/>
                <a:ea typeface="Century Gothic"/>
                <a:cs typeface="Century Gothic"/>
                <a:sym typeface="Century Gothic"/>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26" name="Google Shape;26;p75"/>
          <p:cNvSpPr txBox="1">
            <a:spLocks noGrp="1"/>
          </p:cNvSpPr>
          <p:nvPr>
            <p:ph type="body" idx="4"/>
          </p:nvPr>
        </p:nvSpPr>
        <p:spPr>
          <a:xfrm>
            <a:off x="4645026" y="1631156"/>
            <a:ext cx="4041775" cy="2813998"/>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entury Gothic"/>
                <a:ea typeface="Century Gothic"/>
                <a:cs typeface="Century Gothic"/>
                <a:sym typeface="Century Gothic"/>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76"/>
          <p:cNvSpPr txBox="1">
            <a:spLocks noGrp="1"/>
          </p:cNvSpPr>
          <p:nvPr>
            <p:ph type="title"/>
          </p:nvPr>
        </p:nvSpPr>
        <p:spPr>
          <a:xfrm>
            <a:off x="457201" y="204787"/>
            <a:ext cx="3008313" cy="83478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Century Gothic"/>
              <a:buNone/>
              <a:defRPr sz="2000" b="1" i="0" u="none" strike="noStrike" cap="none">
                <a:solidFill>
                  <a:schemeClr val="dk1"/>
                </a:solidFill>
                <a:latin typeface="Century Gothic"/>
                <a:ea typeface="Century Gothic"/>
                <a:cs typeface="Century Gothic"/>
                <a:sym typeface="Century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76"/>
          <p:cNvSpPr txBox="1">
            <a:spLocks noGrp="1"/>
          </p:cNvSpPr>
          <p:nvPr>
            <p:ph type="body" idx="1"/>
          </p:nvPr>
        </p:nvSpPr>
        <p:spPr>
          <a:xfrm>
            <a:off x="3575050" y="204788"/>
            <a:ext cx="5111750" cy="4204691"/>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entury Gothic"/>
                <a:ea typeface="Century Gothic"/>
                <a:cs typeface="Century Gothic"/>
                <a:sym typeface="Century Gothic"/>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 name="Google Shape;30;p76"/>
          <p:cNvSpPr txBox="1">
            <a:spLocks noGrp="1"/>
          </p:cNvSpPr>
          <p:nvPr>
            <p:ph type="body" idx="2"/>
          </p:nvPr>
        </p:nvSpPr>
        <p:spPr>
          <a:xfrm>
            <a:off x="457201" y="1076326"/>
            <a:ext cx="3008313" cy="3369911"/>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280"/>
              </a:spcBef>
              <a:spcAft>
                <a:spcPts val="0"/>
              </a:spcAft>
              <a:buClr>
                <a:schemeClr val="dk1"/>
              </a:buClr>
              <a:buSzPts val="1400"/>
              <a:buFont typeface="Arial"/>
              <a:buNone/>
              <a:defRPr sz="1400" b="0" i="0" u="none" strike="noStrike" cap="none">
                <a:solidFill>
                  <a:schemeClr val="dk1"/>
                </a:solidFill>
                <a:latin typeface="Century Gothic"/>
                <a:ea typeface="Century Gothic"/>
                <a:cs typeface="Century Gothic"/>
                <a:sym typeface="Century Gothic"/>
              </a:defRPr>
            </a:lvl1pPr>
            <a:lvl2pPr marL="914400" marR="0" lvl="1" indent="-228600" algn="l" rtl="0">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70" descr="A2.png"/>
          <p:cNvPicPr preferRelativeResize="0"/>
          <p:nvPr/>
        </p:nvPicPr>
        <p:blipFill rotWithShape="1">
          <a:blip r:embed="rId8">
            <a:alphaModFix/>
          </a:blip>
          <a:srcRect/>
          <a:stretch/>
        </p:blipFill>
        <p:spPr>
          <a:xfrm>
            <a:off x="0" y="0"/>
            <a:ext cx="9144000" cy="51435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twu.edu/procurement/supplier-registr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twu.edu/media/documents/procurement/FY24-Contract-Signature-Matrix-signed.pdf"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twu.edu/media/documents/risk-management/TWU-Third-Party-Insurance-Standards.pdf"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servicecenter.twu.edu/"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hyperlink" Target="https://servicecenter.twu.edu/TDClient/1956/Portal/Requests/ServiceDet?ID=12086"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hyperlink" Target="https://docs.google.com/document/d/1MTKKN7l4xhasOZPJI9_2AO-oz9ilEXAohtyqqLujbvM/edit?usp=sharin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s://twu.edu/procurement/purchasing/cooperative-purchasing/"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twu.edu/procurement/purchasing/procurement-guideline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docs.google.com/spreadsheets/d/1K88EdhxfqJ0n7uK9R50R3tDQp4_LaRGf/copy"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hyperlink" Target="https://docs.google.com/spreadsheets/d/1K88EdhxfqJ0n7uK9R50R3tDQp4_LaRGf/copy"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servicecenter.twu.edu/TDClient/1956/Portal/Requests/ServiceDet?ID=53850" TargetMode="External"/><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hyperlink" Target="https://drive.google.com/drive/folders/1OzPBxGjlW01aLwAY7RTglx29XHQagquX?usp=drive_link" TargetMode="External"/><Relationship Id="rId4" Type="http://schemas.openxmlformats.org/officeDocument/2006/relationships/hyperlink" Target="https://drive.google.com/drive/folders/1br7hPmz5-1PXpsQUXSw53sIAgh3rDeLI?usp=drive_link"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twu.edu/procurement/contracts/"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hyperlink" Target="https://twu.edu/procurement/supplier-registration/" TargetMode="External"/><Relationship Id="rId5" Type="http://schemas.openxmlformats.org/officeDocument/2006/relationships/hyperlink" Target="https://twu.edu/procurement/purchasing/" TargetMode="External"/><Relationship Id="rId4" Type="http://schemas.openxmlformats.org/officeDocument/2006/relationships/hyperlink" Target="https://twu.edu/procurement/forms-and-instructions/" TargetMode="External"/></Relationships>
</file>

<file path=ppt/slides/_rels/slide68.xml.rels><?xml version="1.0" encoding="UTF-8" standalone="yes"?>
<Relationships xmlns="http://schemas.openxmlformats.org/package/2006/relationships"><Relationship Id="rId3" Type="http://schemas.openxmlformats.org/officeDocument/2006/relationships/hyperlink" Target="mailto:jcogdell@twu.edu" TargetMode="External"/><Relationship Id="rId2" Type="http://schemas.openxmlformats.org/officeDocument/2006/relationships/notesSlide" Target="../notesSlides/notesSlide68.xml"/><Relationship Id="rId1" Type="http://schemas.openxmlformats.org/officeDocument/2006/relationships/slideLayout" Target="../slideLayouts/slideLayout2.xml"/><Relationship Id="rId5" Type="http://schemas.openxmlformats.org/officeDocument/2006/relationships/hyperlink" Target="mailto:Kstokes3@twu.edu" TargetMode="External"/><Relationship Id="rId4" Type="http://schemas.openxmlformats.org/officeDocument/2006/relationships/hyperlink" Target="mailto:jkeele@twu.edu"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sp>
        <p:nvSpPr>
          <p:cNvPr id="35" name="Google Shape;35;p1"/>
          <p:cNvSpPr txBox="1">
            <a:spLocks noGrp="1"/>
          </p:cNvSpPr>
          <p:nvPr>
            <p:ph type="ctrTitle"/>
          </p:nvPr>
        </p:nvSpPr>
        <p:spPr>
          <a:xfrm>
            <a:off x="685800" y="4030880"/>
            <a:ext cx="7772400" cy="906594"/>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lt1"/>
              </a:buClr>
              <a:buSzPct val="100000"/>
              <a:buFont typeface="Century Gothic"/>
              <a:buNone/>
            </a:pPr>
            <a:r>
              <a:rPr lang="en-US"/>
              <a:t>Procurement Contract Routing Ticketing System Training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0"/>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Contract Category Guide</a:t>
            </a:r>
            <a:endParaRPr/>
          </a:p>
        </p:txBody>
      </p:sp>
      <p:pic>
        <p:nvPicPr>
          <p:cNvPr id="96" name="Google Shape;96;p10"/>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97" name="Google Shape;97;p10"/>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Not sure what kind of contract you need or if there is a template? Check the Contract Category Guide!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1"/>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Supporting Documentation Breakdown</a:t>
            </a:r>
            <a:endParaRPr/>
          </a:p>
        </p:txBody>
      </p:sp>
      <p:pic>
        <p:nvPicPr>
          <p:cNvPr id="103" name="Google Shape;103;p11"/>
          <p:cNvPicPr preferRelativeResize="0">
            <a:picLocks noGrp="1"/>
          </p:cNvPicPr>
          <p:nvPr>
            <p:ph type="pic" idx="2"/>
          </p:nvPr>
        </p:nvPicPr>
        <p:blipFill rotWithShape="1">
          <a:blip r:embed="rId3">
            <a:alphaModFix/>
          </a:blip>
          <a:srcRect l="1780" r="1779" b="1961"/>
          <a:stretch/>
        </p:blipFill>
        <p:spPr>
          <a:xfrm>
            <a:off x="1792288" y="459581"/>
            <a:ext cx="5486400" cy="3025589"/>
          </a:xfrm>
          <a:prstGeom prst="rect">
            <a:avLst/>
          </a:prstGeom>
          <a:noFill/>
          <a:ln>
            <a:noFill/>
          </a:ln>
        </p:spPr>
      </p:pic>
      <p:sp>
        <p:nvSpPr>
          <p:cNvPr id="104" name="Google Shape;104;p11"/>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Not sure what you need to include in your package? Check the Supporting Documentation Breakdown!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1000"/>
              <a:buFont typeface="Century Gothic"/>
              <a:buNone/>
            </a:pPr>
            <a:r>
              <a:rPr lang="en-US" sz="1000" b="0"/>
              <a:t>Standards for Procurement, Risk Management, ITS, Data Accessibility, and Data Management</a:t>
            </a:r>
            <a:endParaRPr sz="1000"/>
          </a:p>
        </p:txBody>
      </p:sp>
      <p:pic>
        <p:nvPicPr>
          <p:cNvPr id="110" name="Google Shape;110;p12"/>
          <p:cNvPicPr preferRelativeResize="0">
            <a:picLocks noGrp="1"/>
          </p:cNvPicPr>
          <p:nvPr>
            <p:ph type="pic" idx="2"/>
          </p:nvPr>
        </p:nvPicPr>
        <p:blipFill rotWithShape="1">
          <a:blip r:embed="rId3">
            <a:alphaModFix/>
          </a:blip>
          <a:srcRect l="1713" r="1712" b="2129"/>
          <a:stretch/>
        </p:blipFill>
        <p:spPr>
          <a:xfrm>
            <a:off x="1792288" y="459581"/>
            <a:ext cx="5486400" cy="3020364"/>
          </a:xfrm>
          <a:prstGeom prst="rect">
            <a:avLst/>
          </a:prstGeom>
          <a:noFill/>
          <a:ln>
            <a:noFill/>
          </a:ln>
        </p:spPr>
      </p:pic>
      <p:sp>
        <p:nvSpPr>
          <p:cNvPr id="111" name="Google Shape;111;p12"/>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Guidelines for our Texas Woman’s University Standards can be found on each area’s website. Please review these and make sure you’re working with Suppliers who meet our Standards.</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3"/>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Legal Review</a:t>
            </a:r>
            <a:endParaRPr/>
          </a:p>
        </p:txBody>
      </p:sp>
      <p:pic>
        <p:nvPicPr>
          <p:cNvPr id="117" name="Google Shape;117;p13"/>
          <p:cNvPicPr preferRelativeResize="0">
            <a:picLocks noGrp="1"/>
          </p:cNvPicPr>
          <p:nvPr>
            <p:ph type="pic" idx="2"/>
          </p:nvPr>
        </p:nvPicPr>
        <p:blipFill rotWithShape="1">
          <a:blip r:embed="rId3">
            <a:alphaModFix/>
          </a:blip>
          <a:srcRect l="1806" r="1806" b="1961"/>
          <a:stretch/>
        </p:blipFill>
        <p:spPr>
          <a:xfrm>
            <a:off x="1792288" y="459581"/>
            <a:ext cx="5486400" cy="3025589"/>
          </a:xfrm>
          <a:prstGeom prst="rect">
            <a:avLst/>
          </a:prstGeom>
          <a:noFill/>
          <a:ln>
            <a:noFill/>
          </a:ln>
        </p:spPr>
      </p:pic>
      <p:sp>
        <p:nvSpPr>
          <p:cNvPr id="118" name="Google Shape;118;p13"/>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800"/>
              <a:buNone/>
            </a:pPr>
            <a:r>
              <a:rPr lang="en-US" sz="800"/>
              <a:t>If you are not using an OGC Approved Template or a Supplier that is a Cooperative Purchasing Partner, the contract must be submitted to our Office of General Counsel for legal review. Legal review can take 2-4 months on top of Procurement processing time. Please plan accordingly. </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4"/>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Have a lot of questions?</a:t>
            </a:r>
            <a:endParaRPr/>
          </a:p>
        </p:txBody>
      </p:sp>
      <p:sp>
        <p:nvSpPr>
          <p:cNvPr id="124" name="Google Shape;124;p14"/>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Take a moment and review the landing page! </a:t>
            </a:r>
            <a:endParaRPr/>
          </a:p>
          <a:p>
            <a:pPr marL="0" lvl="0" indent="0" algn="l" rtl="0">
              <a:spcBef>
                <a:spcPts val="280"/>
              </a:spcBef>
              <a:spcAft>
                <a:spcPts val="0"/>
              </a:spcAft>
              <a:buClr>
                <a:schemeClr val="dk1"/>
              </a:buClr>
              <a:buSzPts val="1400"/>
              <a:buNone/>
            </a:pPr>
            <a:r>
              <a:rPr lang="en-US"/>
              <a:t/>
            </a:r>
            <a:br>
              <a:rPr lang="en-US"/>
            </a:br>
            <a:endParaRPr/>
          </a:p>
        </p:txBody>
      </p:sp>
      <p:pic>
        <p:nvPicPr>
          <p:cNvPr id="125" name="Google Shape;125;p14"/>
          <p:cNvPicPr preferRelativeResize="0"/>
          <p:nvPr/>
        </p:nvPicPr>
        <p:blipFill rotWithShape="1">
          <a:blip r:embed="rId3">
            <a:alphaModFix/>
          </a:blip>
          <a:srcRect/>
          <a:stretch/>
        </p:blipFill>
        <p:spPr>
          <a:xfrm>
            <a:off x="2794318" y="504438"/>
            <a:ext cx="3614102" cy="299638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5"/>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Creating a Contract Routing Ticket</a:t>
            </a:r>
            <a:endParaRPr/>
          </a:p>
        </p:txBody>
      </p:sp>
      <p:pic>
        <p:nvPicPr>
          <p:cNvPr id="131" name="Google Shape;131;p15"/>
          <p:cNvPicPr preferRelativeResize="0">
            <a:picLocks noGrp="1"/>
          </p:cNvPicPr>
          <p:nvPr>
            <p:ph type="pic" idx="2"/>
          </p:nvPr>
        </p:nvPicPr>
        <p:blipFill rotWithShape="1">
          <a:blip r:embed="rId3">
            <a:alphaModFix/>
          </a:blip>
          <a:srcRect l="1780" t="-1" r="1779" b="2792"/>
          <a:stretch/>
        </p:blipFill>
        <p:spPr>
          <a:xfrm>
            <a:off x="1792288" y="459581"/>
            <a:ext cx="5486400" cy="2999899"/>
          </a:xfrm>
          <a:prstGeom prst="rect">
            <a:avLst/>
          </a:prstGeom>
          <a:noFill/>
          <a:ln>
            <a:noFill/>
          </a:ln>
        </p:spPr>
      </p:pic>
      <p:sp>
        <p:nvSpPr>
          <p:cNvPr id="132" name="Google Shape;132;p15"/>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Click on Submit Contract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6"/>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Choose your Contract Category</a:t>
            </a:r>
            <a:endParaRPr/>
          </a:p>
        </p:txBody>
      </p:sp>
      <p:pic>
        <p:nvPicPr>
          <p:cNvPr id="138" name="Google Shape;138;p16"/>
          <p:cNvPicPr preferRelativeResize="0">
            <a:picLocks noGrp="1"/>
          </p:cNvPicPr>
          <p:nvPr>
            <p:ph type="pic" idx="2"/>
          </p:nvPr>
        </p:nvPicPr>
        <p:blipFill rotWithShape="1">
          <a:blip r:embed="rId3">
            <a:alphaModFix/>
          </a:blip>
          <a:srcRect l="1851" r="1852"/>
          <a:stretch/>
        </p:blipFill>
        <p:spPr>
          <a:xfrm>
            <a:off x="1792288" y="459581"/>
            <a:ext cx="5486400" cy="3086100"/>
          </a:xfrm>
          <a:prstGeom prst="rect">
            <a:avLst/>
          </a:prstGeom>
          <a:noFill/>
          <a:ln>
            <a:noFill/>
          </a:ln>
        </p:spPr>
      </p:pic>
      <p:sp>
        <p:nvSpPr>
          <p:cNvPr id="139" name="Google Shape;139;p16"/>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 If you’re unsure of what type of contract you need, check out the link to the Contract Category Guide on the landing page. It will tell you which Category we have OGC created templates for. Quite helpful for trying to forgo legal review of contracts. </a:t>
            </a:r>
            <a:endParaRPr/>
          </a:p>
          <a:p>
            <a:pPr marL="0" lvl="0" indent="0" algn="l" rtl="0">
              <a:spcBef>
                <a:spcPts val="180"/>
              </a:spcBef>
              <a:spcAft>
                <a:spcPts val="0"/>
              </a:spcAft>
              <a:buClr>
                <a:schemeClr val="dk1"/>
              </a:buClr>
              <a:buSzPts val="900"/>
              <a:buNone/>
            </a:pPr>
            <a:endParaRPr sz="9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Fill out Supplier information</a:t>
            </a:r>
            <a:endParaRPr/>
          </a:p>
        </p:txBody>
      </p:sp>
      <p:pic>
        <p:nvPicPr>
          <p:cNvPr id="145" name="Google Shape;145;p17"/>
          <p:cNvPicPr preferRelativeResize="0">
            <a:picLocks noGrp="1"/>
          </p:cNvPicPr>
          <p:nvPr>
            <p:ph type="pic" idx="2"/>
          </p:nvPr>
        </p:nvPicPr>
        <p:blipFill rotWithShape="1">
          <a:blip r:embed="rId3">
            <a:alphaModFix/>
          </a:blip>
          <a:srcRect l="1705" r="1705"/>
          <a:stretch/>
        </p:blipFill>
        <p:spPr>
          <a:xfrm>
            <a:off x="1792288" y="459581"/>
            <a:ext cx="5486400" cy="3086100"/>
          </a:xfrm>
          <a:prstGeom prst="rect">
            <a:avLst/>
          </a:prstGeom>
          <a:noFill/>
          <a:ln>
            <a:noFill/>
          </a:ln>
        </p:spPr>
      </p:pic>
      <p:sp>
        <p:nvSpPr>
          <p:cNvPr id="146" name="Google Shape;146;p17"/>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None/>
            </a:pPr>
            <a:r>
              <a:rPr lang="en-US" sz="1000"/>
              <a:t>The Supplier must be set up in order to enter your ticket. Instructions for that process can be found here on our Procurement Website: </a:t>
            </a:r>
            <a:r>
              <a:rPr lang="en-US" sz="1000" u="sng">
                <a:solidFill>
                  <a:schemeClr val="hlink"/>
                </a:solidFill>
                <a:hlinkClick r:id="rId4"/>
              </a:rPr>
              <a:t>https://twu.edu/procurement/supplier-registration/</a:t>
            </a:r>
            <a:r>
              <a:rPr lang="en-US" sz="1000"/>
              <a:t>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Supplier Contact &amp; Supplier Signer</a:t>
            </a:r>
            <a:endParaRPr/>
          </a:p>
        </p:txBody>
      </p:sp>
      <p:pic>
        <p:nvPicPr>
          <p:cNvPr id="152" name="Google Shape;152;p18"/>
          <p:cNvPicPr preferRelativeResize="0">
            <a:picLocks noGrp="1"/>
          </p:cNvPicPr>
          <p:nvPr>
            <p:ph type="pic" idx="2"/>
          </p:nvPr>
        </p:nvPicPr>
        <p:blipFill rotWithShape="1">
          <a:blip r:embed="rId3">
            <a:alphaModFix/>
          </a:blip>
          <a:srcRect l="1705" r="1705"/>
          <a:stretch/>
        </p:blipFill>
        <p:spPr>
          <a:xfrm>
            <a:off x="1792288" y="459581"/>
            <a:ext cx="5486400" cy="3086100"/>
          </a:xfrm>
          <a:prstGeom prst="rect">
            <a:avLst/>
          </a:prstGeom>
          <a:noFill/>
          <a:ln>
            <a:noFill/>
          </a:ln>
        </p:spPr>
      </p:pic>
      <p:sp>
        <p:nvSpPr>
          <p:cNvPr id="153" name="Google Shape;153;p18"/>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None/>
            </a:pPr>
            <a:r>
              <a:rPr lang="en-US" sz="1000"/>
              <a:t>Sometimes the person with Signing authority on behalf of the Supplier is different than the Contact. Please check with your Supplier to confirm the Signer before submitting your contract.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1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Contact = Signer</a:t>
            </a:r>
            <a:endParaRPr/>
          </a:p>
        </p:txBody>
      </p:sp>
      <p:pic>
        <p:nvPicPr>
          <p:cNvPr id="159" name="Google Shape;159;p19"/>
          <p:cNvPicPr preferRelativeResize="0">
            <a:picLocks noGrp="1"/>
          </p:cNvPicPr>
          <p:nvPr>
            <p:ph type="pic" idx="2"/>
          </p:nvPr>
        </p:nvPicPr>
        <p:blipFill rotWithShape="1">
          <a:blip r:embed="rId3">
            <a:alphaModFix/>
          </a:blip>
          <a:srcRect l="1705" r="1705"/>
          <a:stretch/>
        </p:blipFill>
        <p:spPr>
          <a:xfrm>
            <a:off x="1792288" y="459581"/>
            <a:ext cx="5486400" cy="3086100"/>
          </a:xfrm>
          <a:prstGeom prst="rect">
            <a:avLst/>
          </a:prstGeom>
          <a:noFill/>
          <a:ln>
            <a:noFill/>
          </a:ln>
        </p:spPr>
      </p:pic>
      <p:sp>
        <p:nvSpPr>
          <p:cNvPr id="160" name="Google Shape;160;p19"/>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If the Supplier Signer is the same as the contact, click NO</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
        <p:cNvGrpSpPr/>
        <p:nvPr/>
      </p:nvGrpSpPr>
      <p:grpSpPr>
        <a:xfrm>
          <a:off x="0" y="0"/>
          <a:ext cx="0" cy="0"/>
          <a:chOff x="0" y="0"/>
          <a:chExt cx="0" cy="0"/>
        </a:xfrm>
      </p:grpSpPr>
      <p:sp>
        <p:nvSpPr>
          <p:cNvPr id="40" name="Google Shape;40;p2"/>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Contract Routing Ticketing System</a:t>
            </a:r>
            <a:endParaRPr/>
          </a:p>
        </p:txBody>
      </p:sp>
      <p:sp>
        <p:nvSpPr>
          <p:cNvPr id="41" name="Google Shape;41;p2"/>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a:t>This new system will allow for a streamlined review process of contracts and will replace the current Contract Routing Sheet. Online review and approval will create transparency for all approvers and end users. We’ve created a comprehensive knowledge based site that includes all information and resources related to the new contract routing ticket system.  We hope you like it!</a:t>
            </a:r>
            <a:endParaRPr sz="1400"/>
          </a:p>
          <a:p>
            <a:pPr marL="0" lvl="0" indent="0" algn="l" rtl="0">
              <a:spcBef>
                <a:spcPts val="360"/>
              </a:spcBef>
              <a:spcAft>
                <a:spcPts val="0"/>
              </a:spcAft>
              <a:buClr>
                <a:schemeClr val="dk1"/>
              </a:buClr>
              <a:buSzPts val="1800"/>
              <a:buNone/>
            </a:pPr>
            <a:endParaRPr sz="1800" u="sng">
              <a:solidFill>
                <a:schemeClr val="hlink"/>
              </a:solidFill>
              <a:hlinkClick r:id="rId3"/>
            </a:endParaRPr>
          </a:p>
          <a:p>
            <a:pPr marL="0" lvl="0" indent="0" algn="l" rtl="0">
              <a:spcBef>
                <a:spcPts val="360"/>
              </a:spcBef>
              <a:spcAft>
                <a:spcPts val="0"/>
              </a:spcAft>
              <a:buClr>
                <a:schemeClr val="dk1"/>
              </a:buClr>
              <a:buSzPts val="1800"/>
              <a:buNone/>
            </a:pPr>
            <a:r>
              <a:rPr lang="en-US" sz="1800" u="sng">
                <a:solidFill>
                  <a:schemeClr val="hlink"/>
                </a:solidFill>
                <a:hlinkClick r:id="rId3"/>
              </a:rPr>
              <a:t>https://servicecenter.twu.edu/TDClient/1956/Portal/Requests/ServiceDet?ID=53850</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0"/>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Contact ≠ Signer</a:t>
            </a:r>
            <a:endParaRPr/>
          </a:p>
        </p:txBody>
      </p:sp>
      <p:pic>
        <p:nvPicPr>
          <p:cNvPr id="166" name="Google Shape;166;p20"/>
          <p:cNvPicPr preferRelativeResize="0">
            <a:picLocks noGrp="1"/>
          </p:cNvPicPr>
          <p:nvPr>
            <p:ph type="pic" idx="2"/>
          </p:nvPr>
        </p:nvPicPr>
        <p:blipFill rotWithShape="1">
          <a:blip r:embed="rId3">
            <a:alphaModFix/>
          </a:blip>
          <a:srcRect l="1705" r="1705"/>
          <a:stretch/>
        </p:blipFill>
        <p:spPr>
          <a:xfrm>
            <a:off x="1792288" y="459581"/>
            <a:ext cx="5486400" cy="3086100"/>
          </a:xfrm>
          <a:prstGeom prst="rect">
            <a:avLst/>
          </a:prstGeom>
          <a:noFill/>
          <a:ln>
            <a:noFill/>
          </a:ln>
        </p:spPr>
      </p:pic>
      <p:sp>
        <p:nvSpPr>
          <p:cNvPr id="167" name="Google Shape;167;p20"/>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If Supplier Signer is different than Contact, click YES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1"/>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Signer Information</a:t>
            </a:r>
            <a:endParaRPr/>
          </a:p>
        </p:txBody>
      </p:sp>
      <p:pic>
        <p:nvPicPr>
          <p:cNvPr id="173" name="Google Shape;173;p21"/>
          <p:cNvPicPr preferRelativeResize="0">
            <a:picLocks noGrp="1"/>
          </p:cNvPicPr>
          <p:nvPr>
            <p:ph type="pic" idx="2"/>
          </p:nvPr>
        </p:nvPicPr>
        <p:blipFill rotWithShape="1">
          <a:blip r:embed="rId3">
            <a:alphaModFix/>
          </a:blip>
          <a:srcRect l="1944" r="1944"/>
          <a:stretch/>
        </p:blipFill>
        <p:spPr>
          <a:xfrm>
            <a:off x="1792288" y="459581"/>
            <a:ext cx="5486400" cy="3086100"/>
          </a:xfrm>
          <a:prstGeom prst="rect">
            <a:avLst/>
          </a:prstGeom>
          <a:noFill/>
          <a:ln>
            <a:noFill/>
          </a:ln>
        </p:spPr>
      </p:pic>
      <p:sp>
        <p:nvSpPr>
          <p:cNvPr id="174" name="Google Shape;174;p21"/>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Add BOTH Name and Email for person signing on Supplier side. We will need this information for routing the contract for signature.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2"/>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Is this a Sole Source?</a:t>
            </a:r>
            <a:endParaRPr/>
          </a:p>
        </p:txBody>
      </p:sp>
      <p:pic>
        <p:nvPicPr>
          <p:cNvPr id="180" name="Google Shape;180;p22"/>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181" name="Google Shape;181;p22"/>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 </a:t>
            </a:r>
            <a:r>
              <a:rPr lang="en-US" sz="1050"/>
              <a:t>Sole Source is needed when the supplier is NOT on a cooperative contract and the total amount for contract is over $20K and the good/service can ONLY be purchased from that particular vendor.</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3"/>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If it is a Sole Source</a:t>
            </a:r>
            <a:endParaRPr/>
          </a:p>
        </p:txBody>
      </p:sp>
      <p:pic>
        <p:nvPicPr>
          <p:cNvPr id="187" name="Google Shape;187;p23"/>
          <p:cNvPicPr preferRelativeResize="0">
            <a:picLocks noGrp="1"/>
          </p:cNvPicPr>
          <p:nvPr>
            <p:ph type="pic" idx="2"/>
          </p:nvPr>
        </p:nvPicPr>
        <p:blipFill rotWithShape="1">
          <a:blip r:embed="rId3">
            <a:alphaModFix/>
          </a:blip>
          <a:srcRect l="1734" r="1733"/>
          <a:stretch/>
        </p:blipFill>
        <p:spPr>
          <a:xfrm>
            <a:off x="1792288" y="459581"/>
            <a:ext cx="5486400" cy="3086100"/>
          </a:xfrm>
          <a:prstGeom prst="rect">
            <a:avLst/>
          </a:prstGeom>
          <a:noFill/>
          <a:ln>
            <a:noFill/>
          </a:ln>
        </p:spPr>
      </p:pic>
      <p:sp>
        <p:nvSpPr>
          <p:cNvPr id="188" name="Google Shape;188;p23"/>
          <p:cNvSpPr txBox="1">
            <a:spLocks noGrp="1"/>
          </p:cNvSpPr>
          <p:nvPr>
            <p:ph type="body" idx="1"/>
          </p:nvPr>
        </p:nvSpPr>
        <p:spPr>
          <a:xfrm>
            <a:off x="1792288" y="3892542"/>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1050"/>
              <a:t>Please complete all of the fields. You cannot answer with ‘there were no other sources. This is the only one’ – it will be rejected back. You must provide sources that were reviewed and deemed unacceptable. No exceptions.</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4"/>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1600"/>
              <a:buFont typeface="Century Gothic"/>
              <a:buNone/>
            </a:pPr>
            <a:r>
              <a:rPr lang="en-US" sz="1600"/>
              <a:t>Is this a Renewal, Change Order, or Amendment?</a:t>
            </a:r>
            <a:endParaRPr sz="1600"/>
          </a:p>
        </p:txBody>
      </p:sp>
      <p:pic>
        <p:nvPicPr>
          <p:cNvPr id="194" name="Google Shape;194;p24"/>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195" name="Google Shape;195;p24"/>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Click yes if any of these apply.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xfrm>
            <a:off x="1792288" y="3627157"/>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Previous or Related Contract Number	</a:t>
            </a:r>
            <a:endParaRPr/>
          </a:p>
        </p:txBody>
      </p:sp>
      <p:pic>
        <p:nvPicPr>
          <p:cNvPr id="201" name="Google Shape;201;p25"/>
          <p:cNvPicPr preferRelativeResize="0">
            <a:picLocks noGrp="1"/>
          </p:cNvPicPr>
          <p:nvPr>
            <p:ph type="pic" idx="2"/>
          </p:nvPr>
        </p:nvPicPr>
        <p:blipFill rotWithShape="1">
          <a:blip r:embed="rId3">
            <a:alphaModFix/>
          </a:blip>
          <a:srcRect l="1754" r="1755"/>
          <a:stretch/>
        </p:blipFill>
        <p:spPr>
          <a:xfrm>
            <a:off x="1792288" y="459581"/>
            <a:ext cx="5486400" cy="3086100"/>
          </a:xfrm>
          <a:prstGeom prst="rect">
            <a:avLst/>
          </a:prstGeom>
          <a:noFill/>
          <a:ln>
            <a:noFill/>
          </a:ln>
        </p:spPr>
      </p:pic>
      <p:sp>
        <p:nvSpPr>
          <p:cNvPr id="202" name="Google Shape;202;p25"/>
          <p:cNvSpPr txBox="1">
            <a:spLocks noGrp="1"/>
          </p:cNvSpPr>
          <p:nvPr>
            <p:ph type="body" idx="1"/>
          </p:nvPr>
        </p:nvSpPr>
        <p:spPr>
          <a:xfrm>
            <a:off x="1792288" y="3942748"/>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 </a:t>
            </a:r>
            <a:r>
              <a:rPr lang="en-US" sz="1200"/>
              <a:t>If Yes, please provide us with the Previous Contract Number attached to this renewal agreement (ASC-XXXX-XXX, PSC-XXXX-XXX, etc.)</a:t>
            </a:r>
            <a:endParaRPr sz="12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6"/>
          <p:cNvSpPr txBox="1">
            <a:spLocks noGrp="1"/>
          </p:cNvSpPr>
          <p:nvPr>
            <p:ph type="title"/>
          </p:nvPr>
        </p:nvSpPr>
        <p:spPr>
          <a:xfrm>
            <a:off x="1792288" y="3400901"/>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Is this a Service?</a:t>
            </a:r>
            <a:endParaRPr/>
          </a:p>
        </p:txBody>
      </p:sp>
      <p:pic>
        <p:nvPicPr>
          <p:cNvPr id="208" name="Google Shape;208;p26"/>
          <p:cNvPicPr preferRelativeResize="0">
            <a:picLocks noGrp="1"/>
          </p:cNvPicPr>
          <p:nvPr>
            <p:ph type="pic" idx="2"/>
          </p:nvPr>
        </p:nvPicPr>
        <p:blipFill rotWithShape="1">
          <a:blip r:embed="rId3">
            <a:alphaModFix/>
          </a:blip>
          <a:srcRect l="1780" r="1779" b="2298"/>
          <a:stretch/>
        </p:blipFill>
        <p:spPr>
          <a:xfrm>
            <a:off x="1792288" y="314801"/>
            <a:ext cx="5486400" cy="3015139"/>
          </a:xfrm>
          <a:prstGeom prst="rect">
            <a:avLst/>
          </a:prstGeom>
          <a:noFill/>
          <a:ln>
            <a:noFill/>
          </a:ln>
        </p:spPr>
      </p:pic>
      <p:sp>
        <p:nvSpPr>
          <p:cNvPr id="209" name="Google Shape;209;p26"/>
          <p:cNvSpPr txBox="1">
            <a:spLocks noGrp="1"/>
          </p:cNvSpPr>
          <p:nvPr>
            <p:ph type="body" idx="1"/>
          </p:nvPr>
        </p:nvSpPr>
        <p:spPr>
          <a:xfrm>
            <a:off x="1792288" y="3691564"/>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Risk Management review is required on all service contracts. The only exception is Guest Lecturers, Advertising Agreements, and Athletic Team Hotels. All other agreements are considered services and must be viewed by Risk Management. If you are unsure if Risk Management needs to review your agreement, please review the TWU Signature Matrix here: </a:t>
            </a:r>
            <a:r>
              <a:rPr lang="en-US" sz="900" u="sng">
                <a:solidFill>
                  <a:schemeClr val="hlink"/>
                </a:solidFill>
                <a:hlinkClick r:id="rId4"/>
              </a:rPr>
              <a:t>https://twu.edu/media/documents/procurement/FY24-Contract-Signature-Matrix-signed.pdf</a:t>
            </a:r>
            <a:r>
              <a:rPr lang="en-US" sz="900"/>
              <a:t>  </a:t>
            </a:r>
            <a:endParaRPr sz="900"/>
          </a:p>
          <a:p>
            <a:pPr marL="0" lvl="0" indent="0" algn="l" rtl="0">
              <a:spcBef>
                <a:spcPts val="280"/>
              </a:spcBef>
              <a:spcAft>
                <a:spcPts val="0"/>
              </a:spcAft>
              <a:buClr>
                <a:schemeClr val="dk1"/>
              </a:buClr>
              <a:buSzPts val="14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7"/>
          <p:cNvSpPr txBox="1">
            <a:spLocks noGrp="1"/>
          </p:cNvSpPr>
          <p:nvPr>
            <p:ph type="title"/>
          </p:nvPr>
        </p:nvSpPr>
        <p:spPr>
          <a:xfrm>
            <a:off x="1792288" y="34128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Certificate of Insurance (COI)</a:t>
            </a:r>
            <a:endParaRPr/>
          </a:p>
        </p:txBody>
      </p:sp>
      <p:sp>
        <p:nvSpPr>
          <p:cNvPr id="215" name="Google Shape;215;p27"/>
          <p:cNvSpPr txBox="1">
            <a:spLocks noGrp="1"/>
          </p:cNvSpPr>
          <p:nvPr>
            <p:ph type="body" idx="1"/>
          </p:nvPr>
        </p:nvSpPr>
        <p:spPr>
          <a:xfrm>
            <a:off x="1792288" y="365974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850"/>
              <a:t>You will need to upload the supplier’s Certificate of Insurance (COI) meeting TWU’s third-party insurance requirements </a:t>
            </a:r>
            <a:r>
              <a:rPr lang="en-US" sz="850" u="sng">
                <a:solidFill>
                  <a:schemeClr val="hlink"/>
                </a:solidFill>
                <a:hlinkClick r:id="rId3"/>
              </a:rPr>
              <a:t>https://twu.edu/media/documents/risk-management/TWU-Third-Party-Insurance-Standards.pdf</a:t>
            </a:r>
            <a:r>
              <a:rPr lang="en-US" sz="850"/>
              <a:t> </a:t>
            </a:r>
            <a:endParaRPr sz="1200"/>
          </a:p>
          <a:p>
            <a:pPr marL="0" lvl="0" indent="0" algn="l" rtl="0">
              <a:spcBef>
                <a:spcPts val="210"/>
              </a:spcBef>
              <a:spcAft>
                <a:spcPts val="0"/>
              </a:spcAft>
              <a:buClr>
                <a:schemeClr val="dk1"/>
              </a:buClr>
              <a:buSzPts val="1050"/>
              <a:buNone/>
            </a:pPr>
            <a:r>
              <a:rPr lang="en-US" sz="850"/>
              <a:t>**If you are seeking a waiver on the Certificate of Insurance Requirement - Please add that information in the description box later in the form**</a:t>
            </a:r>
            <a:endParaRPr sz="850"/>
          </a:p>
          <a:p>
            <a:pPr marL="0" lvl="0" indent="0" algn="l" rtl="0">
              <a:spcBef>
                <a:spcPts val="210"/>
              </a:spcBef>
              <a:spcAft>
                <a:spcPts val="0"/>
              </a:spcAft>
              <a:buClr>
                <a:schemeClr val="dk1"/>
              </a:buClr>
              <a:buSzPts val="1050"/>
              <a:buNone/>
            </a:pPr>
            <a:r>
              <a:rPr lang="en-US" sz="1050"/>
              <a:t/>
            </a:r>
            <a:br>
              <a:rPr lang="en-US" sz="1050"/>
            </a:br>
            <a:endParaRPr sz="1050"/>
          </a:p>
        </p:txBody>
      </p:sp>
      <p:pic>
        <p:nvPicPr>
          <p:cNvPr id="216" name="Google Shape;216;p27" descr="https://lh7-us.googleusercontent.com/wGWvawgRPC-YZRsR8ZhmNJQwPCfz7p_C-QhP64ctu9yuhhHs5vd6ppaysq2VuCNVklYsmr2ZNAbBzkUGgx4m0hnnmQJwt_DuUoAq1kTdpz5qdMGxyjI9H1o5VIvbpHG6Uwem6lzppce0AFB5uGeA3w=s2048"/>
          <p:cNvPicPr preferRelativeResize="0">
            <a:picLocks noGrp="1"/>
          </p:cNvPicPr>
          <p:nvPr>
            <p:ph type="pic" idx="2"/>
          </p:nvPr>
        </p:nvPicPr>
        <p:blipFill rotWithShape="1">
          <a:blip r:embed="rId4">
            <a:alphaModFix/>
          </a:blip>
          <a:srcRect l="1773" r="1773"/>
          <a:stretch/>
        </p:blipFill>
        <p:spPr>
          <a:xfrm>
            <a:off x="1792288" y="345281"/>
            <a:ext cx="5486400" cy="30861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8"/>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Software Contracts</a:t>
            </a:r>
            <a:endParaRPr/>
          </a:p>
        </p:txBody>
      </p:sp>
      <p:pic>
        <p:nvPicPr>
          <p:cNvPr id="222" name="Google Shape;222;p28"/>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223" name="Google Shape;223;p28"/>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Is this contract for software, hardware, or have a technology component? This includes, but is not limited to: software, cloud services, SAAS, mobile applications, web applications, licensing, etc. </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Software Contracts</a:t>
            </a:r>
            <a:endParaRPr/>
          </a:p>
        </p:txBody>
      </p:sp>
      <p:pic>
        <p:nvPicPr>
          <p:cNvPr id="229" name="Google Shape;229;p29"/>
          <p:cNvPicPr preferRelativeResize="0">
            <a:picLocks noGrp="1"/>
          </p:cNvPicPr>
          <p:nvPr>
            <p:ph type="pic" idx="2"/>
          </p:nvPr>
        </p:nvPicPr>
        <p:blipFill rotWithShape="1">
          <a:blip r:embed="rId3">
            <a:alphaModFix/>
          </a:blip>
          <a:srcRect l="1806" r="1806" b="2544"/>
          <a:stretch/>
        </p:blipFill>
        <p:spPr>
          <a:xfrm>
            <a:off x="1792288" y="459581"/>
            <a:ext cx="5486400" cy="3007519"/>
          </a:xfrm>
          <a:prstGeom prst="rect">
            <a:avLst/>
          </a:prstGeom>
          <a:noFill/>
          <a:ln>
            <a:noFill/>
          </a:ln>
        </p:spPr>
      </p:pic>
      <p:sp>
        <p:nvSpPr>
          <p:cNvPr id="230" name="Google Shape;230;p29"/>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800"/>
              <a:buNone/>
            </a:pPr>
            <a:r>
              <a:rPr lang="en-US" sz="800"/>
              <a:t>If it is for Software, you will need to complete the expanded questions. Questions with checkboxes allow for multiple answers. If you are unsure, please read the agreement or ask the Supplier. Your Risk Assessment completed by IT Solutions should contain a lot of the same information. </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p3"/>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Locating our Ticketing System	</a:t>
            </a:r>
            <a:endParaRPr/>
          </a:p>
        </p:txBody>
      </p:sp>
      <p:pic>
        <p:nvPicPr>
          <p:cNvPr id="47" name="Google Shape;47;p3"/>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48" name="Google Shape;48;p3"/>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Go to Service Center Portal: </a:t>
            </a:r>
            <a:r>
              <a:rPr lang="en-US" u="sng">
                <a:solidFill>
                  <a:schemeClr val="hlink"/>
                </a:solidFill>
                <a:hlinkClick r:id="rId4"/>
              </a:rPr>
              <a:t>https://servicecenter.twu.edu/</a:t>
            </a:r>
            <a:r>
              <a:rPr lang="en-US"/>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1792288" y="3385661"/>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Risk Assessment</a:t>
            </a:r>
            <a:endParaRPr/>
          </a:p>
        </p:txBody>
      </p:sp>
      <p:pic>
        <p:nvPicPr>
          <p:cNvPr id="236" name="Google Shape;236;p30"/>
          <p:cNvPicPr preferRelativeResize="0">
            <a:picLocks noGrp="1"/>
          </p:cNvPicPr>
          <p:nvPr>
            <p:ph type="pic" idx="2"/>
          </p:nvPr>
        </p:nvPicPr>
        <p:blipFill rotWithShape="1">
          <a:blip r:embed="rId3">
            <a:alphaModFix/>
          </a:blip>
          <a:srcRect l="1802" r="1801"/>
          <a:stretch/>
        </p:blipFill>
        <p:spPr>
          <a:xfrm>
            <a:off x="1792288" y="299561"/>
            <a:ext cx="5486400" cy="3086100"/>
          </a:xfrm>
          <a:prstGeom prst="rect">
            <a:avLst/>
          </a:prstGeom>
          <a:noFill/>
          <a:ln>
            <a:noFill/>
          </a:ln>
        </p:spPr>
      </p:pic>
      <p:sp>
        <p:nvSpPr>
          <p:cNvPr id="237" name="Google Shape;237;p30"/>
          <p:cNvSpPr txBox="1">
            <a:spLocks noGrp="1"/>
          </p:cNvSpPr>
          <p:nvPr>
            <p:ph type="body" idx="1"/>
          </p:nvPr>
        </p:nvSpPr>
        <p:spPr>
          <a:xfrm>
            <a:off x="1792288" y="372216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Risk Assessments need to be included with your Supporting Documentation. You must have a completed Risk Assessment by ITS to submit your Contract for review. Contracts submitted without completed Risk Assessments will be rejected. Link to ITS TDX for Risk Assessment: </a:t>
            </a:r>
            <a:r>
              <a:rPr lang="en-US" sz="900" u="sng">
                <a:solidFill>
                  <a:schemeClr val="hlink"/>
                </a:solidFill>
                <a:hlinkClick r:id="rId4"/>
              </a:rPr>
              <a:t>https://servicecenter.twu.edu/TDClient/1956/Portal/Requests/ServiceDet?ID=12086</a:t>
            </a:r>
            <a:r>
              <a:rPr lang="en-US" sz="900"/>
              <a:t> </a:t>
            </a:r>
            <a:endParaRPr sz="900"/>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Accessibility Compliance Report (VPAT)</a:t>
            </a:r>
            <a:endParaRPr/>
          </a:p>
        </p:txBody>
      </p:sp>
      <p:pic>
        <p:nvPicPr>
          <p:cNvPr id="243" name="Google Shape;243;p31"/>
          <p:cNvPicPr preferRelativeResize="0">
            <a:picLocks noGrp="1"/>
          </p:cNvPicPr>
          <p:nvPr>
            <p:ph type="pic" idx="2"/>
          </p:nvPr>
        </p:nvPicPr>
        <p:blipFill rotWithShape="1">
          <a:blip r:embed="rId3">
            <a:alphaModFix/>
          </a:blip>
          <a:srcRect l="1897" r="1898"/>
          <a:stretch/>
        </p:blipFill>
        <p:spPr>
          <a:xfrm>
            <a:off x="1792288" y="459581"/>
            <a:ext cx="5486400" cy="3086100"/>
          </a:xfrm>
          <a:prstGeom prst="rect">
            <a:avLst/>
          </a:prstGeom>
          <a:noFill/>
          <a:ln>
            <a:noFill/>
          </a:ln>
        </p:spPr>
      </p:pic>
      <p:sp>
        <p:nvSpPr>
          <p:cNvPr id="244" name="Google Shape;244;p31"/>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For all Software, you must include an Accessibility Compliance Report. This is provided by the Supplier.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32"/>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Accessibility Exception Request Form</a:t>
            </a:r>
            <a:endParaRPr/>
          </a:p>
        </p:txBody>
      </p:sp>
      <p:pic>
        <p:nvPicPr>
          <p:cNvPr id="250" name="Google Shape;250;p32"/>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251" name="Google Shape;251;p32"/>
          <p:cNvSpPr txBox="1">
            <a:spLocks noGrp="1"/>
          </p:cNvSpPr>
          <p:nvPr>
            <p:ph type="body" idx="1"/>
          </p:nvPr>
        </p:nvSpPr>
        <p:spPr>
          <a:xfrm>
            <a:off x="1792288" y="3806108"/>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1050"/>
              <a:t>If the Supplier does not have an Accessibility Compliance Report (VPAT), then you must provide a completed Accessibility Exception Request Form. Link to document download is located in </a:t>
            </a:r>
            <a:r>
              <a:rPr lang="en-US" sz="1050" u="sng">
                <a:solidFill>
                  <a:schemeClr val="hlink"/>
                </a:solidFill>
                <a:hlinkClick r:id="rId4"/>
              </a:rPr>
              <a:t>Supporting Documentation Breakdown.</a:t>
            </a:r>
            <a:r>
              <a:rPr lang="en-US" u="sng">
                <a:solidFill>
                  <a:schemeClr val="hlink"/>
                </a:solidFill>
                <a:hlinkClick r:id="rId4"/>
              </a:rPr>
              <a:t/>
            </a:r>
            <a:br>
              <a:rPr lang="en-US" u="sng">
                <a:solidFill>
                  <a:schemeClr val="hlink"/>
                </a:solidFill>
                <a:hlinkClick r:id="rId4"/>
              </a:rPr>
            </a:b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3"/>
          <p:cNvSpPr txBox="1">
            <a:spLocks noGrp="1"/>
          </p:cNvSpPr>
          <p:nvPr>
            <p:ph type="title"/>
          </p:nvPr>
        </p:nvSpPr>
        <p:spPr>
          <a:xfrm>
            <a:off x="1792288" y="3442654"/>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Is the Supplier on a Cooperative?</a:t>
            </a:r>
            <a:endParaRPr/>
          </a:p>
        </p:txBody>
      </p:sp>
      <p:pic>
        <p:nvPicPr>
          <p:cNvPr id="257" name="Google Shape;257;p33"/>
          <p:cNvPicPr preferRelativeResize="0">
            <a:picLocks noGrp="1"/>
          </p:cNvPicPr>
          <p:nvPr>
            <p:ph type="pic" idx="2"/>
          </p:nvPr>
        </p:nvPicPr>
        <p:blipFill rotWithShape="1">
          <a:blip r:embed="rId3">
            <a:alphaModFix/>
          </a:blip>
          <a:srcRect l="1780" r="1779" b="5756"/>
          <a:stretch/>
        </p:blipFill>
        <p:spPr>
          <a:xfrm>
            <a:off x="1792288" y="459581"/>
            <a:ext cx="5486400" cy="2908459"/>
          </a:xfrm>
          <a:prstGeom prst="rect">
            <a:avLst/>
          </a:prstGeom>
          <a:noFill/>
          <a:ln>
            <a:noFill/>
          </a:ln>
        </p:spPr>
      </p:pic>
      <p:sp>
        <p:nvSpPr>
          <p:cNvPr id="258" name="Google Shape;258;p33"/>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1050"/>
              <a:t>If you are submitting a contract with a Cooperative Purchasing Partner, we will need that information from you as well. By using Suppliers available on Cooperative, we are able to process the agreements without having to submit for legal review AND it saves us money!</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4"/>
          <p:cNvSpPr txBox="1">
            <a:spLocks noGrp="1"/>
          </p:cNvSpPr>
          <p:nvPr>
            <p:ph type="title"/>
          </p:nvPr>
        </p:nvSpPr>
        <p:spPr>
          <a:xfrm>
            <a:off x="1792288" y="3326769"/>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Cooperative Purchasing Partners</a:t>
            </a:r>
            <a:endParaRPr/>
          </a:p>
        </p:txBody>
      </p:sp>
      <p:pic>
        <p:nvPicPr>
          <p:cNvPr id="264" name="Google Shape;264;p34"/>
          <p:cNvPicPr preferRelativeResize="0">
            <a:picLocks noGrp="1"/>
          </p:cNvPicPr>
          <p:nvPr>
            <p:ph type="pic" idx="2"/>
          </p:nvPr>
        </p:nvPicPr>
        <p:blipFill rotWithShape="1">
          <a:blip r:embed="rId3">
            <a:alphaModFix/>
          </a:blip>
          <a:srcRect l="1780" r="1779" b="9953"/>
          <a:stretch/>
        </p:blipFill>
        <p:spPr>
          <a:xfrm>
            <a:off x="1792288" y="459581"/>
            <a:ext cx="5486400" cy="2778919"/>
          </a:xfrm>
          <a:prstGeom prst="rect">
            <a:avLst/>
          </a:prstGeom>
          <a:noFill/>
          <a:ln>
            <a:noFill/>
          </a:ln>
        </p:spPr>
      </p:pic>
      <p:sp>
        <p:nvSpPr>
          <p:cNvPr id="265" name="Google Shape;265;p34"/>
          <p:cNvSpPr txBox="1">
            <a:spLocks noGrp="1"/>
          </p:cNvSpPr>
          <p:nvPr>
            <p:ph type="body" idx="1"/>
          </p:nvPr>
        </p:nvSpPr>
        <p:spPr>
          <a:xfrm>
            <a:off x="1868488" y="3642360"/>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1100"/>
              <a:t> Not sure if the Supplier you’re wanting to contract with is on a Cooperative? Ask your Supplier! You can find more information on Cooperative Purchasing partners on our website: </a:t>
            </a:r>
            <a:r>
              <a:rPr lang="en-US" sz="1100" u="sng">
                <a:solidFill>
                  <a:schemeClr val="hlink"/>
                </a:solidFill>
                <a:hlinkClick r:id="rId4"/>
              </a:rPr>
              <a:t>https://twu.edu/procurement/purchasing/cooperative-purchasing/</a:t>
            </a:r>
            <a:r>
              <a:rPr lang="en-US" sz="1100"/>
              <a:t> </a:t>
            </a:r>
            <a:endParaRPr sz="11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5"/>
          <p:cNvSpPr txBox="1">
            <a:spLocks noGrp="1"/>
          </p:cNvSpPr>
          <p:nvPr>
            <p:ph type="title"/>
          </p:nvPr>
        </p:nvSpPr>
        <p:spPr>
          <a:xfrm>
            <a:off x="1792288" y="346710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If Supplier is on a Cooperative</a:t>
            </a:r>
            <a:endParaRPr/>
          </a:p>
        </p:txBody>
      </p:sp>
      <p:pic>
        <p:nvPicPr>
          <p:cNvPr id="271" name="Google Shape;271;p35"/>
          <p:cNvPicPr preferRelativeResize="0">
            <a:picLocks noGrp="1"/>
          </p:cNvPicPr>
          <p:nvPr>
            <p:ph type="pic" idx="2"/>
          </p:nvPr>
        </p:nvPicPr>
        <p:blipFill rotWithShape="1">
          <a:blip r:embed="rId3">
            <a:alphaModFix/>
          </a:blip>
          <a:srcRect l="1754" r="1755" b="2544"/>
          <a:stretch/>
        </p:blipFill>
        <p:spPr>
          <a:xfrm>
            <a:off x="1792288" y="459581"/>
            <a:ext cx="5486400" cy="3007519"/>
          </a:xfrm>
          <a:prstGeom prst="rect">
            <a:avLst/>
          </a:prstGeom>
          <a:noFill/>
          <a:ln>
            <a:noFill/>
          </a:ln>
        </p:spPr>
      </p:pic>
      <p:sp>
        <p:nvSpPr>
          <p:cNvPr id="272" name="Google Shape;272;p35"/>
          <p:cNvSpPr txBox="1">
            <a:spLocks noGrp="1"/>
          </p:cNvSpPr>
          <p:nvPr>
            <p:ph type="body" idx="1"/>
          </p:nvPr>
        </p:nvSpPr>
        <p:spPr>
          <a:xfrm>
            <a:off x="1792288" y="3761974"/>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None/>
            </a:pPr>
            <a:r>
              <a:rPr lang="en-US" sz="1000"/>
              <a:t>List the name of the Cooperative and the Cooperative Contract Number. This Cooperative Partner and Contract Number must also be referenced on the Contract Document. Please review and make sure its there. If not, reach out to your supplier and have them add it. </a:t>
            </a:r>
            <a:endParaRPr/>
          </a:p>
          <a:p>
            <a:pPr marL="0" lvl="0" indent="0" algn="l" rtl="0">
              <a:spcBef>
                <a:spcPts val="280"/>
              </a:spcBef>
              <a:spcAft>
                <a:spcPts val="0"/>
              </a:spcAft>
              <a:buClr>
                <a:schemeClr val="dk1"/>
              </a:buClr>
              <a:buSzPts val="1400"/>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6"/>
          <p:cNvSpPr txBox="1">
            <a:spLocks noGrp="1"/>
          </p:cNvSpPr>
          <p:nvPr>
            <p:ph type="title"/>
          </p:nvPr>
        </p:nvSpPr>
        <p:spPr>
          <a:xfrm>
            <a:off x="1792288" y="3485816"/>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Is your contract part of a Formal Bid?</a:t>
            </a:r>
            <a:endParaRPr/>
          </a:p>
        </p:txBody>
      </p:sp>
      <p:pic>
        <p:nvPicPr>
          <p:cNvPr id="278" name="Google Shape;278;p36"/>
          <p:cNvPicPr preferRelativeResize="0">
            <a:picLocks noGrp="1"/>
          </p:cNvPicPr>
          <p:nvPr>
            <p:ph type="pic" idx="2"/>
          </p:nvPr>
        </p:nvPicPr>
        <p:blipFill rotWithShape="1">
          <a:blip r:embed="rId3">
            <a:alphaModFix/>
          </a:blip>
          <a:srcRect l="1780" r="1779" b="4274"/>
          <a:stretch/>
        </p:blipFill>
        <p:spPr>
          <a:xfrm>
            <a:off x="1792288" y="459581"/>
            <a:ext cx="5486400" cy="2954179"/>
          </a:xfrm>
          <a:prstGeom prst="rect">
            <a:avLst/>
          </a:prstGeom>
          <a:noFill/>
          <a:ln>
            <a:noFill/>
          </a:ln>
        </p:spPr>
      </p:pic>
      <p:sp>
        <p:nvSpPr>
          <p:cNvPr id="279" name="Google Shape;279;p36"/>
          <p:cNvSpPr txBox="1">
            <a:spLocks noGrp="1"/>
          </p:cNvSpPr>
          <p:nvPr>
            <p:ph type="body" idx="1"/>
          </p:nvPr>
        </p:nvSpPr>
        <p:spPr>
          <a:xfrm>
            <a:off x="1792288" y="373282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00"/>
              <a:buNone/>
            </a:pPr>
            <a:r>
              <a:rPr lang="en-US" sz="1000"/>
              <a:t>Formal Bids are required when the supplier is NOT on a cooperative contract and the total amount for contract is over $40K. Information regarding formal bids can be found on our Procurement Guidelines website here: </a:t>
            </a:r>
            <a:r>
              <a:rPr lang="en-US" sz="1000" u="sng">
                <a:solidFill>
                  <a:schemeClr val="hlink"/>
                </a:solidFill>
                <a:hlinkClick r:id="rId4"/>
              </a:rPr>
              <a:t>https://twu.edu/procurement/purchasing/procurement-guidelines/</a:t>
            </a:r>
            <a:r>
              <a:rPr lang="en-US" sz="1000"/>
              <a:t>  </a:t>
            </a:r>
            <a:endParaRPr sz="1000"/>
          </a:p>
          <a:p>
            <a:pPr marL="0" lvl="0" indent="0" algn="l" rtl="0">
              <a:spcBef>
                <a:spcPts val="280"/>
              </a:spcBef>
              <a:spcAft>
                <a:spcPts val="0"/>
              </a:spcAft>
              <a:buClr>
                <a:schemeClr val="dk1"/>
              </a:buClr>
              <a:buSzPts val="1400"/>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7"/>
          <p:cNvSpPr txBox="1">
            <a:spLocks noGrp="1"/>
          </p:cNvSpPr>
          <p:nvPr>
            <p:ph type="title"/>
          </p:nvPr>
        </p:nvSpPr>
        <p:spPr>
          <a:xfrm>
            <a:off x="1792288" y="3485816"/>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Formal Bid Number (RFP)</a:t>
            </a:r>
            <a:endParaRPr/>
          </a:p>
        </p:txBody>
      </p:sp>
      <p:pic>
        <p:nvPicPr>
          <p:cNvPr id="285" name="Google Shape;285;p37"/>
          <p:cNvPicPr preferRelativeResize="0">
            <a:picLocks noGrp="1"/>
          </p:cNvPicPr>
          <p:nvPr>
            <p:ph type="pic" idx="2"/>
          </p:nvPr>
        </p:nvPicPr>
        <p:blipFill rotWithShape="1">
          <a:blip r:embed="rId3">
            <a:alphaModFix/>
          </a:blip>
          <a:srcRect l="1734" r="1733" b="4274"/>
          <a:stretch/>
        </p:blipFill>
        <p:spPr>
          <a:xfrm>
            <a:off x="1792288" y="459581"/>
            <a:ext cx="5486400" cy="2954179"/>
          </a:xfrm>
          <a:prstGeom prst="rect">
            <a:avLst/>
          </a:prstGeom>
          <a:noFill/>
          <a:ln>
            <a:noFill/>
          </a:ln>
        </p:spPr>
      </p:pic>
      <p:sp>
        <p:nvSpPr>
          <p:cNvPr id="286" name="Google Shape;286;p37"/>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Enter the Formal Bid (RFP) number here. This number also needs to be referenced on the Contract Document. Please make sure it is on there. If not, reach out to the supplier and have them add it. </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8"/>
          <p:cNvSpPr txBox="1">
            <a:spLocks noGrp="1"/>
          </p:cNvSpPr>
          <p:nvPr>
            <p:ph type="title"/>
          </p:nvPr>
        </p:nvSpPr>
        <p:spPr>
          <a:xfrm>
            <a:off x="1792288" y="3485816"/>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Grant or Capital Projects</a:t>
            </a:r>
            <a:endParaRPr/>
          </a:p>
        </p:txBody>
      </p:sp>
      <p:pic>
        <p:nvPicPr>
          <p:cNvPr id="292" name="Google Shape;292;p38"/>
          <p:cNvPicPr preferRelativeResize="0">
            <a:picLocks noGrp="1"/>
          </p:cNvPicPr>
          <p:nvPr>
            <p:ph type="pic" idx="2"/>
          </p:nvPr>
        </p:nvPicPr>
        <p:blipFill rotWithShape="1">
          <a:blip r:embed="rId3">
            <a:alphaModFix/>
          </a:blip>
          <a:srcRect l="1780" r="1779" b="3781"/>
          <a:stretch/>
        </p:blipFill>
        <p:spPr>
          <a:xfrm>
            <a:off x="1792288" y="459581"/>
            <a:ext cx="5486400" cy="2969419"/>
          </a:xfrm>
          <a:prstGeom prst="rect">
            <a:avLst/>
          </a:prstGeom>
          <a:noFill/>
          <a:ln>
            <a:noFill/>
          </a:ln>
        </p:spPr>
      </p:pic>
      <p:sp>
        <p:nvSpPr>
          <p:cNvPr id="293" name="Google Shape;293;p38"/>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If you are using funds from a Office of Research and Sponsored Programs Grant or Capital Project, please let us know here.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Grant or Capitol Funds</a:t>
            </a:r>
            <a:endParaRPr/>
          </a:p>
        </p:txBody>
      </p:sp>
      <p:pic>
        <p:nvPicPr>
          <p:cNvPr id="299" name="Google Shape;299;p39"/>
          <p:cNvPicPr preferRelativeResize="0">
            <a:picLocks noGrp="1"/>
          </p:cNvPicPr>
          <p:nvPr>
            <p:ph type="pic" idx="2"/>
          </p:nvPr>
        </p:nvPicPr>
        <p:blipFill rotWithShape="1">
          <a:blip r:embed="rId3">
            <a:alphaModFix/>
          </a:blip>
          <a:srcRect l="1734" r="1733" b="5508"/>
          <a:stretch/>
        </p:blipFill>
        <p:spPr>
          <a:xfrm>
            <a:off x="1792288" y="459581"/>
            <a:ext cx="5486400" cy="2916079"/>
          </a:xfrm>
          <a:prstGeom prst="rect">
            <a:avLst/>
          </a:prstGeom>
          <a:noFill/>
          <a:ln>
            <a:noFill/>
          </a:ln>
        </p:spPr>
      </p:pic>
      <p:sp>
        <p:nvSpPr>
          <p:cNvPr id="300" name="Google Shape;300;p39"/>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If this is for an ORSP Funded Grant or Capital Project, please provide the project number below.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p4"/>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Locating our Ticketing System</a:t>
            </a:r>
            <a:endParaRPr/>
          </a:p>
        </p:txBody>
      </p:sp>
      <p:pic>
        <p:nvPicPr>
          <p:cNvPr id="54" name="Google Shape;54;p4"/>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55" name="Google Shape;55;p4"/>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Click on services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0"/>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Oracle Cloud Chart of Accounts String</a:t>
            </a:r>
            <a:endParaRPr/>
          </a:p>
        </p:txBody>
      </p:sp>
      <p:pic>
        <p:nvPicPr>
          <p:cNvPr id="306" name="Google Shape;306;p40"/>
          <p:cNvPicPr preferRelativeResize="0">
            <a:picLocks noGrp="1"/>
          </p:cNvPicPr>
          <p:nvPr>
            <p:ph type="pic" idx="2"/>
          </p:nvPr>
        </p:nvPicPr>
        <p:blipFill rotWithShape="1">
          <a:blip r:embed="rId3">
            <a:alphaModFix/>
          </a:blip>
          <a:srcRect l="1806" r="1806" b="2544"/>
          <a:stretch/>
        </p:blipFill>
        <p:spPr>
          <a:xfrm>
            <a:off x="1792288" y="459581"/>
            <a:ext cx="5486400" cy="3007519"/>
          </a:xfrm>
          <a:prstGeom prst="rect">
            <a:avLst/>
          </a:prstGeom>
          <a:noFill/>
          <a:ln>
            <a:noFill/>
          </a:ln>
        </p:spPr>
      </p:pic>
      <p:sp>
        <p:nvSpPr>
          <p:cNvPr id="307" name="Google Shape;307;p40"/>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Add the Account String that the funding will be coming from. To download the Chart of Accounts, click </a:t>
            </a:r>
            <a:r>
              <a:rPr lang="en-US" u="sng">
                <a:solidFill>
                  <a:schemeClr val="hlink"/>
                </a:solidFill>
                <a:hlinkClick r:id="rId4"/>
              </a:rPr>
              <a:t>here.</a:t>
            </a:r>
            <a:r>
              <a:rPr lang="en-US"/>
              <a:t>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41"/>
          <p:cNvSpPr txBox="1">
            <a:spLocks noGrp="1"/>
          </p:cNvSpPr>
          <p:nvPr>
            <p:ph type="title"/>
          </p:nvPr>
        </p:nvSpPr>
        <p:spPr>
          <a:xfrm>
            <a:off x="1792288" y="355854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Account Approver</a:t>
            </a:r>
            <a:endParaRPr/>
          </a:p>
        </p:txBody>
      </p:sp>
      <p:pic>
        <p:nvPicPr>
          <p:cNvPr id="313" name="Google Shape;313;p41"/>
          <p:cNvPicPr preferRelativeResize="0">
            <a:picLocks noGrp="1"/>
          </p:cNvPicPr>
          <p:nvPr>
            <p:ph type="pic" idx="2"/>
          </p:nvPr>
        </p:nvPicPr>
        <p:blipFill rotWithShape="1">
          <a:blip r:embed="rId3">
            <a:alphaModFix/>
          </a:blip>
          <a:srcRect l="1806" r="1806" b="3039"/>
          <a:stretch/>
        </p:blipFill>
        <p:spPr>
          <a:xfrm>
            <a:off x="1792288" y="459581"/>
            <a:ext cx="5486400" cy="2992279"/>
          </a:xfrm>
          <a:prstGeom prst="rect">
            <a:avLst/>
          </a:prstGeom>
          <a:noFill/>
          <a:ln>
            <a:noFill/>
          </a:ln>
        </p:spPr>
      </p:pic>
      <p:sp>
        <p:nvSpPr>
          <p:cNvPr id="314" name="Google Shape;314;p41"/>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For the account string provided, please select your Account Approver. You can search for Account Approver by email or name. If unsure of approver, check Chart of Accounts </a:t>
            </a:r>
            <a:r>
              <a:rPr lang="en-US" u="sng">
                <a:solidFill>
                  <a:schemeClr val="hlink"/>
                </a:solidFill>
                <a:hlinkClick r:id="rId4"/>
              </a:rPr>
              <a:t>here</a:t>
            </a:r>
            <a:r>
              <a:rPr lang="en-US"/>
              <a:t>.</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42"/>
          <p:cNvSpPr txBox="1">
            <a:spLocks noGrp="1"/>
          </p:cNvSpPr>
          <p:nvPr>
            <p:ph type="title"/>
          </p:nvPr>
        </p:nvSpPr>
        <p:spPr>
          <a:xfrm>
            <a:off x="1792288" y="3485816"/>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Contract Manager</a:t>
            </a:r>
            <a:endParaRPr/>
          </a:p>
        </p:txBody>
      </p:sp>
      <p:pic>
        <p:nvPicPr>
          <p:cNvPr id="320" name="Google Shape;320;p42"/>
          <p:cNvPicPr preferRelativeResize="0">
            <a:picLocks noGrp="1"/>
          </p:cNvPicPr>
          <p:nvPr>
            <p:ph type="pic" idx="2"/>
          </p:nvPr>
        </p:nvPicPr>
        <p:blipFill rotWithShape="1">
          <a:blip r:embed="rId3">
            <a:alphaModFix/>
          </a:blip>
          <a:srcRect l="1713" r="1712" b="4026"/>
          <a:stretch/>
        </p:blipFill>
        <p:spPr>
          <a:xfrm>
            <a:off x="1792288" y="459581"/>
            <a:ext cx="5486400" cy="2961799"/>
          </a:xfrm>
          <a:prstGeom prst="rect">
            <a:avLst/>
          </a:prstGeom>
          <a:noFill/>
          <a:ln>
            <a:noFill/>
          </a:ln>
        </p:spPr>
      </p:pic>
      <p:sp>
        <p:nvSpPr>
          <p:cNvPr id="321" name="Google Shape;321;p42"/>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The Contract Manager is responsible for reviewing and understanding the terms of the agreement. This person will be point of contact for any questions and could also be the same as the Account Approver.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3"/>
          <p:cNvSpPr txBox="1">
            <a:spLocks noGrp="1"/>
          </p:cNvSpPr>
          <p:nvPr>
            <p:ph type="title"/>
          </p:nvPr>
        </p:nvSpPr>
        <p:spPr>
          <a:xfrm>
            <a:off x="1792288" y="335832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Description Box</a:t>
            </a:r>
            <a:endParaRPr/>
          </a:p>
        </p:txBody>
      </p:sp>
      <p:pic>
        <p:nvPicPr>
          <p:cNvPr id="327" name="Google Shape;327;p43"/>
          <p:cNvPicPr preferRelativeResize="0">
            <a:picLocks noGrp="1"/>
          </p:cNvPicPr>
          <p:nvPr>
            <p:ph type="pic" idx="2"/>
          </p:nvPr>
        </p:nvPicPr>
        <p:blipFill rotWithShape="1">
          <a:blip r:embed="rId3">
            <a:alphaModFix/>
          </a:blip>
          <a:srcRect l="1806" r="1806" b="7237"/>
          <a:stretch/>
        </p:blipFill>
        <p:spPr>
          <a:xfrm>
            <a:off x="1792288" y="459581"/>
            <a:ext cx="5486400" cy="2862739"/>
          </a:xfrm>
          <a:prstGeom prst="rect">
            <a:avLst/>
          </a:prstGeom>
          <a:noFill/>
          <a:ln>
            <a:noFill/>
          </a:ln>
        </p:spPr>
      </p:pic>
      <p:sp>
        <p:nvSpPr>
          <p:cNvPr id="328" name="Google Shape;328;p43"/>
          <p:cNvSpPr txBox="1">
            <a:spLocks noGrp="1"/>
          </p:cNvSpPr>
          <p:nvPr>
            <p:ph type="body" idx="1"/>
          </p:nvPr>
        </p:nvSpPr>
        <p:spPr>
          <a:xfrm>
            <a:off x="1792288" y="3602315"/>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This is the description box. Please provide a brief description of what this contract is for. Provide any other helpful information here as well (Waiver of Insurance Request, Multiple account strings being used and their approver names, etc.)</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4"/>
          <p:cNvSpPr txBox="1">
            <a:spLocks noGrp="1"/>
          </p:cNvSpPr>
          <p:nvPr>
            <p:ph type="title"/>
          </p:nvPr>
        </p:nvSpPr>
        <p:spPr>
          <a:xfrm>
            <a:off x="1792288" y="3311529"/>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Term of Contract</a:t>
            </a:r>
            <a:endParaRPr/>
          </a:p>
        </p:txBody>
      </p:sp>
      <p:pic>
        <p:nvPicPr>
          <p:cNvPr id="334" name="Google Shape;334;p44"/>
          <p:cNvPicPr preferRelativeResize="0">
            <a:picLocks noGrp="1"/>
          </p:cNvPicPr>
          <p:nvPr>
            <p:ph type="pic" idx="2"/>
          </p:nvPr>
        </p:nvPicPr>
        <p:blipFill rotWithShape="1">
          <a:blip r:embed="rId3">
            <a:alphaModFix/>
          </a:blip>
          <a:srcRect l="1806" t="11775" r="1806" b="816"/>
          <a:stretch/>
        </p:blipFill>
        <p:spPr>
          <a:xfrm>
            <a:off x="1792288" y="449580"/>
            <a:ext cx="5486400" cy="2697480"/>
          </a:xfrm>
          <a:prstGeom prst="rect">
            <a:avLst/>
          </a:prstGeom>
          <a:noFill/>
          <a:ln>
            <a:noFill/>
          </a:ln>
        </p:spPr>
      </p:pic>
      <p:sp>
        <p:nvSpPr>
          <p:cNvPr id="335" name="Google Shape;335;p44"/>
          <p:cNvSpPr txBox="1">
            <a:spLocks noGrp="1"/>
          </p:cNvSpPr>
          <p:nvPr>
            <p:ph type="body" idx="1"/>
          </p:nvPr>
        </p:nvSpPr>
        <p:spPr>
          <a:xfrm>
            <a:off x="1792288" y="3791589"/>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1100"/>
              <a:t>Provide start and end dates for the agreement. If the contract is for a one day event (like a guest speaker or performer), put the day of the engagement for both start and end.</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45"/>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Expense or Revenue Agreement</a:t>
            </a:r>
            <a:endParaRPr/>
          </a:p>
        </p:txBody>
      </p:sp>
      <p:pic>
        <p:nvPicPr>
          <p:cNvPr id="341" name="Google Shape;341;p45"/>
          <p:cNvPicPr preferRelativeResize="0">
            <a:picLocks noGrp="1"/>
          </p:cNvPicPr>
          <p:nvPr>
            <p:ph type="pic" idx="2"/>
          </p:nvPr>
        </p:nvPicPr>
        <p:blipFill rotWithShape="1">
          <a:blip r:embed="rId3">
            <a:alphaModFix/>
          </a:blip>
          <a:srcRect l="1919" r="1919"/>
          <a:stretch/>
        </p:blipFill>
        <p:spPr>
          <a:xfrm>
            <a:off x="1792288" y="459581"/>
            <a:ext cx="5486400" cy="3086100"/>
          </a:xfrm>
          <a:prstGeom prst="rect">
            <a:avLst/>
          </a:prstGeom>
          <a:noFill/>
          <a:ln>
            <a:noFill/>
          </a:ln>
        </p:spPr>
      </p:pic>
      <p:sp>
        <p:nvSpPr>
          <p:cNvPr id="342" name="Google Shape;342;p45"/>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If TWU is paying the Supplier, it is an expense.</a:t>
            </a:r>
            <a:endParaRPr/>
          </a:p>
          <a:p>
            <a:pPr marL="0" lvl="0" indent="0" algn="l" rtl="0">
              <a:spcBef>
                <a:spcPts val="280"/>
              </a:spcBef>
              <a:spcAft>
                <a:spcPts val="0"/>
              </a:spcAft>
              <a:buClr>
                <a:schemeClr val="dk1"/>
              </a:buClr>
              <a:buSzPts val="1400"/>
              <a:buNone/>
            </a:pPr>
            <a:r>
              <a:rPr lang="en-US"/>
              <a:t>If the Supplier is paying TWU, it is revenue.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6"/>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Contract Amount</a:t>
            </a:r>
            <a:endParaRPr/>
          </a:p>
        </p:txBody>
      </p:sp>
      <p:pic>
        <p:nvPicPr>
          <p:cNvPr id="348" name="Google Shape;348;p46"/>
          <p:cNvPicPr preferRelativeResize="0">
            <a:picLocks noGrp="1"/>
          </p:cNvPicPr>
          <p:nvPr>
            <p:ph type="pic" idx="2"/>
          </p:nvPr>
        </p:nvPicPr>
        <p:blipFill rotWithShape="1">
          <a:blip r:embed="rId3">
            <a:alphaModFix/>
          </a:blip>
          <a:srcRect l="1919" r="1919"/>
          <a:stretch/>
        </p:blipFill>
        <p:spPr>
          <a:xfrm>
            <a:off x="1792288" y="459581"/>
            <a:ext cx="5486400" cy="3086100"/>
          </a:xfrm>
          <a:prstGeom prst="rect">
            <a:avLst/>
          </a:prstGeom>
          <a:noFill/>
          <a:ln>
            <a:noFill/>
          </a:ln>
        </p:spPr>
      </p:pic>
      <p:sp>
        <p:nvSpPr>
          <p:cNvPr id="349" name="Google Shape;349;p46"/>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Add the TOTAL amount of the agreement. If the contract doesn’t have a cost, the amount is zero dollar.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7"/>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Adding Documents</a:t>
            </a:r>
            <a:endParaRPr/>
          </a:p>
        </p:txBody>
      </p:sp>
      <p:pic>
        <p:nvPicPr>
          <p:cNvPr id="355" name="Google Shape;355;p47"/>
          <p:cNvPicPr preferRelativeResize="0">
            <a:picLocks noGrp="1"/>
          </p:cNvPicPr>
          <p:nvPr>
            <p:ph type="pic" idx="2"/>
          </p:nvPr>
        </p:nvPicPr>
        <p:blipFill rotWithShape="1">
          <a:blip r:embed="rId3">
            <a:alphaModFix/>
          </a:blip>
          <a:srcRect l="1919" r="1919"/>
          <a:stretch/>
        </p:blipFill>
        <p:spPr>
          <a:xfrm>
            <a:off x="1792288" y="459581"/>
            <a:ext cx="5486400" cy="3086100"/>
          </a:xfrm>
          <a:prstGeom prst="rect">
            <a:avLst/>
          </a:prstGeom>
          <a:noFill/>
          <a:ln>
            <a:noFill/>
          </a:ln>
        </p:spPr>
      </p:pic>
      <p:sp>
        <p:nvSpPr>
          <p:cNvPr id="356" name="Google Shape;356;p47"/>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Documents must be uploaded to the ticket when you submit.</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48"/>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Upload Contract Document</a:t>
            </a:r>
            <a:endParaRPr/>
          </a:p>
        </p:txBody>
      </p:sp>
      <p:pic>
        <p:nvPicPr>
          <p:cNvPr id="362" name="Google Shape;362;p48"/>
          <p:cNvPicPr preferRelativeResize="0">
            <a:picLocks noGrp="1"/>
          </p:cNvPicPr>
          <p:nvPr>
            <p:ph type="pic" idx="2"/>
          </p:nvPr>
        </p:nvPicPr>
        <p:blipFill rotWithShape="1">
          <a:blip r:embed="rId3">
            <a:alphaModFix/>
          </a:blip>
          <a:srcRect l="1919" r="1919"/>
          <a:stretch/>
        </p:blipFill>
        <p:spPr>
          <a:xfrm>
            <a:off x="1792288" y="459581"/>
            <a:ext cx="5486400" cy="3086100"/>
          </a:xfrm>
          <a:prstGeom prst="rect">
            <a:avLst/>
          </a:prstGeom>
          <a:noFill/>
          <a:ln>
            <a:noFill/>
          </a:ln>
        </p:spPr>
      </p:pic>
      <p:sp>
        <p:nvSpPr>
          <p:cNvPr id="363" name="Google Shape;363;p48"/>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Please attach your contract first. Once the ticket is created, you will need to upload the rest of your documentation.</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4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Pause before hitting submit</a:t>
            </a:r>
            <a:endParaRPr/>
          </a:p>
        </p:txBody>
      </p:sp>
      <p:pic>
        <p:nvPicPr>
          <p:cNvPr id="369" name="Google Shape;369;p49"/>
          <p:cNvPicPr preferRelativeResize="0">
            <a:picLocks noGrp="1"/>
          </p:cNvPicPr>
          <p:nvPr>
            <p:ph type="pic" idx="2"/>
          </p:nvPr>
        </p:nvPicPr>
        <p:blipFill rotWithShape="1">
          <a:blip r:embed="rId3">
            <a:alphaModFix/>
          </a:blip>
          <a:srcRect l="1919" r="1919"/>
          <a:stretch/>
        </p:blipFill>
        <p:spPr>
          <a:xfrm>
            <a:off x="1792288" y="459581"/>
            <a:ext cx="5486400" cy="3086100"/>
          </a:xfrm>
          <a:prstGeom prst="rect">
            <a:avLst/>
          </a:prstGeom>
          <a:noFill/>
          <a:ln>
            <a:noFill/>
          </a:ln>
        </p:spPr>
      </p:pic>
      <p:sp>
        <p:nvSpPr>
          <p:cNvPr id="370" name="Google Shape;370;p49"/>
          <p:cNvSpPr txBox="1">
            <a:spLocks noGrp="1"/>
          </p:cNvSpPr>
          <p:nvPr>
            <p:ph type="body" idx="1"/>
          </p:nvPr>
        </p:nvSpPr>
        <p:spPr>
          <a:xfrm>
            <a:off x="186086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1050"/>
              <a:t>Double check that all your information is correct before hitting submit. Once you submit your ticket, you CANNOT make changes. Make sure your information is complete and you have all the required documentation before proceeding.</a:t>
            </a:r>
            <a:endParaRPr sz="105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5"/>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Locating our Ticketing System	</a:t>
            </a:r>
            <a:endParaRPr/>
          </a:p>
        </p:txBody>
      </p:sp>
      <p:pic>
        <p:nvPicPr>
          <p:cNvPr id="61" name="Google Shape;61;p5"/>
          <p:cNvPicPr preferRelativeResize="0">
            <a:picLocks noGrp="1"/>
          </p:cNvPicPr>
          <p:nvPr>
            <p:ph type="pic" idx="2"/>
          </p:nvPr>
        </p:nvPicPr>
        <p:blipFill rotWithShape="1">
          <a:blip r:embed="rId3">
            <a:alphaModFix/>
          </a:blip>
          <a:srcRect l="1827" r="1827"/>
          <a:stretch/>
        </p:blipFill>
        <p:spPr>
          <a:xfrm>
            <a:off x="1792288" y="459581"/>
            <a:ext cx="5486400" cy="3086100"/>
          </a:xfrm>
          <a:prstGeom prst="rect">
            <a:avLst/>
          </a:prstGeom>
          <a:noFill/>
          <a:ln>
            <a:noFill/>
          </a:ln>
        </p:spPr>
      </p:pic>
      <p:sp>
        <p:nvSpPr>
          <p:cNvPr id="62" name="Google Shape;62;p5"/>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Click on Procurement</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0"/>
          <p:cNvSpPr txBox="1">
            <a:spLocks noGrp="1"/>
          </p:cNvSpPr>
          <p:nvPr>
            <p:ph type="title"/>
          </p:nvPr>
        </p:nvSpPr>
        <p:spPr>
          <a:xfrm>
            <a:off x="1792288" y="3442168"/>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Ticket Confirmation Screen</a:t>
            </a:r>
            <a:endParaRPr/>
          </a:p>
        </p:txBody>
      </p:sp>
      <p:pic>
        <p:nvPicPr>
          <p:cNvPr id="376" name="Google Shape;376;p50"/>
          <p:cNvPicPr preferRelativeResize="0">
            <a:picLocks noGrp="1"/>
          </p:cNvPicPr>
          <p:nvPr>
            <p:ph type="pic" idx="2"/>
          </p:nvPr>
        </p:nvPicPr>
        <p:blipFill rotWithShape="1">
          <a:blip r:embed="rId3">
            <a:alphaModFix/>
          </a:blip>
          <a:srcRect l="1754" r="1755" b="4768"/>
          <a:stretch/>
        </p:blipFill>
        <p:spPr>
          <a:xfrm>
            <a:off x="1792288" y="459581"/>
            <a:ext cx="5486400" cy="2938939"/>
          </a:xfrm>
          <a:prstGeom prst="rect">
            <a:avLst/>
          </a:prstGeom>
          <a:noFill/>
          <a:ln>
            <a:noFill/>
          </a:ln>
        </p:spPr>
      </p:pic>
      <p:sp>
        <p:nvSpPr>
          <p:cNvPr id="377" name="Google Shape;377;p50"/>
          <p:cNvSpPr txBox="1">
            <a:spLocks noGrp="1"/>
          </p:cNvSpPr>
          <p:nvPr>
            <p:ph type="body" idx="1"/>
          </p:nvPr>
        </p:nvSpPr>
        <p:spPr>
          <a:xfrm>
            <a:off x="1792288" y="3757759"/>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You will get a confirmation screen if your ticket was submitted correctly. Keep track of your ticket number incase you need it.</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51"/>
          <p:cNvSpPr txBox="1">
            <a:spLocks noGrp="1"/>
          </p:cNvSpPr>
          <p:nvPr>
            <p:ph type="title"/>
          </p:nvPr>
        </p:nvSpPr>
        <p:spPr>
          <a:xfrm>
            <a:off x="1792288" y="3504866"/>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Confirmation Email</a:t>
            </a:r>
            <a:endParaRPr/>
          </a:p>
        </p:txBody>
      </p:sp>
      <p:pic>
        <p:nvPicPr>
          <p:cNvPr id="383" name="Google Shape;383;p51"/>
          <p:cNvPicPr preferRelativeResize="0">
            <a:picLocks noGrp="1"/>
          </p:cNvPicPr>
          <p:nvPr>
            <p:ph type="pic" idx="2"/>
          </p:nvPr>
        </p:nvPicPr>
        <p:blipFill rotWithShape="1">
          <a:blip r:embed="rId3">
            <a:alphaModFix/>
          </a:blip>
          <a:srcRect l="1929" r="1928" b="4274"/>
          <a:stretch/>
        </p:blipFill>
        <p:spPr>
          <a:xfrm>
            <a:off x="1792288" y="459581"/>
            <a:ext cx="5486400" cy="2954179"/>
          </a:xfrm>
          <a:prstGeom prst="rect">
            <a:avLst/>
          </a:prstGeom>
          <a:noFill/>
          <a:ln>
            <a:noFill/>
          </a:ln>
        </p:spPr>
      </p:pic>
      <p:sp>
        <p:nvSpPr>
          <p:cNvPr id="384" name="Google Shape;384;p51"/>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You will also get an email confirmation when your contract has been submitted correctly.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2"/>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Link to TeamDynamix Ticket</a:t>
            </a:r>
            <a:endParaRPr/>
          </a:p>
        </p:txBody>
      </p:sp>
      <p:pic>
        <p:nvPicPr>
          <p:cNvPr id="390" name="Google Shape;390;p52"/>
          <p:cNvPicPr preferRelativeResize="0">
            <a:picLocks noGrp="1"/>
          </p:cNvPicPr>
          <p:nvPr>
            <p:ph type="pic" idx="2"/>
          </p:nvPr>
        </p:nvPicPr>
        <p:blipFill rotWithShape="1">
          <a:blip r:embed="rId3">
            <a:alphaModFix/>
          </a:blip>
          <a:srcRect l="2531" r="2530"/>
          <a:stretch/>
        </p:blipFill>
        <p:spPr>
          <a:xfrm>
            <a:off x="1792288" y="459581"/>
            <a:ext cx="5486400" cy="3086100"/>
          </a:xfrm>
          <a:prstGeom prst="rect">
            <a:avLst/>
          </a:prstGeom>
          <a:noFill/>
          <a:ln>
            <a:noFill/>
          </a:ln>
        </p:spPr>
      </p:pic>
      <p:sp>
        <p:nvSpPr>
          <p:cNvPr id="391" name="Google Shape;391;p52"/>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You can access your ticket by clicking on the link located in the confirmation email. This is super helpful and worth saving.</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3"/>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Add Supporting Documentation</a:t>
            </a:r>
            <a:endParaRPr/>
          </a:p>
        </p:txBody>
      </p:sp>
      <p:pic>
        <p:nvPicPr>
          <p:cNvPr id="397" name="Google Shape;397;p53"/>
          <p:cNvPicPr preferRelativeResize="0">
            <a:picLocks noGrp="1"/>
          </p:cNvPicPr>
          <p:nvPr>
            <p:ph type="pic" idx="2"/>
          </p:nvPr>
        </p:nvPicPr>
        <p:blipFill rotWithShape="1">
          <a:blip r:embed="rId3">
            <a:alphaModFix/>
          </a:blip>
          <a:srcRect l="1754" r="1755" b="4522"/>
          <a:stretch/>
        </p:blipFill>
        <p:spPr>
          <a:xfrm>
            <a:off x="1792288" y="459581"/>
            <a:ext cx="5486400" cy="2946559"/>
          </a:xfrm>
          <a:prstGeom prst="rect">
            <a:avLst/>
          </a:prstGeom>
          <a:noFill/>
          <a:ln>
            <a:noFill/>
          </a:ln>
        </p:spPr>
      </p:pic>
      <p:sp>
        <p:nvSpPr>
          <p:cNvPr id="398" name="Google Shape;398;p53"/>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To add the rest of your Supporting Documentation, click on “View the request you just created”</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54"/>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Adding documents to ticket</a:t>
            </a:r>
            <a:endParaRPr/>
          </a:p>
        </p:txBody>
      </p:sp>
      <p:pic>
        <p:nvPicPr>
          <p:cNvPr id="404" name="Google Shape;404;p54"/>
          <p:cNvPicPr preferRelativeResize="0">
            <a:picLocks noGrp="1"/>
          </p:cNvPicPr>
          <p:nvPr>
            <p:ph type="pic" idx="2"/>
          </p:nvPr>
        </p:nvPicPr>
        <p:blipFill rotWithShape="1">
          <a:blip r:embed="rId3">
            <a:alphaModFix/>
          </a:blip>
          <a:srcRect l="1851" r="1852"/>
          <a:stretch/>
        </p:blipFill>
        <p:spPr>
          <a:xfrm>
            <a:off x="1792288" y="459581"/>
            <a:ext cx="5486400" cy="3086100"/>
          </a:xfrm>
          <a:prstGeom prst="rect">
            <a:avLst/>
          </a:prstGeom>
          <a:noFill/>
          <a:ln>
            <a:noFill/>
          </a:ln>
        </p:spPr>
      </p:pic>
      <p:sp>
        <p:nvSpPr>
          <p:cNvPr id="405" name="Google Shape;405;p54"/>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1100"/>
              <a:t>You can add the rest of your supporting documentation here. You can add documents by clicking the ‘+’ or by dragging and dropping to the Attachments Section on the right. We recommend clicking ‘+’ for larger documents.</a:t>
            </a:r>
            <a:endParaRPr sz="1100"/>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55"/>
          <p:cNvSpPr txBox="1">
            <a:spLocks noGrp="1"/>
          </p:cNvSpPr>
          <p:nvPr>
            <p:ph type="title"/>
          </p:nvPr>
        </p:nvSpPr>
        <p:spPr>
          <a:xfrm>
            <a:off x="1792288" y="38290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Not sure what else you need to upload?</a:t>
            </a:r>
            <a:endParaRPr/>
          </a:p>
        </p:txBody>
      </p:sp>
      <p:pic>
        <p:nvPicPr>
          <p:cNvPr id="411" name="Google Shape;411;p55"/>
          <p:cNvPicPr preferRelativeResize="0"/>
          <p:nvPr/>
        </p:nvPicPr>
        <p:blipFill rotWithShape="1">
          <a:blip r:embed="rId3">
            <a:alphaModFix/>
          </a:blip>
          <a:srcRect/>
          <a:stretch/>
        </p:blipFill>
        <p:spPr>
          <a:xfrm>
            <a:off x="2381922" y="484898"/>
            <a:ext cx="4132225" cy="300609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6"/>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Supporting Documentation Breakdown!</a:t>
            </a:r>
            <a:endParaRPr/>
          </a:p>
        </p:txBody>
      </p:sp>
      <p:pic>
        <p:nvPicPr>
          <p:cNvPr id="417" name="Google Shape;417;p56"/>
          <p:cNvPicPr preferRelativeResize="0">
            <a:picLocks noGrp="1"/>
          </p:cNvPicPr>
          <p:nvPr>
            <p:ph type="pic" idx="2"/>
          </p:nvPr>
        </p:nvPicPr>
        <p:blipFill rotWithShape="1">
          <a:blip r:embed="rId3">
            <a:alphaModFix/>
          </a:blip>
          <a:srcRect l="1780" r="1779"/>
          <a:stretch/>
        </p:blipFill>
        <p:spPr>
          <a:xfrm>
            <a:off x="1792288" y="459581"/>
            <a:ext cx="5486400" cy="3086100"/>
          </a:xfrm>
          <a:prstGeom prst="rect">
            <a:avLst/>
          </a:prstGeom>
          <a:noFill/>
          <a:ln>
            <a:noFill/>
          </a:ln>
        </p:spPr>
      </p:pic>
      <p:sp>
        <p:nvSpPr>
          <p:cNvPr id="418" name="Google Shape;418;p56"/>
          <p:cNvSpPr txBox="1">
            <a:spLocks noGrp="1"/>
          </p:cNvSpPr>
          <p:nvPr>
            <p:ph type="body" idx="1"/>
          </p:nvPr>
        </p:nvSpPr>
        <p:spPr>
          <a:xfrm>
            <a:off x="1792288" y="3916041"/>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There was! Supporting Documentation Breakdown is located on the landing page.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5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Naming of Documents</a:t>
            </a:r>
            <a:endParaRPr/>
          </a:p>
        </p:txBody>
      </p:sp>
      <p:sp>
        <p:nvSpPr>
          <p:cNvPr id="424" name="Google Shape;424;p57"/>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a:t>Keep it clean simple and informative. </a:t>
            </a:r>
            <a:endParaRPr/>
          </a:p>
          <a:p>
            <a:pPr marL="742950" lvl="1" indent="-285750" algn="l" rtl="0">
              <a:spcBef>
                <a:spcPts val="240"/>
              </a:spcBef>
              <a:spcAft>
                <a:spcPts val="0"/>
              </a:spcAft>
              <a:buClr>
                <a:schemeClr val="dk1"/>
              </a:buClr>
              <a:buSzPts val="1200"/>
              <a:buChar char="–"/>
            </a:pPr>
            <a:r>
              <a:rPr lang="en-US" sz="1200"/>
              <a:t>For Example:</a:t>
            </a:r>
            <a:endParaRPr/>
          </a:p>
          <a:p>
            <a:pPr marL="1143000" lvl="2" indent="-228600" algn="l" rtl="0">
              <a:spcBef>
                <a:spcPts val="240"/>
              </a:spcBef>
              <a:spcAft>
                <a:spcPts val="0"/>
              </a:spcAft>
              <a:buClr>
                <a:schemeClr val="dk1"/>
              </a:buClr>
              <a:buSzPts val="1200"/>
              <a:buChar char="•"/>
            </a:pPr>
            <a:r>
              <a:rPr lang="en-US" sz="1200"/>
              <a:t>Contract – Supplier Name</a:t>
            </a:r>
            <a:endParaRPr/>
          </a:p>
          <a:p>
            <a:pPr marL="1143000" lvl="2" indent="-228600" algn="l" rtl="0">
              <a:spcBef>
                <a:spcPts val="240"/>
              </a:spcBef>
              <a:spcAft>
                <a:spcPts val="0"/>
              </a:spcAft>
              <a:buClr>
                <a:schemeClr val="dk1"/>
              </a:buClr>
              <a:buSzPts val="1200"/>
              <a:buChar char="•"/>
            </a:pPr>
            <a:r>
              <a:rPr lang="en-US" sz="1200"/>
              <a:t>Guest Lecturer Agreement – Supplier Name – Date of Event</a:t>
            </a:r>
            <a:endParaRPr/>
          </a:p>
          <a:p>
            <a:pPr marL="1143000" lvl="2" indent="-228600" algn="l" rtl="0">
              <a:spcBef>
                <a:spcPts val="240"/>
              </a:spcBef>
              <a:spcAft>
                <a:spcPts val="0"/>
              </a:spcAft>
              <a:buClr>
                <a:schemeClr val="dk1"/>
              </a:buClr>
              <a:buSzPts val="1200"/>
              <a:buChar char="•"/>
            </a:pPr>
            <a:r>
              <a:rPr lang="en-US" sz="1200"/>
              <a:t>Name of Supplier – Project Name – Project Number</a:t>
            </a:r>
            <a:endParaRPr/>
          </a:p>
          <a:p>
            <a:pPr marL="1143000" lvl="2" indent="-228600" algn="l" rtl="0">
              <a:spcBef>
                <a:spcPts val="240"/>
              </a:spcBef>
              <a:spcAft>
                <a:spcPts val="0"/>
              </a:spcAft>
              <a:buClr>
                <a:schemeClr val="dk1"/>
              </a:buClr>
              <a:buSzPts val="1200"/>
              <a:buChar char="•"/>
            </a:pPr>
            <a:r>
              <a:rPr lang="en-US" sz="1200"/>
              <a:t>Risk Assessment – Supplier Name</a:t>
            </a:r>
            <a:endParaRPr/>
          </a:p>
          <a:p>
            <a:pPr marL="1143000" lvl="2" indent="-228600" algn="l" rtl="0">
              <a:spcBef>
                <a:spcPts val="240"/>
              </a:spcBef>
              <a:spcAft>
                <a:spcPts val="0"/>
              </a:spcAft>
              <a:buClr>
                <a:schemeClr val="dk1"/>
              </a:buClr>
              <a:buSzPts val="1200"/>
              <a:buChar char="•"/>
            </a:pPr>
            <a:r>
              <a:rPr lang="en-US" sz="1200"/>
              <a:t>1295 – Supplier Name</a:t>
            </a:r>
            <a:endParaRPr/>
          </a:p>
          <a:p>
            <a:pPr marL="742950" lvl="1" indent="-285750" algn="l" rtl="0">
              <a:spcBef>
                <a:spcPts val="240"/>
              </a:spcBef>
              <a:spcAft>
                <a:spcPts val="0"/>
              </a:spcAft>
              <a:buClr>
                <a:schemeClr val="dk1"/>
              </a:buClr>
              <a:buSzPts val="1200"/>
              <a:buChar char="–"/>
            </a:pPr>
            <a:r>
              <a:rPr lang="en-US" sz="1200"/>
              <a:t>What not to send in</a:t>
            </a:r>
            <a:endParaRPr/>
          </a:p>
          <a:p>
            <a:pPr marL="1143000" lvl="2" indent="-228600" algn="l" rtl="0">
              <a:spcBef>
                <a:spcPts val="240"/>
              </a:spcBef>
              <a:spcAft>
                <a:spcPts val="0"/>
              </a:spcAft>
              <a:buClr>
                <a:schemeClr val="dk1"/>
              </a:buClr>
              <a:buSzPts val="1200"/>
              <a:buChar char="•"/>
            </a:pPr>
            <a:r>
              <a:rPr lang="en-US" sz="1200"/>
              <a:t>124356785u6ytrewdfsgh.pdf</a:t>
            </a:r>
            <a:endParaRPr/>
          </a:p>
          <a:p>
            <a:pPr marL="1143000" lvl="2" indent="-228600" algn="l" rtl="0">
              <a:spcBef>
                <a:spcPts val="240"/>
              </a:spcBef>
              <a:spcAft>
                <a:spcPts val="0"/>
              </a:spcAft>
              <a:buClr>
                <a:schemeClr val="dk1"/>
              </a:buClr>
              <a:buSzPts val="1200"/>
              <a:buChar char="•"/>
            </a:pPr>
            <a:r>
              <a:rPr lang="en-US" sz="1200"/>
              <a:t>This_Name_is_so_long_its_going_to_break_my_hard_drive_when_I_try_to_save_this…. </a:t>
            </a:r>
            <a:endParaRPr/>
          </a:p>
          <a:p>
            <a:pPr marL="1143000" lvl="2" indent="-228600" algn="l" rtl="0">
              <a:spcBef>
                <a:spcPts val="240"/>
              </a:spcBef>
              <a:spcAft>
                <a:spcPts val="0"/>
              </a:spcAft>
              <a:buClr>
                <a:schemeClr val="dk1"/>
              </a:buClr>
              <a:buSzPts val="1200"/>
              <a:buChar char="•"/>
            </a:pPr>
            <a:r>
              <a:rPr lang="en-US" sz="1200"/>
              <a:t>Untitled1.doc</a:t>
            </a:r>
            <a:endParaRPr sz="1200"/>
          </a:p>
          <a:p>
            <a:pPr marL="0" lvl="0" indent="0" algn="l" rtl="0">
              <a:spcBef>
                <a:spcPts val="400"/>
              </a:spcBef>
              <a:spcAft>
                <a:spcPts val="0"/>
              </a:spcAft>
              <a:buClr>
                <a:schemeClr val="dk1"/>
              </a:buClr>
              <a:buSzPts val="2000"/>
              <a:buNone/>
            </a:pPr>
            <a:r>
              <a:rPr lang="en-US" sz="2000"/>
              <a:t>Each piece needs to be uploaded </a:t>
            </a:r>
            <a:r>
              <a:rPr lang="en-US" sz="2000" u="sng"/>
              <a:t>separately</a:t>
            </a:r>
            <a:r>
              <a:rPr lang="en-US" sz="2000"/>
              <a:t>. Do not send in one giant file will all your documents. Your ticket will be returned.</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8"/>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Welcome to your Ticket!</a:t>
            </a:r>
            <a:endParaRPr/>
          </a:p>
        </p:txBody>
      </p:sp>
      <p:pic>
        <p:nvPicPr>
          <p:cNvPr id="430" name="Google Shape;430;p58"/>
          <p:cNvPicPr preferRelativeResize="0">
            <a:picLocks noGrp="1"/>
          </p:cNvPicPr>
          <p:nvPr>
            <p:ph type="pic" idx="2"/>
          </p:nvPr>
        </p:nvPicPr>
        <p:blipFill rotWithShape="1">
          <a:blip r:embed="rId3">
            <a:alphaModFix/>
          </a:blip>
          <a:srcRect l="1561" r="1562" b="2544"/>
          <a:stretch/>
        </p:blipFill>
        <p:spPr>
          <a:xfrm>
            <a:off x="1792288" y="459581"/>
            <a:ext cx="5486400" cy="3007519"/>
          </a:xfrm>
          <a:prstGeom prst="rect">
            <a:avLst/>
          </a:prstGeom>
          <a:noFill/>
          <a:ln>
            <a:noFill/>
          </a:ln>
        </p:spPr>
      </p:pic>
      <p:sp>
        <p:nvSpPr>
          <p:cNvPr id="431" name="Google Shape;431;p58"/>
          <p:cNvSpPr txBox="1">
            <a:spLocks noGrp="1"/>
          </p:cNvSpPr>
          <p:nvPr>
            <p:ph type="body" idx="1"/>
          </p:nvPr>
        </p:nvSpPr>
        <p:spPr>
          <a:xfrm>
            <a:off x="1792288" y="3925804"/>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Here you can see all the details you entered as well as all the documents.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5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Workflow Steps</a:t>
            </a:r>
            <a:endParaRPr/>
          </a:p>
        </p:txBody>
      </p:sp>
      <p:pic>
        <p:nvPicPr>
          <p:cNvPr id="437" name="Google Shape;437;p59"/>
          <p:cNvPicPr preferRelativeResize="0">
            <a:picLocks noGrp="1"/>
          </p:cNvPicPr>
          <p:nvPr>
            <p:ph type="pic" idx="2"/>
          </p:nvPr>
        </p:nvPicPr>
        <p:blipFill rotWithShape="1">
          <a:blip r:embed="rId3">
            <a:alphaModFix/>
          </a:blip>
          <a:srcRect l="1561" r="1562"/>
          <a:stretch/>
        </p:blipFill>
        <p:spPr>
          <a:xfrm>
            <a:off x="1792288" y="459581"/>
            <a:ext cx="5486400" cy="3086100"/>
          </a:xfrm>
          <a:prstGeom prst="rect">
            <a:avLst/>
          </a:prstGeom>
          <a:noFill/>
          <a:ln>
            <a:noFill/>
          </a:ln>
        </p:spPr>
      </p:pic>
      <p:sp>
        <p:nvSpPr>
          <p:cNvPr id="438" name="Google Shape;438;p59"/>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This will show you what area will be reviewing your agreement and where it is in the review process.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6"/>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Locating our Ticketing System	</a:t>
            </a:r>
            <a:endParaRPr/>
          </a:p>
        </p:txBody>
      </p:sp>
      <p:pic>
        <p:nvPicPr>
          <p:cNvPr id="68" name="Google Shape;68;p6"/>
          <p:cNvPicPr preferRelativeResize="0">
            <a:picLocks noGrp="1"/>
          </p:cNvPicPr>
          <p:nvPr>
            <p:ph type="pic" idx="2"/>
          </p:nvPr>
        </p:nvPicPr>
        <p:blipFill rotWithShape="1">
          <a:blip r:embed="rId3">
            <a:alphaModFix/>
          </a:blip>
          <a:srcRect l="1827" r="1827"/>
          <a:stretch/>
        </p:blipFill>
        <p:spPr>
          <a:xfrm>
            <a:off x="1792288" y="459581"/>
            <a:ext cx="5486400" cy="3086100"/>
          </a:xfrm>
          <a:prstGeom prst="rect">
            <a:avLst/>
          </a:prstGeom>
          <a:noFill/>
          <a:ln>
            <a:noFill/>
          </a:ln>
        </p:spPr>
      </p:pic>
      <p:sp>
        <p:nvSpPr>
          <p:cNvPr id="69" name="Google Shape;69;p6"/>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Click on Contract Routing Request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60"/>
          <p:cNvSpPr txBox="1">
            <a:spLocks noGrp="1"/>
          </p:cNvSpPr>
          <p:nvPr>
            <p:ph type="title"/>
          </p:nvPr>
        </p:nvSpPr>
        <p:spPr>
          <a:xfrm>
            <a:off x="1792288" y="3426928"/>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Your Feed</a:t>
            </a:r>
            <a:endParaRPr/>
          </a:p>
        </p:txBody>
      </p:sp>
      <p:pic>
        <p:nvPicPr>
          <p:cNvPr id="444" name="Google Shape;444;p60"/>
          <p:cNvPicPr preferRelativeResize="0">
            <a:picLocks noGrp="1"/>
          </p:cNvPicPr>
          <p:nvPr>
            <p:ph type="pic" idx="2"/>
          </p:nvPr>
        </p:nvPicPr>
        <p:blipFill rotWithShape="1">
          <a:blip r:embed="rId3">
            <a:alphaModFix/>
          </a:blip>
          <a:srcRect l="1754" r="1755" b="5756"/>
          <a:stretch/>
        </p:blipFill>
        <p:spPr>
          <a:xfrm>
            <a:off x="1792288" y="459581"/>
            <a:ext cx="5486400" cy="2908459"/>
          </a:xfrm>
          <a:prstGeom prst="rect">
            <a:avLst/>
          </a:prstGeom>
          <a:noFill/>
          <a:ln>
            <a:noFill/>
          </a:ln>
        </p:spPr>
      </p:pic>
      <p:sp>
        <p:nvSpPr>
          <p:cNvPr id="445" name="Google Shape;445;p60"/>
          <p:cNvSpPr txBox="1">
            <a:spLocks noGrp="1"/>
          </p:cNvSpPr>
          <p:nvPr>
            <p:ph type="body" idx="1"/>
          </p:nvPr>
        </p:nvSpPr>
        <p:spPr>
          <a:xfrm>
            <a:off x="1792288" y="36871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At the bottom of the ticket, you can read comments and updates from approvers. Action items that need correction and all questions should be addressed here.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61"/>
          <p:cNvSpPr txBox="1">
            <a:spLocks noGrp="1"/>
          </p:cNvSpPr>
          <p:nvPr>
            <p:ph type="title"/>
          </p:nvPr>
        </p:nvSpPr>
        <p:spPr>
          <a:xfrm>
            <a:off x="1792288" y="3442654"/>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1600"/>
              <a:buFont typeface="Century Gothic"/>
              <a:buNone/>
            </a:pPr>
            <a:r>
              <a:rPr lang="en-US" sz="1600"/>
              <a:t>Adding comments and uploading documents</a:t>
            </a:r>
            <a:endParaRPr sz="1600"/>
          </a:p>
        </p:txBody>
      </p:sp>
      <p:pic>
        <p:nvPicPr>
          <p:cNvPr id="451" name="Google Shape;451;p61"/>
          <p:cNvPicPr preferRelativeResize="0">
            <a:picLocks noGrp="1"/>
          </p:cNvPicPr>
          <p:nvPr>
            <p:ph type="pic" idx="2"/>
          </p:nvPr>
        </p:nvPicPr>
        <p:blipFill rotWithShape="1">
          <a:blip r:embed="rId3">
            <a:alphaModFix/>
          </a:blip>
          <a:srcRect l="1754" r="1755" b="4026"/>
          <a:stretch/>
        </p:blipFill>
        <p:spPr>
          <a:xfrm>
            <a:off x="1792288" y="459581"/>
            <a:ext cx="5486400" cy="2961799"/>
          </a:xfrm>
          <a:prstGeom prst="rect">
            <a:avLst/>
          </a:prstGeom>
          <a:noFill/>
          <a:ln>
            <a:noFill/>
          </a:ln>
        </p:spPr>
      </p:pic>
      <p:sp>
        <p:nvSpPr>
          <p:cNvPr id="452" name="Google Shape;452;p61"/>
          <p:cNvSpPr txBox="1">
            <a:spLocks noGrp="1"/>
          </p:cNvSpPr>
          <p:nvPr>
            <p:ph type="body" idx="1"/>
          </p:nvPr>
        </p:nvSpPr>
        <p:spPr>
          <a:xfrm>
            <a:off x="1792288" y="3758245"/>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050"/>
              <a:buNone/>
            </a:pPr>
            <a:r>
              <a:rPr lang="en-US" sz="1050"/>
              <a:t>It is </a:t>
            </a:r>
            <a:r>
              <a:rPr lang="en-US" sz="1050" b="1" u="sng"/>
              <a:t>extremely</a:t>
            </a:r>
            <a:r>
              <a:rPr lang="en-US" sz="1050"/>
              <a:t> important to notify approvers when you make a comment or upload documents to the ticket. To make a comment and notify your approver, use the comment button. Do not comment directly to another comment. There isn’t a notify option.</a:t>
            </a:r>
            <a:endParaRPr/>
          </a:p>
          <a:p>
            <a:pPr marL="0" lvl="0" indent="0" algn="l" rtl="0">
              <a:spcBef>
                <a:spcPts val="210"/>
              </a:spcBef>
              <a:spcAft>
                <a:spcPts val="0"/>
              </a:spcAft>
              <a:buClr>
                <a:schemeClr val="dk1"/>
              </a:buClr>
              <a:buSzPts val="1050"/>
              <a:buNone/>
            </a:pPr>
            <a:r>
              <a:rPr lang="en-US" sz="1050"/>
              <a:t/>
            </a:r>
            <a:br>
              <a:rPr lang="en-US" sz="1050"/>
            </a:br>
            <a:endParaRPr sz="105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2"/>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Notify</a:t>
            </a:r>
            <a:endParaRPr/>
          </a:p>
        </p:txBody>
      </p:sp>
      <p:pic>
        <p:nvPicPr>
          <p:cNvPr id="458" name="Google Shape;458;p62"/>
          <p:cNvPicPr preferRelativeResize="0">
            <a:picLocks noGrp="1"/>
          </p:cNvPicPr>
          <p:nvPr>
            <p:ph type="pic" idx="2"/>
          </p:nvPr>
        </p:nvPicPr>
        <p:blipFill rotWithShape="1">
          <a:blip r:embed="rId3">
            <a:alphaModFix/>
          </a:blip>
          <a:srcRect l="1612" r="1612" b="2298"/>
          <a:stretch/>
        </p:blipFill>
        <p:spPr>
          <a:xfrm>
            <a:off x="1792288" y="459581"/>
            <a:ext cx="5486400" cy="3015139"/>
          </a:xfrm>
          <a:prstGeom prst="rect">
            <a:avLst/>
          </a:prstGeom>
          <a:noFill/>
          <a:ln>
            <a:noFill/>
          </a:ln>
        </p:spPr>
      </p:pic>
      <p:sp>
        <p:nvSpPr>
          <p:cNvPr id="459" name="Google Shape;459;p62"/>
          <p:cNvSpPr txBox="1">
            <a:spLocks noGrp="1"/>
          </p:cNvSpPr>
          <p:nvPr>
            <p:ph type="body" idx="1"/>
          </p:nvPr>
        </p:nvSpPr>
        <p:spPr>
          <a:xfrm>
            <a:off x="1792288" y="385786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a:t>After clicking the comment button, select who you want to notify. </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63"/>
          <p:cNvSpPr txBox="1">
            <a:spLocks noGrp="1"/>
          </p:cNvSpPr>
          <p:nvPr>
            <p:ph type="title"/>
          </p:nvPr>
        </p:nvSpPr>
        <p:spPr>
          <a:xfrm>
            <a:off x="1792288" y="353949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Select who needs to be notified</a:t>
            </a:r>
            <a:endParaRPr/>
          </a:p>
        </p:txBody>
      </p:sp>
      <p:pic>
        <p:nvPicPr>
          <p:cNvPr id="465" name="Google Shape;465;p63"/>
          <p:cNvPicPr preferRelativeResize="0">
            <a:picLocks noGrp="1"/>
          </p:cNvPicPr>
          <p:nvPr>
            <p:ph type="pic" idx="2"/>
          </p:nvPr>
        </p:nvPicPr>
        <p:blipFill rotWithShape="1">
          <a:blip r:embed="rId3">
            <a:alphaModFix/>
          </a:blip>
          <a:srcRect l="1802" t="1" r="1801" b="1805"/>
          <a:stretch/>
        </p:blipFill>
        <p:spPr>
          <a:xfrm>
            <a:off x="1792288" y="459581"/>
            <a:ext cx="5486400" cy="3030379"/>
          </a:xfrm>
          <a:prstGeom prst="rect">
            <a:avLst/>
          </a:prstGeom>
          <a:noFill/>
          <a:ln>
            <a:noFill/>
          </a:ln>
        </p:spPr>
      </p:pic>
      <p:sp>
        <p:nvSpPr>
          <p:cNvPr id="466" name="Google Shape;466;p63"/>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None/>
            </a:pPr>
            <a:r>
              <a:rPr lang="en-US" sz="1200"/>
              <a:t>You can select multiple people to notify. The Procurement Group is the Contract team (Kate Stokes and Jenny Keele). We will be on every ticket</a:t>
            </a:r>
            <a:endParaRPr sz="1200"/>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Google Shape;471;p64"/>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Comments</a:t>
            </a:r>
            <a:endParaRPr/>
          </a:p>
        </p:txBody>
      </p:sp>
      <p:pic>
        <p:nvPicPr>
          <p:cNvPr id="472" name="Google Shape;472;p64"/>
          <p:cNvPicPr preferRelativeResize="0">
            <a:picLocks noGrp="1"/>
          </p:cNvPicPr>
          <p:nvPr>
            <p:ph type="pic" idx="2"/>
          </p:nvPr>
        </p:nvPicPr>
        <p:blipFill rotWithShape="1">
          <a:blip r:embed="rId3">
            <a:alphaModFix/>
          </a:blip>
          <a:srcRect l="1666" t="-1" r="1666" b="2052"/>
          <a:stretch/>
        </p:blipFill>
        <p:spPr>
          <a:xfrm>
            <a:off x="1792288" y="459581"/>
            <a:ext cx="5486400" cy="3022759"/>
          </a:xfrm>
          <a:prstGeom prst="rect">
            <a:avLst/>
          </a:prstGeom>
          <a:noFill/>
          <a:ln>
            <a:noFill/>
          </a:ln>
        </p:spPr>
      </p:pic>
      <p:sp>
        <p:nvSpPr>
          <p:cNvPr id="473" name="Google Shape;473;p64"/>
          <p:cNvSpPr txBox="1">
            <a:spLocks noGrp="1"/>
          </p:cNvSpPr>
          <p:nvPr>
            <p:ph type="body" idx="1"/>
          </p:nvPr>
        </p:nvSpPr>
        <p:spPr>
          <a:xfrm>
            <a:off x="1792288" y="3801407"/>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1100"/>
              <a:t>Make your comments below and hit save. If you are uploading a document to the ticket, please comment and notify the Procurement Group. We will not be notified that you have uploaded your document unless you comment and notify us.</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65"/>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Notifications going to Junk/Spam</a:t>
            </a:r>
            <a:endParaRPr/>
          </a:p>
        </p:txBody>
      </p:sp>
      <p:sp>
        <p:nvSpPr>
          <p:cNvPr id="479" name="Google Shape;479;p65"/>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None/>
            </a:pPr>
            <a:r>
              <a:rPr lang="en-US" sz="1100" b="1"/>
              <a:t>For Windows PC:</a:t>
            </a:r>
            <a:endParaRPr sz="1100"/>
          </a:p>
          <a:p>
            <a:pPr marL="342900" lvl="0" indent="-342900" algn="l" rtl="0">
              <a:spcBef>
                <a:spcPts val="220"/>
              </a:spcBef>
              <a:spcAft>
                <a:spcPts val="0"/>
              </a:spcAft>
              <a:buClr>
                <a:schemeClr val="dk1"/>
              </a:buClr>
              <a:buSzPts val="1100"/>
              <a:buChar char="•"/>
            </a:pPr>
            <a:r>
              <a:rPr lang="en-US" sz="1100"/>
              <a:t>Open Outlook and navigate to "File."</a:t>
            </a:r>
            <a:endParaRPr/>
          </a:p>
          <a:p>
            <a:pPr marL="342900" lvl="0" indent="-342900" algn="l" rtl="0">
              <a:spcBef>
                <a:spcPts val="220"/>
              </a:spcBef>
              <a:spcAft>
                <a:spcPts val="0"/>
              </a:spcAft>
              <a:buClr>
                <a:schemeClr val="dk1"/>
              </a:buClr>
              <a:buSzPts val="1100"/>
              <a:buChar char="•"/>
            </a:pPr>
            <a:r>
              <a:rPr lang="en-US" sz="1100"/>
              <a:t>Select "Manage Rules &amp; Alerts."</a:t>
            </a:r>
            <a:endParaRPr/>
          </a:p>
          <a:p>
            <a:pPr marL="342900" lvl="0" indent="-342900" algn="l" rtl="0">
              <a:spcBef>
                <a:spcPts val="220"/>
              </a:spcBef>
              <a:spcAft>
                <a:spcPts val="0"/>
              </a:spcAft>
              <a:buClr>
                <a:schemeClr val="dk1"/>
              </a:buClr>
              <a:buSzPts val="1100"/>
              <a:buChar char="•"/>
            </a:pPr>
            <a:r>
              <a:rPr lang="en-US" sz="1100"/>
              <a:t>Ensure that TDX is on the approved whitelist.</a:t>
            </a:r>
            <a:endParaRPr/>
          </a:p>
          <a:p>
            <a:pPr marL="342900" lvl="0" indent="-342900" algn="l" rtl="0">
              <a:spcBef>
                <a:spcPts val="220"/>
              </a:spcBef>
              <a:spcAft>
                <a:spcPts val="0"/>
              </a:spcAft>
              <a:buClr>
                <a:schemeClr val="dk1"/>
              </a:buClr>
              <a:buSzPts val="1100"/>
              <a:buChar char="•"/>
            </a:pPr>
            <a:r>
              <a:rPr lang="en-US" sz="1100"/>
              <a:t>Check the box next to any rule that might be impacting email routing.</a:t>
            </a:r>
            <a:endParaRPr/>
          </a:p>
          <a:p>
            <a:pPr marL="342900" lvl="0" indent="-342900" algn="l" rtl="0">
              <a:spcBef>
                <a:spcPts val="220"/>
              </a:spcBef>
              <a:spcAft>
                <a:spcPts val="0"/>
              </a:spcAft>
              <a:buClr>
                <a:schemeClr val="dk1"/>
              </a:buClr>
              <a:buSzPts val="1100"/>
              <a:buChar char="•"/>
            </a:pPr>
            <a:r>
              <a:rPr lang="en-US" sz="1100"/>
              <a:t>Click "Change Rule," choose the type of change needed, and follow the on-screen instructions.</a:t>
            </a:r>
            <a:endParaRPr/>
          </a:p>
          <a:p>
            <a:pPr marL="0" lvl="0" indent="0" algn="l" rtl="0">
              <a:spcBef>
                <a:spcPts val="220"/>
              </a:spcBef>
              <a:spcAft>
                <a:spcPts val="0"/>
              </a:spcAft>
              <a:buClr>
                <a:schemeClr val="dk1"/>
              </a:buClr>
              <a:buSzPts val="1100"/>
              <a:buNone/>
            </a:pPr>
            <a:r>
              <a:rPr lang="en-US" sz="1100" b="1"/>
              <a:t>For Mac:</a:t>
            </a:r>
            <a:endParaRPr sz="1100"/>
          </a:p>
          <a:p>
            <a:pPr marL="342900" lvl="0" indent="-342900" algn="l" rtl="0">
              <a:spcBef>
                <a:spcPts val="220"/>
              </a:spcBef>
              <a:spcAft>
                <a:spcPts val="0"/>
              </a:spcAft>
              <a:buClr>
                <a:schemeClr val="dk1"/>
              </a:buClr>
              <a:buSzPts val="1100"/>
              <a:buChar char="•"/>
            </a:pPr>
            <a:r>
              <a:rPr lang="en-US" sz="1100"/>
              <a:t>Click on "Home" in the upper left corner.</a:t>
            </a:r>
            <a:endParaRPr/>
          </a:p>
          <a:p>
            <a:pPr marL="342900" lvl="0" indent="-342900" algn="l" rtl="0">
              <a:spcBef>
                <a:spcPts val="220"/>
              </a:spcBef>
              <a:spcAft>
                <a:spcPts val="0"/>
              </a:spcAft>
              <a:buClr>
                <a:schemeClr val="dk1"/>
              </a:buClr>
              <a:buSzPts val="1100"/>
              <a:buChar char="•"/>
            </a:pPr>
            <a:r>
              <a:rPr lang="en-US" sz="1100"/>
              <a:t>Locate and click on the "Rules" icon.</a:t>
            </a:r>
            <a:endParaRPr/>
          </a:p>
          <a:p>
            <a:pPr marL="342900" lvl="0" indent="-342900" algn="l" rtl="0">
              <a:spcBef>
                <a:spcPts val="220"/>
              </a:spcBef>
              <a:spcAft>
                <a:spcPts val="0"/>
              </a:spcAft>
              <a:buClr>
                <a:schemeClr val="dk1"/>
              </a:buClr>
              <a:buSzPts val="1100"/>
              <a:buChar char="•"/>
            </a:pPr>
            <a:r>
              <a:rPr lang="en-US" sz="1100"/>
              <a:t>Choose "Edit Rules" under the "Rules" icon.</a:t>
            </a:r>
            <a:endParaRPr/>
          </a:p>
          <a:p>
            <a:pPr marL="342900" lvl="0" indent="-342900" algn="l" rtl="0">
              <a:spcBef>
                <a:spcPts val="220"/>
              </a:spcBef>
              <a:spcAft>
                <a:spcPts val="0"/>
              </a:spcAft>
              <a:buClr>
                <a:schemeClr val="dk1"/>
              </a:buClr>
              <a:buSzPts val="1100"/>
              <a:buChar char="•"/>
            </a:pPr>
            <a:r>
              <a:rPr lang="en-US" sz="1100"/>
              <a:t>Confirm TDX is on the approved whitelist.</a:t>
            </a:r>
            <a:endParaRPr/>
          </a:p>
          <a:p>
            <a:pPr marL="342900" lvl="0" indent="-342900" algn="l" rtl="0">
              <a:spcBef>
                <a:spcPts val="220"/>
              </a:spcBef>
              <a:spcAft>
                <a:spcPts val="0"/>
              </a:spcAft>
              <a:buClr>
                <a:schemeClr val="dk1"/>
              </a:buClr>
              <a:buSzPts val="1100"/>
              <a:buChar char="•"/>
            </a:pPr>
            <a:r>
              <a:rPr lang="en-US" sz="1100"/>
              <a:t>Follow the on-screen instructions to add, edit, or delete Outlook email rules.</a:t>
            </a:r>
            <a:endParaRPr/>
          </a:p>
          <a:p>
            <a:pPr marL="0" lvl="0" indent="0" algn="l" rtl="0">
              <a:spcBef>
                <a:spcPts val="220"/>
              </a:spcBef>
              <a:spcAft>
                <a:spcPts val="0"/>
              </a:spcAft>
              <a:buClr>
                <a:schemeClr val="dk1"/>
              </a:buClr>
              <a:buSzPts val="1100"/>
              <a:buNone/>
            </a:pPr>
            <a:endParaRPr sz="1100"/>
          </a:p>
          <a:p>
            <a:pPr marL="0" lvl="0" indent="0" algn="l" rtl="0">
              <a:spcBef>
                <a:spcPts val="220"/>
              </a:spcBef>
              <a:spcAft>
                <a:spcPts val="0"/>
              </a:spcAft>
              <a:buClr>
                <a:schemeClr val="dk1"/>
              </a:buClr>
              <a:buSzPts val="1100"/>
              <a:buNone/>
            </a:pPr>
            <a:r>
              <a:rPr lang="en-US" sz="1100"/>
              <a:t>If users encounter any challenges or if the issue persists, I encourage them to reach out to the service desk for guidance (940) 898-3971. They are equipped to provide additional assistance and ensure a smooth resolution.</a:t>
            </a:r>
            <a:endParaRPr/>
          </a:p>
          <a:p>
            <a:pPr marL="342900" lvl="0" indent="-139700" algn="l" rtl="0">
              <a:spcBef>
                <a:spcPts val="640"/>
              </a:spcBef>
              <a:spcAft>
                <a:spcPts val="0"/>
              </a:spcAft>
              <a:buClr>
                <a:schemeClr val="dk1"/>
              </a:buClr>
              <a:buSzPts val="3200"/>
              <a:buNone/>
            </a:pPr>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66"/>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Links and Guides</a:t>
            </a:r>
            <a:endParaRPr/>
          </a:p>
        </p:txBody>
      </p:sp>
      <p:sp>
        <p:nvSpPr>
          <p:cNvPr id="485" name="Google Shape;485;p66"/>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None/>
            </a:pPr>
            <a:r>
              <a:rPr lang="en-US" sz="1400" b="1" u="sng"/>
              <a:t>Procurement Contract Routing Ticketing System</a:t>
            </a:r>
            <a:endParaRPr sz="1400"/>
          </a:p>
          <a:p>
            <a:pPr marL="0" lvl="0" indent="0" algn="l" rtl="0">
              <a:spcBef>
                <a:spcPts val="280"/>
              </a:spcBef>
              <a:spcAft>
                <a:spcPts val="0"/>
              </a:spcAft>
              <a:buClr>
                <a:schemeClr val="dk1"/>
              </a:buClr>
              <a:buSzPts val="1400"/>
              <a:buNone/>
            </a:pPr>
            <a:r>
              <a:rPr lang="en-US" sz="1400" u="sng">
                <a:solidFill>
                  <a:schemeClr val="hlink"/>
                </a:solidFill>
                <a:hlinkClick r:id="rId3"/>
              </a:rPr>
              <a:t>https://servicecenter.twu.edu/TDClient/1956/Portal/Requests/ServiceDet?ID=53850</a:t>
            </a:r>
            <a:endParaRPr sz="1400"/>
          </a:p>
          <a:p>
            <a:pPr marL="0" lvl="0" indent="0" algn="l" rtl="0">
              <a:spcBef>
                <a:spcPts val="280"/>
              </a:spcBef>
              <a:spcAft>
                <a:spcPts val="0"/>
              </a:spcAft>
              <a:buClr>
                <a:schemeClr val="dk1"/>
              </a:buClr>
              <a:buSzPts val="1400"/>
              <a:buNone/>
            </a:pPr>
            <a:endParaRPr sz="1400"/>
          </a:p>
          <a:p>
            <a:pPr marL="0" lvl="0" indent="0" algn="l" rtl="0">
              <a:spcBef>
                <a:spcPts val="280"/>
              </a:spcBef>
              <a:spcAft>
                <a:spcPts val="0"/>
              </a:spcAft>
              <a:buClr>
                <a:schemeClr val="dk1"/>
              </a:buClr>
              <a:buSzPts val="1400"/>
              <a:buNone/>
            </a:pPr>
            <a:r>
              <a:rPr lang="en-US" sz="1400" b="1" u="sng"/>
              <a:t>How to Guide for Contract Requestors</a:t>
            </a:r>
            <a:endParaRPr sz="1400"/>
          </a:p>
          <a:p>
            <a:pPr marL="0" lvl="0" indent="0" algn="l" rtl="0">
              <a:spcBef>
                <a:spcPts val="280"/>
              </a:spcBef>
              <a:spcAft>
                <a:spcPts val="0"/>
              </a:spcAft>
              <a:buClr>
                <a:schemeClr val="dk1"/>
              </a:buClr>
              <a:buSzPts val="1400"/>
              <a:buNone/>
            </a:pPr>
            <a:r>
              <a:rPr lang="en-US" sz="1400" u="sng">
                <a:solidFill>
                  <a:schemeClr val="hlink"/>
                </a:solidFill>
                <a:hlinkClick r:id="rId4"/>
              </a:rPr>
              <a:t>https://drive.google.com/drive/folders/1br7hPmz5-1PXpsQUXSw53sIAgh3rDeLI?usp=drive_link</a:t>
            </a:r>
            <a:endParaRPr sz="1400"/>
          </a:p>
          <a:p>
            <a:pPr marL="0" lvl="0" indent="0" algn="l" rtl="0">
              <a:spcBef>
                <a:spcPts val="280"/>
              </a:spcBef>
              <a:spcAft>
                <a:spcPts val="0"/>
              </a:spcAft>
              <a:buClr>
                <a:schemeClr val="dk1"/>
              </a:buClr>
              <a:buSzPts val="1400"/>
              <a:buNone/>
            </a:pPr>
            <a:endParaRPr sz="1400"/>
          </a:p>
          <a:p>
            <a:pPr marL="0" lvl="0" indent="0" algn="l" rtl="0">
              <a:spcBef>
                <a:spcPts val="280"/>
              </a:spcBef>
              <a:spcAft>
                <a:spcPts val="0"/>
              </a:spcAft>
              <a:buClr>
                <a:schemeClr val="dk1"/>
              </a:buClr>
              <a:buSzPts val="1400"/>
              <a:buNone/>
            </a:pPr>
            <a:r>
              <a:rPr lang="en-US" sz="1400" b="1" u="sng"/>
              <a:t>How to Guide for Contract Account Approvers</a:t>
            </a:r>
            <a:endParaRPr sz="1400"/>
          </a:p>
          <a:p>
            <a:pPr marL="0" lvl="0" indent="0" algn="l" rtl="0">
              <a:spcBef>
                <a:spcPts val="280"/>
              </a:spcBef>
              <a:spcAft>
                <a:spcPts val="0"/>
              </a:spcAft>
              <a:buClr>
                <a:schemeClr val="dk1"/>
              </a:buClr>
              <a:buSzPts val="1400"/>
              <a:buNone/>
            </a:pPr>
            <a:r>
              <a:rPr lang="en-US" sz="1400" u="sng">
                <a:solidFill>
                  <a:schemeClr val="hlink"/>
                </a:solidFill>
                <a:hlinkClick r:id="rId5"/>
              </a:rPr>
              <a:t>https://drive.google.com/drive/folders/1OzPBxGjlW01aLwAY7RTglx29XHQagquX?usp=drive_link</a:t>
            </a:r>
            <a:endParaRPr sz="1400"/>
          </a:p>
          <a:p>
            <a:pPr marL="0" lvl="0" indent="0" algn="l" rtl="0">
              <a:spcBef>
                <a:spcPts val="640"/>
              </a:spcBef>
              <a:spcAft>
                <a:spcPts val="0"/>
              </a:spcAft>
              <a:buClr>
                <a:schemeClr val="dk1"/>
              </a:buClr>
              <a:buSzPts val="3200"/>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7"/>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Procurement Links</a:t>
            </a:r>
            <a:endParaRPr/>
          </a:p>
        </p:txBody>
      </p:sp>
      <p:sp>
        <p:nvSpPr>
          <p:cNvPr id="491" name="Google Shape;491;p67"/>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Contracts: </a:t>
            </a:r>
            <a:r>
              <a:rPr lang="en-US" sz="1600" u="sng">
                <a:solidFill>
                  <a:schemeClr val="hlink"/>
                </a:solidFill>
                <a:hlinkClick r:id="rId3"/>
              </a:rPr>
              <a:t>https://twu.edu/procurement/contracts/</a:t>
            </a:r>
            <a:endParaRPr sz="1600"/>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en-US" sz="1800"/>
              <a:t>Forms and Instructions: </a:t>
            </a:r>
            <a:r>
              <a:rPr lang="en-US" sz="1600" u="sng">
                <a:solidFill>
                  <a:schemeClr val="hlink"/>
                </a:solidFill>
                <a:hlinkClick r:id="rId4"/>
              </a:rPr>
              <a:t>https://twu.edu/procurement/forms-and-instructions/</a:t>
            </a:r>
            <a:endParaRPr sz="1800"/>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en-US" sz="1800"/>
              <a:t>Purchasing: </a:t>
            </a:r>
            <a:r>
              <a:rPr lang="en-US" sz="1600" u="sng">
                <a:solidFill>
                  <a:schemeClr val="hlink"/>
                </a:solidFill>
                <a:hlinkClick r:id="rId5"/>
              </a:rPr>
              <a:t>https://twu.edu/procurement/purchasing/</a:t>
            </a:r>
            <a:endParaRPr sz="1600"/>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en-US" sz="1800"/>
              <a:t>Supplier Registration: </a:t>
            </a:r>
            <a:r>
              <a:rPr lang="en-US" sz="1600" u="sng">
                <a:solidFill>
                  <a:schemeClr val="hlink"/>
                </a:solidFill>
                <a:hlinkClick r:id="rId6"/>
              </a:rPr>
              <a:t>https://twu.edu/procurement/supplier-registration/</a:t>
            </a:r>
            <a:r>
              <a:rPr lang="en-US" sz="1600"/>
              <a:t>  </a:t>
            </a:r>
            <a:endParaRPr sz="180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8"/>
          <p:cNvSpPr txBox="1">
            <a:spLocks noGrp="1"/>
          </p:cNvSpPr>
          <p:nvPr>
            <p:ph type="title"/>
          </p:nvPr>
        </p:nvSpPr>
        <p:spPr>
          <a:xfrm>
            <a:off x="457200" y="205979"/>
            <a:ext cx="8229600" cy="85725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rgbClr val="800000"/>
              </a:buClr>
              <a:buSzPts val="3600"/>
              <a:buFont typeface="Century Gothic"/>
              <a:buNone/>
            </a:pPr>
            <a:r>
              <a:rPr lang="en-US"/>
              <a:t>Contracts Crew</a:t>
            </a:r>
            <a:endParaRPr/>
          </a:p>
        </p:txBody>
      </p:sp>
      <p:sp>
        <p:nvSpPr>
          <p:cNvPr id="497" name="Google Shape;497;p68"/>
          <p:cNvSpPr txBox="1">
            <a:spLocks noGrp="1"/>
          </p:cNvSpPr>
          <p:nvPr>
            <p:ph type="body" idx="1"/>
          </p:nvPr>
        </p:nvSpPr>
        <p:spPr>
          <a:xfrm>
            <a:off x="457200" y="1200151"/>
            <a:ext cx="8229600" cy="325927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800"/>
              <a:buNone/>
            </a:pPr>
            <a:r>
              <a:rPr lang="en-US" sz="1800"/>
              <a:t>Jamie Cogdell – </a:t>
            </a:r>
            <a:r>
              <a:rPr lang="en-US" sz="1800" u="sng">
                <a:solidFill>
                  <a:schemeClr val="hlink"/>
                </a:solidFill>
                <a:hlinkClick r:id="rId3"/>
              </a:rPr>
              <a:t>jcogdell@twu.edu</a:t>
            </a:r>
            <a:r>
              <a:rPr lang="en-US" sz="1800"/>
              <a:t> </a:t>
            </a:r>
            <a:endParaRPr/>
          </a:p>
          <a:p>
            <a:pPr marL="0" lvl="0" indent="0" algn="l" rtl="0">
              <a:spcBef>
                <a:spcPts val="360"/>
              </a:spcBef>
              <a:spcAft>
                <a:spcPts val="0"/>
              </a:spcAft>
              <a:buClr>
                <a:schemeClr val="dk1"/>
              </a:buClr>
              <a:buSzPts val="1800"/>
              <a:buNone/>
            </a:pPr>
            <a:r>
              <a:rPr lang="en-US" sz="1800"/>
              <a:t>	Manager Purchasing &amp; Contracts/Assistant HUB Coordinator</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en-US" sz="1800"/>
              <a:t>Jenny Keele – </a:t>
            </a:r>
            <a:r>
              <a:rPr lang="en-US" sz="1800" u="sng">
                <a:solidFill>
                  <a:schemeClr val="hlink"/>
                </a:solidFill>
                <a:hlinkClick r:id="rId4"/>
              </a:rPr>
              <a:t>jkeele@twu.edu</a:t>
            </a:r>
            <a:r>
              <a:rPr lang="en-US" sz="1800"/>
              <a:t> </a:t>
            </a:r>
            <a:endParaRPr/>
          </a:p>
          <a:p>
            <a:pPr marL="0" lvl="0" indent="0" algn="l" rtl="0">
              <a:spcBef>
                <a:spcPts val="360"/>
              </a:spcBef>
              <a:spcAft>
                <a:spcPts val="0"/>
              </a:spcAft>
              <a:buClr>
                <a:schemeClr val="dk1"/>
              </a:buClr>
              <a:buSzPts val="1800"/>
              <a:buNone/>
            </a:pPr>
            <a:r>
              <a:rPr lang="en-US" sz="1800"/>
              <a:t>	Coordinator Contract Services</a:t>
            </a:r>
            <a:endParaRPr/>
          </a:p>
          <a:p>
            <a:pPr marL="0" lvl="0" indent="0" algn="l" rtl="0">
              <a:spcBef>
                <a:spcPts val="360"/>
              </a:spcBef>
              <a:spcAft>
                <a:spcPts val="0"/>
              </a:spcAft>
              <a:buClr>
                <a:schemeClr val="dk1"/>
              </a:buClr>
              <a:buSzPts val="1800"/>
              <a:buNone/>
            </a:pPr>
            <a:endParaRPr sz="1800"/>
          </a:p>
          <a:p>
            <a:pPr marL="0" lvl="0" indent="0" algn="l" rtl="0">
              <a:spcBef>
                <a:spcPts val="360"/>
              </a:spcBef>
              <a:spcAft>
                <a:spcPts val="0"/>
              </a:spcAft>
              <a:buClr>
                <a:schemeClr val="dk1"/>
              </a:buClr>
              <a:buSzPts val="1800"/>
              <a:buNone/>
            </a:pPr>
            <a:r>
              <a:rPr lang="en-US" sz="1800"/>
              <a:t>Kate Stokes – </a:t>
            </a:r>
            <a:r>
              <a:rPr lang="en-US" sz="1800" u="sng">
                <a:solidFill>
                  <a:schemeClr val="hlink"/>
                </a:solidFill>
                <a:hlinkClick r:id="rId5"/>
              </a:rPr>
              <a:t>Kstokes3@twu.edu</a:t>
            </a:r>
            <a:r>
              <a:rPr lang="en-US" sz="1800"/>
              <a:t> </a:t>
            </a:r>
            <a:endParaRPr/>
          </a:p>
          <a:p>
            <a:pPr marL="0" lvl="0" indent="0" algn="l" rtl="0">
              <a:spcBef>
                <a:spcPts val="360"/>
              </a:spcBef>
              <a:spcAft>
                <a:spcPts val="0"/>
              </a:spcAft>
              <a:buClr>
                <a:schemeClr val="dk1"/>
              </a:buClr>
              <a:buSzPts val="1800"/>
              <a:buNone/>
            </a:pPr>
            <a:r>
              <a:rPr lang="en-US" sz="1800"/>
              <a:t>	Procurement Generalist/HUB Assistant</a:t>
            </a:r>
            <a:endParaRPr sz="18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7"/>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Welcome to the Landing Page!</a:t>
            </a:r>
            <a:endParaRPr/>
          </a:p>
        </p:txBody>
      </p:sp>
      <p:pic>
        <p:nvPicPr>
          <p:cNvPr id="75" name="Google Shape;75;p7"/>
          <p:cNvPicPr preferRelativeResize="0">
            <a:picLocks noGrp="1"/>
          </p:cNvPicPr>
          <p:nvPr>
            <p:ph type="pic" idx="2"/>
          </p:nvPr>
        </p:nvPicPr>
        <p:blipFill rotWithShape="1">
          <a:blip r:embed="rId3">
            <a:alphaModFix/>
          </a:blip>
          <a:srcRect l="1827" r="1827"/>
          <a:stretch/>
        </p:blipFill>
        <p:spPr>
          <a:xfrm>
            <a:off x="1792288" y="459581"/>
            <a:ext cx="5486400" cy="3086100"/>
          </a:xfrm>
          <a:prstGeom prst="rect">
            <a:avLst/>
          </a:prstGeom>
          <a:noFill/>
          <a:ln>
            <a:noFill/>
          </a:ln>
        </p:spPr>
      </p:pic>
      <p:sp>
        <p:nvSpPr>
          <p:cNvPr id="76" name="Google Shape;76;p7"/>
          <p:cNvSpPr txBox="1">
            <a:spLocks noGrp="1"/>
          </p:cNvSpPr>
          <p:nvPr>
            <p:ph type="body" idx="1"/>
          </p:nvPr>
        </p:nvSpPr>
        <p:spPr>
          <a:xfrm>
            <a:off x="1792288" y="402550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There is a lot of helpful information here that will answer many of your questions. Hyperlinks are in blue. They contain documents and links to other internal TWU Areas involved in the Contract Routing Process.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8"/>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Signature Matrix</a:t>
            </a:r>
            <a:endParaRPr/>
          </a:p>
        </p:txBody>
      </p:sp>
      <p:pic>
        <p:nvPicPr>
          <p:cNvPr id="82" name="Google Shape;82;p8"/>
          <p:cNvPicPr preferRelativeResize="0">
            <a:picLocks noGrp="1"/>
          </p:cNvPicPr>
          <p:nvPr>
            <p:ph type="pic" idx="2"/>
          </p:nvPr>
        </p:nvPicPr>
        <p:blipFill rotWithShape="1">
          <a:blip r:embed="rId3">
            <a:alphaModFix/>
          </a:blip>
          <a:srcRect l="1666" r="1666" b="1559"/>
          <a:stretch/>
        </p:blipFill>
        <p:spPr>
          <a:xfrm>
            <a:off x="1792288" y="459581"/>
            <a:ext cx="5486400" cy="3037999"/>
          </a:xfrm>
          <a:prstGeom prst="rect">
            <a:avLst/>
          </a:prstGeom>
          <a:noFill/>
          <a:ln>
            <a:noFill/>
          </a:ln>
        </p:spPr>
      </p:pic>
      <p:sp>
        <p:nvSpPr>
          <p:cNvPr id="83" name="Google Shape;83;p8"/>
          <p:cNvSpPr txBox="1">
            <a:spLocks noGrp="1"/>
          </p:cNvSpPr>
          <p:nvPr>
            <p:ph type="body" idx="1"/>
          </p:nvPr>
        </p:nvSpPr>
        <p:spPr>
          <a:xfrm>
            <a:off x="1792288" y="3939085"/>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700"/>
              <a:buNone/>
            </a:pPr>
            <a:r>
              <a:rPr lang="en-US" sz="700"/>
              <a:t>Each Fiscal Year, Chancellor Feyten signs off on the approvals required and signing authority for each type of contract. The only individuals with the authority to sign contracts on behalf of TWU are listed on this document. For Procurement Contracts, the only people with signing authority on behalf of TWU is Nancy Cinnater, Jason Thomlinson, and Chancellor Feyten.</a:t>
            </a:r>
            <a:endParaRPr/>
          </a:p>
          <a:p>
            <a:pPr marL="0" lvl="0" indent="0" algn="l" rtl="0">
              <a:spcBef>
                <a:spcPts val="280"/>
              </a:spcBef>
              <a:spcAft>
                <a:spcPts val="0"/>
              </a:spcAft>
              <a:buClr>
                <a:schemeClr val="dk1"/>
              </a:buClr>
              <a:buSzPts val="1400"/>
              <a:buNone/>
            </a:pPr>
            <a:r>
              <a:rPr lang="en-US"/>
              <a:t/>
            </a:r>
            <a:br>
              <a:rPr lang="en-US"/>
            </a:b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9"/>
          <p:cNvSpPr txBox="1">
            <a:spLocks noGrp="1"/>
          </p:cNvSpPr>
          <p:nvPr>
            <p:ph type="title"/>
          </p:nvPr>
        </p:nvSpPr>
        <p:spPr>
          <a:xfrm>
            <a:off x="1792288" y="3600450"/>
            <a:ext cx="5486400" cy="315591"/>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rgbClr val="800000"/>
              </a:buClr>
              <a:buSzPts val="2000"/>
              <a:buFont typeface="Century Gothic"/>
              <a:buNone/>
            </a:pPr>
            <a:r>
              <a:rPr lang="en-US"/>
              <a:t>Forms and Instructions</a:t>
            </a:r>
            <a:endParaRPr/>
          </a:p>
        </p:txBody>
      </p:sp>
      <p:pic>
        <p:nvPicPr>
          <p:cNvPr id="89" name="Google Shape;89;p9"/>
          <p:cNvPicPr preferRelativeResize="0">
            <a:picLocks noGrp="1"/>
          </p:cNvPicPr>
          <p:nvPr>
            <p:ph type="pic" idx="2"/>
          </p:nvPr>
        </p:nvPicPr>
        <p:blipFill rotWithShape="1">
          <a:blip r:embed="rId3">
            <a:alphaModFix/>
          </a:blip>
          <a:srcRect l="1666" r="1666" b="1283"/>
          <a:stretch/>
        </p:blipFill>
        <p:spPr>
          <a:xfrm>
            <a:off x="1792288" y="459581"/>
            <a:ext cx="5486400" cy="3046490"/>
          </a:xfrm>
          <a:prstGeom prst="rect">
            <a:avLst/>
          </a:prstGeom>
          <a:noFill/>
          <a:ln>
            <a:noFill/>
          </a:ln>
        </p:spPr>
      </p:pic>
      <p:sp>
        <p:nvSpPr>
          <p:cNvPr id="90" name="Google Shape;90;p9"/>
          <p:cNvSpPr txBox="1">
            <a:spLocks noGrp="1"/>
          </p:cNvSpPr>
          <p:nvPr>
            <p:ph type="body" idx="1"/>
          </p:nvPr>
        </p:nvSpPr>
        <p:spPr>
          <a:xfrm>
            <a:off x="1792288" y="3853073"/>
            <a:ext cx="5486400" cy="44819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900"/>
              <a:buNone/>
            </a:pPr>
            <a:r>
              <a:rPr lang="en-US" sz="900"/>
              <a:t>All OGC Approved Contract Templates can be found on our Forms and Instructions Page. These templates greatly expedite the review process and allows us to forgo legal review of agreements.</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644FA4E0DD3442A24871EC90A0FB92" ma:contentTypeVersion="17" ma:contentTypeDescription="Create a new document." ma:contentTypeScope="" ma:versionID="b7bc9b077d58bb9391d56efb49d1989e">
  <xsd:schema xmlns:xsd="http://www.w3.org/2001/XMLSchema" xmlns:xs="http://www.w3.org/2001/XMLSchema" xmlns:p="http://schemas.microsoft.com/office/2006/metadata/properties" xmlns:ns3="6e3b9705-a1ed-4610-a7d6-8b461c257f35" xmlns:ns4="e9daeaad-e97c-4309-9f06-4fed69f35063" targetNamespace="http://schemas.microsoft.com/office/2006/metadata/properties" ma:root="true" ma:fieldsID="74d6881ccc6b3c3c399fcf28c8fcfe86" ns3:_="" ns4:_="">
    <xsd:import namespace="6e3b9705-a1ed-4610-a7d6-8b461c257f35"/>
    <xsd:import namespace="e9daeaad-e97c-4309-9f06-4fed69f35063"/>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4:SharedWithUsers" minOccurs="0"/>
                <xsd:element ref="ns4:SharedWithDetails" minOccurs="0"/>
                <xsd:element ref="ns4:SharingHintHash"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3b9705-a1ed-4610-a7d6-8b461c257f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aeaad-e97c-4309-9f06-4fed69f3506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SharingHintHash" ma:index="21"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6e3b9705-a1ed-4610-a7d6-8b461c257f35" xsi:nil="true"/>
  </documentManagement>
</p:properties>
</file>

<file path=customXml/itemProps1.xml><?xml version="1.0" encoding="utf-8"?>
<ds:datastoreItem xmlns:ds="http://schemas.openxmlformats.org/officeDocument/2006/customXml" ds:itemID="{8FA0A01A-17BD-48D8-B1DE-BB95A6228D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3b9705-a1ed-4610-a7d6-8b461c257f35"/>
    <ds:schemaRef ds:uri="e9daeaad-e97c-4309-9f06-4fed69f350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1D6326-9061-4359-8FD4-BCAC86570A23}">
  <ds:schemaRefs>
    <ds:schemaRef ds:uri="http://schemas.microsoft.com/sharepoint/v3/contenttype/forms"/>
  </ds:schemaRefs>
</ds:datastoreItem>
</file>

<file path=customXml/itemProps3.xml><?xml version="1.0" encoding="utf-8"?>
<ds:datastoreItem xmlns:ds="http://schemas.openxmlformats.org/officeDocument/2006/customXml" ds:itemID="{752D67D2-BD09-42E9-8F21-2EAEFDA412F6}">
  <ds:schemaRefs>
    <ds:schemaRef ds:uri="http://purl.org/dc/terms/"/>
    <ds:schemaRef ds:uri="6e3b9705-a1ed-4610-a7d6-8b461c257f35"/>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e9daeaad-e97c-4309-9f06-4fed69f3506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2458</Words>
  <Application>Microsoft Office PowerPoint</Application>
  <PresentationFormat>On-screen Show (16:9)</PresentationFormat>
  <Paragraphs>205</Paragraphs>
  <Slides>68</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Century Gothic</vt:lpstr>
      <vt:lpstr>Calibri</vt:lpstr>
      <vt:lpstr>Arial</vt:lpstr>
      <vt:lpstr>Office Theme</vt:lpstr>
      <vt:lpstr>Procurement Contract Routing Ticketing System Training</vt:lpstr>
      <vt:lpstr>Contract Routing Ticketing System</vt:lpstr>
      <vt:lpstr>Locating our Ticketing System </vt:lpstr>
      <vt:lpstr>Locating our Ticketing System</vt:lpstr>
      <vt:lpstr>Locating our Ticketing System </vt:lpstr>
      <vt:lpstr>Locating our Ticketing System </vt:lpstr>
      <vt:lpstr>Welcome to the Landing Page!</vt:lpstr>
      <vt:lpstr>Signature Matrix</vt:lpstr>
      <vt:lpstr>Forms and Instructions</vt:lpstr>
      <vt:lpstr>Contract Category Guide</vt:lpstr>
      <vt:lpstr>Supporting Documentation Breakdown</vt:lpstr>
      <vt:lpstr>Standards for Procurement, Risk Management, ITS, Data Accessibility, and Data Management</vt:lpstr>
      <vt:lpstr>Legal Review</vt:lpstr>
      <vt:lpstr>Have a lot of questions?</vt:lpstr>
      <vt:lpstr>Creating a Contract Routing Ticket</vt:lpstr>
      <vt:lpstr>Choose your Contract Category</vt:lpstr>
      <vt:lpstr>Fill out Supplier information</vt:lpstr>
      <vt:lpstr>Supplier Contact &amp; Supplier Signer</vt:lpstr>
      <vt:lpstr>Contact = Signer</vt:lpstr>
      <vt:lpstr>Contact ≠ Signer</vt:lpstr>
      <vt:lpstr>Signer Information</vt:lpstr>
      <vt:lpstr>Is this a Sole Source?</vt:lpstr>
      <vt:lpstr>If it is a Sole Source</vt:lpstr>
      <vt:lpstr>Is this a Renewal, Change Order, or Amendment?</vt:lpstr>
      <vt:lpstr>Previous or Related Contract Number </vt:lpstr>
      <vt:lpstr>Is this a Service?</vt:lpstr>
      <vt:lpstr>Certificate of Insurance (COI)</vt:lpstr>
      <vt:lpstr>Software Contracts</vt:lpstr>
      <vt:lpstr>Software Contracts</vt:lpstr>
      <vt:lpstr>Risk Assessment</vt:lpstr>
      <vt:lpstr>Accessibility Compliance Report (VPAT)</vt:lpstr>
      <vt:lpstr>Accessibility Exception Request Form</vt:lpstr>
      <vt:lpstr>Is the Supplier on a Cooperative?</vt:lpstr>
      <vt:lpstr>Cooperative Purchasing Partners</vt:lpstr>
      <vt:lpstr>If Supplier is on a Cooperative</vt:lpstr>
      <vt:lpstr>Is your contract part of a Formal Bid?</vt:lpstr>
      <vt:lpstr>Formal Bid Number (RFP)</vt:lpstr>
      <vt:lpstr>Grant or Capital Projects</vt:lpstr>
      <vt:lpstr>Grant or Capitol Funds</vt:lpstr>
      <vt:lpstr>Oracle Cloud Chart of Accounts String</vt:lpstr>
      <vt:lpstr>Account Approver</vt:lpstr>
      <vt:lpstr>Contract Manager</vt:lpstr>
      <vt:lpstr>Description Box</vt:lpstr>
      <vt:lpstr>Term of Contract</vt:lpstr>
      <vt:lpstr>Expense or Revenue Agreement</vt:lpstr>
      <vt:lpstr>Contract Amount</vt:lpstr>
      <vt:lpstr>Adding Documents</vt:lpstr>
      <vt:lpstr>Upload Contract Document</vt:lpstr>
      <vt:lpstr>Pause before hitting submit</vt:lpstr>
      <vt:lpstr>Ticket Confirmation Screen</vt:lpstr>
      <vt:lpstr>Confirmation Email</vt:lpstr>
      <vt:lpstr>Link to TeamDynamix Ticket</vt:lpstr>
      <vt:lpstr>Add Supporting Documentation</vt:lpstr>
      <vt:lpstr>Adding documents to ticket</vt:lpstr>
      <vt:lpstr>Not sure what else you need to upload?</vt:lpstr>
      <vt:lpstr>Supporting Documentation Breakdown!</vt:lpstr>
      <vt:lpstr>Naming of Documents</vt:lpstr>
      <vt:lpstr>Welcome to your Ticket!</vt:lpstr>
      <vt:lpstr>Workflow Steps</vt:lpstr>
      <vt:lpstr>Your Feed</vt:lpstr>
      <vt:lpstr>Adding comments and uploading documents</vt:lpstr>
      <vt:lpstr>Notify</vt:lpstr>
      <vt:lpstr>Select who needs to be notified</vt:lpstr>
      <vt:lpstr>Comments</vt:lpstr>
      <vt:lpstr>Notifications going to Junk/Spam</vt:lpstr>
      <vt:lpstr>Links and Guides</vt:lpstr>
      <vt:lpstr>Procurement Links</vt:lpstr>
      <vt:lpstr>Contracts Crew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Contract Routing Ticketing System Training</dc:title>
  <dc:creator>Diana</dc:creator>
  <cp:lastModifiedBy>Cogdell, Jamie</cp:lastModifiedBy>
  <cp:revision>1</cp:revision>
  <dcterms:created xsi:type="dcterms:W3CDTF">2010-04-12T23:12:02Z</dcterms:created>
  <dcterms:modified xsi:type="dcterms:W3CDTF">2023-11-30T16:52:57Z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0x010100F9644FA4E0DD3442A24871EC90A0FB92</vt:lpwstr>
  </property>
</Properties>
</file>